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1"/>
  </p:sldMasterIdLst>
  <p:sldIdLst>
    <p:sldId id="256" r:id="rId2"/>
    <p:sldId id="257" r:id="rId3"/>
    <p:sldId id="258" r:id="rId4"/>
    <p:sldId id="259" r:id="rId5"/>
    <p:sldId id="260" r:id="rId6"/>
    <p:sldId id="261" r:id="rId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17147F6D-3887-4293-BC24-23EF085DB9E0}">
          <p14:sldIdLst>
            <p14:sldId id="256"/>
            <p14:sldId id="257"/>
            <p14:sldId id="258"/>
            <p14:sldId id="259"/>
            <p14:sldId id="260"/>
            <p14:sldId id="26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ru-RU" smtClean="0"/>
              <a:t>Образец заголовка</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1E8D24AF-B841-45B4-A896-1956A9914E62}" type="datetimeFigureOut">
              <a:rPr lang="ru-RU" smtClean="0"/>
              <a:t>10.11.2013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71A802BD-8D0B-40A9-AEBC-6540FDD4313F}" type="slidenum">
              <a:rPr lang="ru-RU" smtClean="0"/>
              <a:t>‹#›</a:t>
            </a:fld>
            <a:endParaRPr lang="ru-RU" dirty="0"/>
          </a:p>
        </p:txBody>
      </p:sp>
    </p:spTree>
    <p:extLst>
      <p:ext uri="{BB962C8B-B14F-4D97-AF65-F5344CB8AC3E}">
        <p14:creationId xmlns:p14="http://schemas.microsoft.com/office/powerpoint/2010/main" val="3494796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1E8D24AF-B841-45B4-A896-1956A9914E62}" type="datetimeFigureOut">
              <a:rPr lang="ru-RU" smtClean="0"/>
              <a:t>10.11.2013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71A802BD-8D0B-40A9-AEBC-6540FDD4313F}" type="slidenum">
              <a:rPr lang="ru-RU" smtClean="0"/>
              <a:t>‹#›</a:t>
            </a:fld>
            <a:endParaRPr lang="ru-RU" dirty="0"/>
          </a:p>
        </p:txBody>
      </p:sp>
    </p:spTree>
    <p:extLst>
      <p:ext uri="{BB962C8B-B14F-4D97-AF65-F5344CB8AC3E}">
        <p14:creationId xmlns:p14="http://schemas.microsoft.com/office/powerpoint/2010/main" val="1718716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1E8D24AF-B841-45B4-A896-1956A9914E62}" type="datetimeFigureOut">
              <a:rPr lang="ru-RU" smtClean="0"/>
              <a:t>10.11.2013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71A802BD-8D0B-40A9-AEBC-6540FDD4313F}" type="slidenum">
              <a:rPr lang="ru-RU" smtClean="0"/>
              <a:t>‹#›</a:t>
            </a:fld>
            <a:endParaRPr lang="ru-RU" dirty="0"/>
          </a:p>
        </p:txBody>
      </p:sp>
    </p:spTree>
    <p:extLst>
      <p:ext uri="{BB962C8B-B14F-4D97-AF65-F5344CB8AC3E}">
        <p14:creationId xmlns:p14="http://schemas.microsoft.com/office/powerpoint/2010/main" val="19422160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1E8D24AF-B841-45B4-A896-1956A9914E62}" type="datetimeFigureOut">
              <a:rPr lang="ru-RU" smtClean="0"/>
              <a:t>10.11.2013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71A802BD-8D0B-40A9-AEBC-6540FDD4313F}" type="slidenum">
              <a:rPr lang="ru-RU" smtClean="0"/>
              <a:t>‹#›</a:t>
            </a:fld>
            <a:endParaRPr lang="ru-RU"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0912917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1E8D24AF-B841-45B4-A896-1956A9914E62}" type="datetimeFigureOut">
              <a:rPr lang="ru-RU" smtClean="0"/>
              <a:t>10.11.2013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71A802BD-8D0B-40A9-AEBC-6540FDD4313F}" type="slidenum">
              <a:rPr lang="ru-RU" smtClean="0"/>
              <a:t>‹#›</a:t>
            </a:fld>
            <a:endParaRPr lang="ru-RU" dirty="0"/>
          </a:p>
        </p:txBody>
      </p:sp>
    </p:spTree>
    <p:extLst>
      <p:ext uri="{BB962C8B-B14F-4D97-AF65-F5344CB8AC3E}">
        <p14:creationId xmlns:p14="http://schemas.microsoft.com/office/powerpoint/2010/main" val="42102927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1E8D24AF-B841-45B4-A896-1956A9914E62}" type="datetimeFigureOut">
              <a:rPr lang="ru-RU" smtClean="0"/>
              <a:t>10.11.2013</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71A802BD-8D0B-40A9-AEBC-6540FDD4313F}" type="slidenum">
              <a:rPr lang="ru-RU" smtClean="0"/>
              <a:t>‹#›</a:t>
            </a:fld>
            <a:endParaRPr lang="ru-RU" dirty="0"/>
          </a:p>
        </p:txBody>
      </p:sp>
    </p:spTree>
    <p:extLst>
      <p:ext uri="{BB962C8B-B14F-4D97-AF65-F5344CB8AC3E}">
        <p14:creationId xmlns:p14="http://schemas.microsoft.com/office/powerpoint/2010/main" val="20592772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dirty="0" smtClean="0"/>
              <a:t>Вставка рисунка</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dirty="0" smtClean="0"/>
              <a:t>Вставка рисунка</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dirty="0" smtClean="0"/>
              <a:t>Вставка рисунка</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1E8D24AF-B841-45B4-A896-1956A9914E62}" type="datetimeFigureOut">
              <a:rPr lang="ru-RU" smtClean="0"/>
              <a:t>10.11.2013</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71A802BD-8D0B-40A9-AEBC-6540FDD4313F}" type="slidenum">
              <a:rPr lang="ru-RU" smtClean="0"/>
              <a:t>‹#›</a:t>
            </a:fld>
            <a:endParaRPr lang="ru-RU" dirty="0"/>
          </a:p>
        </p:txBody>
      </p:sp>
    </p:spTree>
    <p:extLst>
      <p:ext uri="{BB962C8B-B14F-4D97-AF65-F5344CB8AC3E}">
        <p14:creationId xmlns:p14="http://schemas.microsoft.com/office/powerpoint/2010/main" val="3485091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E8D24AF-B841-45B4-A896-1956A9914E62}" type="datetimeFigureOut">
              <a:rPr lang="ru-RU" smtClean="0"/>
              <a:t>10.11.2013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71A802BD-8D0B-40A9-AEBC-6540FDD4313F}" type="slidenum">
              <a:rPr lang="ru-RU" smtClean="0"/>
              <a:t>‹#›</a:t>
            </a:fld>
            <a:endParaRPr lang="ru-RU" dirty="0"/>
          </a:p>
        </p:txBody>
      </p:sp>
    </p:spTree>
    <p:extLst>
      <p:ext uri="{BB962C8B-B14F-4D97-AF65-F5344CB8AC3E}">
        <p14:creationId xmlns:p14="http://schemas.microsoft.com/office/powerpoint/2010/main" val="15635078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E8D24AF-B841-45B4-A896-1956A9914E62}" type="datetimeFigureOut">
              <a:rPr lang="ru-RU" smtClean="0"/>
              <a:t>10.11.2013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71A802BD-8D0B-40A9-AEBC-6540FDD4313F}" type="slidenum">
              <a:rPr lang="ru-RU" smtClean="0"/>
              <a:t>‹#›</a:t>
            </a:fld>
            <a:endParaRPr lang="ru-RU" dirty="0"/>
          </a:p>
        </p:txBody>
      </p:sp>
    </p:spTree>
    <p:extLst>
      <p:ext uri="{BB962C8B-B14F-4D97-AF65-F5344CB8AC3E}">
        <p14:creationId xmlns:p14="http://schemas.microsoft.com/office/powerpoint/2010/main" val="1248401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E8D24AF-B841-45B4-A896-1956A9914E62}" type="datetimeFigureOut">
              <a:rPr lang="ru-RU" smtClean="0"/>
              <a:t>10.11.2013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71A802BD-8D0B-40A9-AEBC-6540FDD4313F}" type="slidenum">
              <a:rPr lang="ru-RU" smtClean="0"/>
              <a:t>‹#›</a:t>
            </a:fld>
            <a:endParaRPr lang="ru-RU" dirty="0"/>
          </a:p>
        </p:txBody>
      </p:sp>
    </p:spTree>
    <p:extLst>
      <p:ext uri="{BB962C8B-B14F-4D97-AF65-F5344CB8AC3E}">
        <p14:creationId xmlns:p14="http://schemas.microsoft.com/office/powerpoint/2010/main" val="652679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ru-RU" smtClean="0"/>
              <a:t>Образец заголовка</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E8D24AF-B841-45B4-A896-1956A9914E62}" type="datetimeFigureOut">
              <a:rPr lang="ru-RU" smtClean="0"/>
              <a:t>10.11.2013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71A802BD-8D0B-40A9-AEBC-6540FDD4313F}" type="slidenum">
              <a:rPr lang="ru-RU" smtClean="0"/>
              <a:t>‹#›</a:t>
            </a:fld>
            <a:endParaRPr lang="ru-RU" dirty="0"/>
          </a:p>
        </p:txBody>
      </p:sp>
    </p:spTree>
    <p:extLst>
      <p:ext uri="{BB962C8B-B14F-4D97-AF65-F5344CB8AC3E}">
        <p14:creationId xmlns:p14="http://schemas.microsoft.com/office/powerpoint/2010/main" val="2504928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1E8D24AF-B841-45B4-A896-1956A9914E62}" type="datetimeFigureOut">
              <a:rPr lang="ru-RU" smtClean="0"/>
              <a:t>10.11.2013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71A802BD-8D0B-40A9-AEBC-6540FDD4313F}" type="slidenum">
              <a:rPr lang="ru-RU" smtClean="0"/>
              <a:t>‹#›</a:t>
            </a:fld>
            <a:endParaRPr lang="ru-RU" dirty="0"/>
          </a:p>
        </p:txBody>
      </p:sp>
    </p:spTree>
    <p:extLst>
      <p:ext uri="{BB962C8B-B14F-4D97-AF65-F5344CB8AC3E}">
        <p14:creationId xmlns:p14="http://schemas.microsoft.com/office/powerpoint/2010/main" val="608123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913795" y="2912232"/>
            <a:ext cx="5107208" cy="287896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912232"/>
            <a:ext cx="5095357" cy="287896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E8D24AF-B841-45B4-A896-1956A9914E62}" type="datetimeFigureOut">
              <a:rPr lang="ru-RU" smtClean="0"/>
              <a:t>10.11.2013</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71A802BD-8D0B-40A9-AEBC-6540FDD4313F}" type="slidenum">
              <a:rPr lang="ru-RU" smtClean="0"/>
              <a:t>‹#›</a:t>
            </a:fld>
            <a:endParaRPr lang="ru-RU" dirty="0"/>
          </a:p>
        </p:txBody>
      </p:sp>
    </p:spTree>
    <p:extLst>
      <p:ext uri="{BB962C8B-B14F-4D97-AF65-F5344CB8AC3E}">
        <p14:creationId xmlns:p14="http://schemas.microsoft.com/office/powerpoint/2010/main" val="3555184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1E8D24AF-B841-45B4-A896-1956A9914E62}" type="datetimeFigureOut">
              <a:rPr lang="ru-RU" smtClean="0"/>
              <a:t>10.11.2013</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71A802BD-8D0B-40A9-AEBC-6540FDD4313F}" type="slidenum">
              <a:rPr lang="ru-RU" smtClean="0"/>
              <a:t>‹#›</a:t>
            </a:fld>
            <a:endParaRPr lang="ru-RU" dirty="0"/>
          </a:p>
        </p:txBody>
      </p:sp>
    </p:spTree>
    <p:extLst>
      <p:ext uri="{BB962C8B-B14F-4D97-AF65-F5344CB8AC3E}">
        <p14:creationId xmlns:p14="http://schemas.microsoft.com/office/powerpoint/2010/main" val="3597418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8D24AF-B841-45B4-A896-1956A9914E62}" type="datetimeFigureOut">
              <a:rPr lang="ru-RU" smtClean="0"/>
              <a:t>10.11.2013</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71A802BD-8D0B-40A9-AEBC-6540FDD4313F}" type="slidenum">
              <a:rPr lang="ru-RU" smtClean="0"/>
              <a:t>‹#›</a:t>
            </a:fld>
            <a:endParaRPr lang="ru-RU" dirty="0"/>
          </a:p>
        </p:txBody>
      </p:sp>
    </p:spTree>
    <p:extLst>
      <p:ext uri="{BB962C8B-B14F-4D97-AF65-F5344CB8AC3E}">
        <p14:creationId xmlns:p14="http://schemas.microsoft.com/office/powerpoint/2010/main" val="3521555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ru-RU" smtClean="0"/>
              <a:t>Образец заголовка</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1E8D24AF-B841-45B4-A896-1956A9914E62}" type="datetimeFigureOut">
              <a:rPr lang="ru-RU" smtClean="0"/>
              <a:t>10.11.2013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71A802BD-8D0B-40A9-AEBC-6540FDD4313F}" type="slidenum">
              <a:rPr lang="ru-RU" smtClean="0"/>
              <a:t>‹#›</a:t>
            </a:fld>
            <a:endParaRPr lang="ru-RU" dirty="0"/>
          </a:p>
        </p:txBody>
      </p:sp>
    </p:spTree>
    <p:extLst>
      <p:ext uri="{BB962C8B-B14F-4D97-AF65-F5344CB8AC3E}">
        <p14:creationId xmlns:p14="http://schemas.microsoft.com/office/powerpoint/2010/main" val="2397571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1E8D24AF-B841-45B4-A896-1956A9914E62}" type="datetimeFigureOut">
              <a:rPr lang="ru-RU" smtClean="0"/>
              <a:t>10.11.2013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71A802BD-8D0B-40A9-AEBC-6540FDD4313F}" type="slidenum">
              <a:rPr lang="ru-RU" smtClean="0"/>
              <a:t>‹#›</a:t>
            </a:fld>
            <a:endParaRPr lang="ru-RU" dirty="0"/>
          </a:p>
        </p:txBody>
      </p:sp>
    </p:spTree>
    <p:extLst>
      <p:ext uri="{BB962C8B-B14F-4D97-AF65-F5344CB8AC3E}">
        <p14:creationId xmlns:p14="http://schemas.microsoft.com/office/powerpoint/2010/main" val="1905149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1E8D24AF-B841-45B4-A896-1956A9914E62}" type="datetimeFigureOut">
              <a:rPr lang="ru-RU" smtClean="0"/>
              <a:t>10.11.2013</a:t>
            </a:fld>
            <a:endParaRPr lang="ru-RU"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ru-RU"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71A802BD-8D0B-40A9-AEBC-6540FDD4313F}" type="slidenum">
              <a:rPr lang="ru-RU" smtClean="0"/>
              <a:t>‹#›</a:t>
            </a:fld>
            <a:endParaRPr lang="ru-RU" dirty="0"/>
          </a:p>
        </p:txBody>
      </p:sp>
    </p:spTree>
    <p:extLst>
      <p:ext uri="{BB962C8B-B14F-4D97-AF65-F5344CB8AC3E}">
        <p14:creationId xmlns:p14="http://schemas.microsoft.com/office/powerpoint/2010/main" val="3757332443"/>
      </p:ext>
    </p:extLst>
  </p:cSld>
  <p:clrMap bg1="dk1" tx1="lt1" bg2="dk2" tx2="lt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 id="2147483784"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7585023" y="4501448"/>
            <a:ext cx="4390802" cy="1655762"/>
          </a:xfrm>
        </p:spPr>
        <p:txBody>
          <a:bodyPr/>
          <a:lstStyle/>
          <a:p>
            <a:pPr algn="r"/>
            <a:r>
              <a:rPr lang="ru-RU" dirty="0" smtClean="0"/>
              <a:t>Подготовила: ученица 10 «а» класса Топоркова Ульяна</a:t>
            </a:r>
          </a:p>
          <a:p>
            <a:pPr algn="r"/>
            <a:r>
              <a:rPr lang="ru-RU" dirty="0" smtClean="0"/>
              <a:t>Проверила: Печеркина С.В.</a:t>
            </a:r>
            <a:endParaRPr lang="ru-RU" dirty="0"/>
          </a:p>
        </p:txBody>
      </p:sp>
      <p:sp>
        <p:nvSpPr>
          <p:cNvPr id="4" name="Заголовок 3"/>
          <p:cNvSpPr>
            <a:spLocks noGrp="1"/>
          </p:cNvSpPr>
          <p:nvPr>
            <p:ph type="ctrTitle"/>
          </p:nvPr>
        </p:nvSpPr>
        <p:spPr/>
        <p:txBody>
          <a:bodyPr/>
          <a:lstStyle/>
          <a:p>
            <a:r>
              <a:rPr lang="ru-RU" dirty="0" smtClean="0"/>
              <a:t>Презентация на тему: </a:t>
            </a:r>
            <a:r>
              <a:rPr lang="ru-RU" sz="4000" u="sng" dirty="0" smtClean="0"/>
              <a:t>Динамометр прибор для измерения силы</a:t>
            </a:r>
            <a:endParaRPr lang="ru-RU" u="sng" dirty="0"/>
          </a:p>
        </p:txBody>
      </p:sp>
    </p:spTree>
    <p:extLst>
      <p:ext uri="{BB962C8B-B14F-4D97-AF65-F5344CB8AC3E}">
        <p14:creationId xmlns:p14="http://schemas.microsoft.com/office/powerpoint/2010/main" val="4095130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914400" y="523875"/>
            <a:ext cx="10353675" cy="5996846"/>
          </a:xfrm>
        </p:spPr>
        <p:txBody>
          <a:bodyPr/>
          <a:lstStyle/>
          <a:p>
            <a:r>
              <a:rPr lang="ru-RU" dirty="0"/>
              <a:t>Динамо́ме́тр (от др.-греч. </a:t>
            </a:r>
            <a:r>
              <a:rPr lang="ru-RU" dirty="0" err="1"/>
              <a:t>δύν</a:t>
            </a:r>
            <a:r>
              <a:rPr lang="ru-RU" dirty="0"/>
              <a:t>αμις — «сила» и μέτρεω — «измеряю») — прибор для измерения силы или момента силы, состоит из силового звена (упругого элемента) и отсчетного устройства. В силовом звене измеряемое усилие вызывает деформацию, которая непосредственно или через передачу сообщается отсчётному устройству. Существующими динамометрами можно измерять усилия от долей ньютонов (н, долей кгс) до 20 Мн (2000 тс). По принципу действия различают динамометры механические (пружинные или рычажные), гидравлические и электронные. Иногда в </a:t>
            </a:r>
            <a:r>
              <a:rPr lang="ru-RU" dirty="0" smtClean="0"/>
              <a:t>одном </a:t>
            </a:r>
            <a:r>
              <a:rPr lang="ru-RU" dirty="0"/>
              <a:t>динамометре используют два принципа</a:t>
            </a:r>
            <a:r>
              <a:rPr lang="ru-RU" dirty="0" smtClean="0"/>
              <a:t>.</a:t>
            </a:r>
          </a:p>
        </p:txBody>
      </p:sp>
      <p:pic>
        <p:nvPicPr>
          <p:cNvPr id="6" name="Рисунок 5"/>
          <p:cNvPicPr>
            <a:picLocks noChangeAspect="1"/>
          </p:cNvPicPr>
          <p:nvPr/>
        </p:nvPicPr>
        <p:blipFill>
          <a:blip r:embed="rId2"/>
          <a:stretch>
            <a:fillRect/>
          </a:stretch>
        </p:blipFill>
        <p:spPr>
          <a:xfrm>
            <a:off x="7245524" y="3747853"/>
            <a:ext cx="4146999" cy="254801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831282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История создания прибора</a:t>
            </a:r>
            <a:endParaRPr lang="ru-RU" dirty="0"/>
          </a:p>
        </p:txBody>
      </p:sp>
      <p:sp>
        <p:nvSpPr>
          <p:cNvPr id="3" name="Объект 2"/>
          <p:cNvSpPr>
            <a:spLocks noGrp="1"/>
          </p:cNvSpPr>
          <p:nvPr>
            <p:ph idx="1"/>
          </p:nvPr>
        </p:nvSpPr>
        <p:spPr>
          <a:xfrm>
            <a:off x="913795" y="2096064"/>
            <a:ext cx="10353762" cy="4139844"/>
          </a:xfrm>
        </p:spPr>
        <p:txBody>
          <a:bodyPr/>
          <a:lstStyle/>
          <a:p>
            <a:r>
              <a:rPr lang="ru-RU" dirty="0"/>
              <a:t>Первыми приборами для измерения силы стали весы, первое изображение которых было напечатано в 1726 году. Около 1830 года </a:t>
            </a:r>
            <a:r>
              <a:rPr lang="ru-RU" dirty="0" err="1"/>
              <a:t>Сальтер</a:t>
            </a:r>
            <a:r>
              <a:rPr lang="ru-RU" dirty="0"/>
              <a:t> предложил более удобное устройство: для измерения силы в нём использовалась пружина, которая растягивалась грузом. Ещё раньше Ренье изобрёл динамометр с циферблатом, в </a:t>
            </a:r>
            <a:r>
              <a:rPr lang="ru-RU" dirty="0" err="1"/>
              <a:t>которoм</a:t>
            </a:r>
            <a:r>
              <a:rPr lang="ru-RU" dirty="0"/>
              <a:t> использовалась кольцеобразно замкнутая пружина. Более поздними изобретениями являются нажим </a:t>
            </a:r>
            <a:r>
              <a:rPr lang="ru-RU" dirty="0" err="1"/>
              <a:t>Прони</a:t>
            </a:r>
            <a:r>
              <a:rPr lang="ru-RU" dirty="0"/>
              <a:t> и динамометры Томсона, </a:t>
            </a:r>
            <a:r>
              <a:rPr lang="ru-RU" dirty="0" err="1"/>
              <a:t>Геффнер-Альтенека</a:t>
            </a:r>
            <a:r>
              <a:rPr lang="ru-RU" dirty="0"/>
              <a:t>, Броуна и </a:t>
            </a:r>
            <a:r>
              <a:rPr lang="ru-RU" dirty="0" smtClean="0"/>
              <a:t>Межи.</a:t>
            </a:r>
            <a:endParaRPr lang="ru-RU" dirty="0"/>
          </a:p>
        </p:txBody>
      </p:sp>
    </p:spTree>
    <p:extLst>
      <p:ext uri="{BB962C8B-B14F-4D97-AF65-F5344CB8AC3E}">
        <p14:creationId xmlns:p14="http://schemas.microsoft.com/office/powerpoint/2010/main" val="42933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94" y="369758"/>
            <a:ext cx="10353761" cy="814466"/>
          </a:xfrm>
        </p:spPr>
        <p:txBody>
          <a:bodyPr>
            <a:normAutofit/>
          </a:bodyPr>
          <a:lstStyle/>
          <a:p>
            <a:r>
              <a:rPr lang="ru-RU" sz="2800" dirty="0" smtClean="0"/>
              <a:t>Принцип действия</a:t>
            </a:r>
            <a:endParaRPr lang="ru-RU" sz="2800" dirty="0"/>
          </a:p>
        </p:txBody>
      </p:sp>
      <p:sp>
        <p:nvSpPr>
          <p:cNvPr id="3" name="Объект 2"/>
          <p:cNvSpPr>
            <a:spLocks noGrp="1"/>
          </p:cNvSpPr>
          <p:nvPr>
            <p:ph idx="1"/>
          </p:nvPr>
        </p:nvSpPr>
        <p:spPr>
          <a:xfrm>
            <a:off x="913794" y="1184224"/>
            <a:ext cx="10463739" cy="5036694"/>
          </a:xfrm>
        </p:spPr>
        <p:txBody>
          <a:bodyPr>
            <a:normAutofit fontScale="25000" lnSpcReduction="20000"/>
          </a:bodyPr>
          <a:lstStyle/>
          <a:p>
            <a:pPr marL="0" indent="0">
              <a:buNone/>
            </a:pPr>
            <a:r>
              <a:rPr lang="ru-RU" sz="5600" dirty="0" smtClean="0"/>
              <a:t>Существует </a:t>
            </a:r>
            <a:r>
              <a:rPr lang="ru-RU" sz="5600" dirty="0"/>
              <a:t>несколько типов динамометров: механические динамометры (рычажные и пружинные), а также гидравлические и электрические</a:t>
            </a:r>
            <a:r>
              <a:rPr lang="ru-RU" sz="5600" dirty="0" smtClean="0"/>
              <a:t>.</a:t>
            </a:r>
            <a:endParaRPr lang="ru-RU" sz="5600" dirty="0"/>
          </a:p>
          <a:p>
            <a:r>
              <a:rPr lang="ru-RU" sz="5600" dirty="0"/>
              <a:t>Механический </a:t>
            </a:r>
            <a:r>
              <a:rPr lang="ru-RU" sz="5600" dirty="0" smtClean="0"/>
              <a:t>динамометр</a:t>
            </a:r>
            <a:endParaRPr lang="ru-RU" sz="5600" dirty="0"/>
          </a:p>
          <a:p>
            <a:pPr marL="0" indent="0">
              <a:buNone/>
            </a:pPr>
            <a:r>
              <a:rPr lang="ru-RU" sz="5600" dirty="0" smtClean="0"/>
              <a:t>Существует </a:t>
            </a:r>
            <a:r>
              <a:rPr lang="ru-RU" sz="5600" dirty="0"/>
              <a:t>два вида механических динамометров: пружинный и рычажный. В пружинном динамометре сила или момент силы передаётся пружине, которая в зависимости от направления силы сжимается или растягивается. Величина упругой деформации пружины пропорциональна силе воздействия и регистрируется. В рычажном динамометре действие силы деформирует рычаг, величина деформации которого после </a:t>
            </a:r>
            <a:r>
              <a:rPr lang="ru-RU" sz="5600" dirty="0" smtClean="0"/>
              <a:t>регистрируется</a:t>
            </a:r>
            <a:endParaRPr lang="ru-RU" sz="5600" dirty="0"/>
          </a:p>
          <a:p>
            <a:pPr marL="0" indent="0">
              <a:buNone/>
            </a:pPr>
            <a:endParaRPr lang="ru-RU" sz="5600" dirty="0"/>
          </a:p>
          <a:p>
            <a:r>
              <a:rPr lang="ru-RU" sz="5600" dirty="0"/>
              <a:t>Гидравлический </a:t>
            </a:r>
            <a:r>
              <a:rPr lang="ru-RU" sz="5600" dirty="0" smtClean="0"/>
              <a:t>динамометр</a:t>
            </a:r>
            <a:endParaRPr lang="ru-RU" sz="5600" dirty="0"/>
          </a:p>
          <a:p>
            <a:pPr marL="0" indent="0">
              <a:buNone/>
            </a:pPr>
            <a:r>
              <a:rPr lang="ru-RU" sz="5600" dirty="0" smtClean="0"/>
              <a:t>Действие </a:t>
            </a:r>
            <a:r>
              <a:rPr lang="ru-RU" sz="5600" dirty="0"/>
              <a:t>гидравлического динамометра основано на вымещении измеряемой силой жидкости из цилиндра. Под давлением жидкость поступает по трубке к записывающему аппарату и регистрируется.</a:t>
            </a:r>
          </a:p>
          <a:p>
            <a:endParaRPr lang="ru-RU" sz="5600" dirty="0"/>
          </a:p>
          <a:p>
            <a:r>
              <a:rPr lang="ru-RU" sz="5600" dirty="0" smtClean="0"/>
              <a:t>Электрический динамометр</a:t>
            </a:r>
            <a:endParaRPr lang="ru-RU" sz="5600" dirty="0"/>
          </a:p>
          <a:p>
            <a:pPr marL="0" indent="0">
              <a:buNone/>
            </a:pPr>
            <a:r>
              <a:rPr lang="ru-RU" sz="5600" dirty="0"/>
              <a:t>Электрический динамометр состоит из датчика, который преобразует деформацию от воздействия силы в электрический сигнал, и дополнительного датчика, который усиливает и записывает электрический сигнал первого датчика. Для преобразования силы или момента силы в деформацию используются индуктивные, пьезоэлектрические, </a:t>
            </a:r>
            <a:r>
              <a:rPr lang="ru-RU" sz="5600" dirty="0" err="1"/>
              <a:t>тензорезисторные</a:t>
            </a:r>
            <a:r>
              <a:rPr lang="ru-RU" sz="5600" dirty="0"/>
              <a:t> и вибрационно-частотные датчики сопротивления. Под действием силы датчик деформируется и токи моста сопротивления изменяются. Сила электрического сигнала прямо пропорциональна деформации элемента и в итоге силе воздействия. Второй датчик усиливает сигнал и записывает его для последующей обработки</a:t>
            </a:r>
          </a:p>
          <a:p>
            <a:endParaRPr lang="ru-RU" dirty="0"/>
          </a:p>
        </p:txBody>
      </p:sp>
    </p:spTree>
    <p:extLst>
      <p:ext uri="{BB962C8B-B14F-4D97-AF65-F5344CB8AC3E}">
        <p14:creationId xmlns:p14="http://schemas.microsoft.com/office/powerpoint/2010/main" val="8770863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Применение в повседневной жизни</a:t>
            </a:r>
            <a:endParaRPr lang="ru-RU" dirty="0"/>
          </a:p>
        </p:txBody>
      </p:sp>
      <p:sp>
        <p:nvSpPr>
          <p:cNvPr id="3" name="Объект 2"/>
          <p:cNvSpPr>
            <a:spLocks noGrp="1"/>
          </p:cNvSpPr>
          <p:nvPr>
            <p:ph idx="1"/>
          </p:nvPr>
        </p:nvSpPr>
        <p:spPr>
          <a:xfrm>
            <a:off x="913795" y="1813810"/>
            <a:ext cx="10353762" cy="3977390"/>
          </a:xfrm>
        </p:spPr>
        <p:txBody>
          <a:bodyPr/>
          <a:lstStyle/>
          <a:p>
            <a:r>
              <a:rPr lang="ru-RU" dirty="0"/>
              <a:t>В повседневной жизни прибор используется для измерения силы сжатия створок автоматически закрывающихся систем, таких как двери автобусов, трамваев, вагонов поездов, метро, а также двери пассажирских и грузовых лифтов, гаражные ворота, автомобильные окна, сдвигающиеся люки на крыше и так далее. Так как все эти системы могут в случае неправильной юстировки стать причиной травм, разработаны и внедрены технические нормы, определяющие предельные значения сил сжатия в закрывающихся системах. Данные нормы[2] обязательны во всех странах Европейского союза, а также используются в США, Японии, Китае, Саудовской Аравии, Австралии и других странах мира.</a:t>
            </a:r>
          </a:p>
        </p:txBody>
      </p:sp>
    </p:spTree>
    <p:extLst>
      <p:ext uri="{BB962C8B-B14F-4D97-AF65-F5344CB8AC3E}">
        <p14:creationId xmlns:p14="http://schemas.microsoft.com/office/powerpoint/2010/main" val="2100923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0" dirty="0" smtClean="0"/>
              <a:t>Интернет ресурсы</a:t>
            </a:r>
            <a:endParaRPr lang="ru-RU" b="0" dirty="0"/>
          </a:p>
        </p:txBody>
      </p:sp>
      <p:sp>
        <p:nvSpPr>
          <p:cNvPr id="3" name="Объект 2"/>
          <p:cNvSpPr>
            <a:spLocks noGrp="1"/>
          </p:cNvSpPr>
          <p:nvPr>
            <p:ph idx="1"/>
          </p:nvPr>
        </p:nvSpPr>
        <p:spPr/>
        <p:txBody>
          <a:bodyPr/>
          <a:lstStyle/>
          <a:p>
            <a:r>
              <a:rPr lang="en-US" dirty="0"/>
              <a:t>http://ru.wikipedia.org/wiki/%D0%9F%D1%80%D0%B8%D0%B1%D0%BE%D1%80_%D0%B4%D0%BB%D1%8F_%D0%B8%D0%B7%D0%BC%D0%B5%D1%80%D0%B5%D0%BD%D0%B8%D1%8F_%D1%81%D0%B8%D0%BB%D1%8B_%D1%81%D0%B6%D0%B0%D1%82%D0%B8%D1%8F</a:t>
            </a:r>
            <a:endParaRPr lang="ru-RU" dirty="0"/>
          </a:p>
        </p:txBody>
      </p:sp>
    </p:spTree>
    <p:extLst>
      <p:ext uri="{BB962C8B-B14F-4D97-AF65-F5344CB8AC3E}">
        <p14:creationId xmlns:p14="http://schemas.microsoft.com/office/powerpoint/2010/main" val="40619705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TC104033921[[fn=Дамаск]]</Template>
  <TotalTime>20</TotalTime>
  <Words>506</Words>
  <Application>Microsoft Office PowerPoint</Application>
  <PresentationFormat>Широкоэкранный</PresentationFormat>
  <Paragraphs>20</Paragraphs>
  <Slides>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6</vt:i4>
      </vt:variant>
    </vt:vector>
  </HeadingPairs>
  <TitlesOfParts>
    <vt:vector size="10" baseType="lpstr">
      <vt:lpstr>Arial</vt:lpstr>
      <vt:lpstr>Bookman Old Style</vt:lpstr>
      <vt:lpstr>Rockwell</vt:lpstr>
      <vt:lpstr>Damask</vt:lpstr>
      <vt:lpstr>Презентация на тему: Динамометр прибор для измерения силы</vt:lpstr>
      <vt:lpstr>Презентация PowerPoint</vt:lpstr>
      <vt:lpstr>История создания прибора</vt:lpstr>
      <vt:lpstr>Принцип действия</vt:lpstr>
      <vt:lpstr>Применение в повседневной жизни</vt:lpstr>
      <vt:lpstr>Интернет ресурсы</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на тему: Динамометр прибор для измерения силы</dc:title>
  <dc:creator>Пургин Данил</dc:creator>
  <cp:lastModifiedBy>Пургин Данил</cp:lastModifiedBy>
  <cp:revision>3</cp:revision>
  <dcterms:created xsi:type="dcterms:W3CDTF">2013-11-10T09:43:51Z</dcterms:created>
  <dcterms:modified xsi:type="dcterms:W3CDTF">2013-11-10T10:04:18Z</dcterms:modified>
</cp:coreProperties>
</file>