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9" r:id="rId5"/>
    <p:sldId id="258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ED7A-4F47-4B20-988A-6645F0A2CDA3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17F7-DA15-406B-84A0-28EB7F780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519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ED7A-4F47-4B20-988A-6645F0A2CDA3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17F7-DA15-406B-84A0-28EB7F780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36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ED7A-4F47-4B20-988A-6645F0A2CDA3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17F7-DA15-406B-84A0-28EB7F780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748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ED7A-4F47-4B20-988A-6645F0A2CDA3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17F7-DA15-406B-84A0-28EB7F780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206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ED7A-4F47-4B20-988A-6645F0A2CDA3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17F7-DA15-406B-84A0-28EB7F780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509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ED7A-4F47-4B20-988A-6645F0A2CDA3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17F7-DA15-406B-84A0-28EB7F780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856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ED7A-4F47-4B20-988A-6645F0A2CDA3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17F7-DA15-406B-84A0-28EB7F780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825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ED7A-4F47-4B20-988A-6645F0A2CDA3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17F7-DA15-406B-84A0-28EB7F780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843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ED7A-4F47-4B20-988A-6645F0A2CDA3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17F7-DA15-406B-84A0-28EB7F780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060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ED7A-4F47-4B20-988A-6645F0A2CDA3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17F7-DA15-406B-84A0-28EB7F780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442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FED7A-4F47-4B20-988A-6645F0A2CDA3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917F7-DA15-406B-84A0-28EB7F780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331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FED7A-4F47-4B20-988A-6645F0A2CDA3}" type="datetimeFigureOut">
              <a:rPr lang="ru-RU" smtClean="0"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917F7-DA15-406B-84A0-28EB7F780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45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Конвенция о правах ребёнка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Выполнил: </a:t>
            </a:r>
            <a:r>
              <a:rPr lang="ru-RU" dirty="0" err="1" smtClean="0"/>
              <a:t>Стебельцов</a:t>
            </a:r>
            <a:r>
              <a:rPr lang="ru-RU" dirty="0" smtClean="0"/>
              <a:t> Николай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5145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hlinkClick r:id="rId2" action="ppaction://hlinksldjump"/>
              </a:rPr>
              <a:t>Что это за слово?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hlinkClick r:id="rId3" action="ppaction://hlinksldjump"/>
              </a:rPr>
              <a:t>История </a:t>
            </a:r>
            <a:r>
              <a:rPr lang="ru-RU" dirty="0" smtClean="0">
                <a:hlinkClick r:id="rId3" action="ppaction://hlinksldjump"/>
              </a:rPr>
              <a:t>создания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hlinkClick r:id="rId4" action="ppaction://hlinksldjump"/>
              </a:rPr>
              <a:t>Состав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hlinkClick r:id="rId5" action="ppaction://hlinksldjump"/>
              </a:rPr>
              <a:t>О </a:t>
            </a:r>
            <a:r>
              <a:rPr lang="ru-RU" dirty="0">
                <a:hlinkClick r:id="rId5" action="ppaction://hlinksldjump"/>
              </a:rPr>
              <a:t>праве на </a:t>
            </a:r>
            <a:r>
              <a:rPr lang="ru-RU" dirty="0" smtClean="0">
                <a:hlinkClick r:id="rId5" action="ppaction://hlinksldjump"/>
              </a:rPr>
              <a:t>образование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hlinkClick r:id="rId6" action="ppaction://hlinksldjump"/>
              </a:rPr>
              <a:t>О воспитании детей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hlinkClick r:id="rId7" action="ppaction://hlinksldjump"/>
              </a:rPr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1429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это за слово?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Международный правовой документ, определяющий права детей в государствах-участниках. Является основным международно-правовым документом обязательного характера, посвящённым широкому спектру прав ребёнка.</a:t>
            </a:r>
            <a:endParaRPr lang="ru-RU" dirty="0"/>
          </a:p>
        </p:txBody>
      </p:sp>
      <p:sp>
        <p:nvSpPr>
          <p:cNvPr id="4" name="5-конечная звезда 3">
            <a:hlinkClick r:id="rId2" action="ppaction://hlinksldjump"/>
          </p:cNvPr>
          <p:cNvSpPr/>
          <p:nvPr/>
        </p:nvSpPr>
        <p:spPr>
          <a:xfrm>
            <a:off x="7740352" y="5157192"/>
            <a:ext cx="1008112" cy="10081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268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создания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Конвенция </a:t>
            </a:r>
            <a:r>
              <a:rPr lang="ru-RU" dirty="0"/>
              <a:t>принята резолюцией 44/25 Генеральной Ассамблеи ООН от </a:t>
            </a:r>
            <a:r>
              <a:rPr lang="ru-RU" u="sng" dirty="0"/>
              <a:t>20 ноября 1989 </a:t>
            </a:r>
            <a:r>
              <a:rPr lang="ru-RU" u="sng" dirty="0" smtClean="0"/>
              <a:t>года</a:t>
            </a:r>
            <a:r>
              <a:rPr lang="ru-RU" dirty="0" smtClean="0"/>
              <a:t>,</a:t>
            </a:r>
            <a:r>
              <a:rPr lang="ru-RU" dirty="0"/>
              <a:t> </a:t>
            </a:r>
            <a:r>
              <a:rPr lang="ru-RU" dirty="0" smtClean="0"/>
              <a:t>Конвенция </a:t>
            </a:r>
            <a:r>
              <a:rPr lang="ru-RU" dirty="0"/>
              <a:t>вступила в силу </a:t>
            </a:r>
            <a:r>
              <a:rPr lang="ru-RU" u="sng" dirty="0"/>
              <a:t>2 сентября 1990 </a:t>
            </a:r>
            <a:r>
              <a:rPr lang="ru-RU" dirty="0" smtClean="0"/>
              <a:t>года</a:t>
            </a:r>
            <a:endParaRPr lang="ru-RU" dirty="0"/>
          </a:p>
        </p:txBody>
      </p:sp>
      <p:pic>
        <p:nvPicPr>
          <p:cNvPr id="307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6992"/>
            <a:ext cx="3926210" cy="2617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109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424936" cy="25922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Конвенция состоит из 3 частей, 54 статей</a:t>
            </a:r>
            <a:endParaRPr lang="ru-RU" dirty="0"/>
          </a:p>
        </p:txBody>
      </p:sp>
      <p:pic>
        <p:nvPicPr>
          <p:cNvPr id="102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75384"/>
            <a:ext cx="2207319" cy="3346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94943" y="347811"/>
            <a:ext cx="22322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/>
              <a:t>Состав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651501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</a:t>
            </a:r>
            <a:r>
              <a:rPr lang="ru-RU" dirty="0" smtClean="0"/>
              <a:t>праве на образование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70912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В статье 28 гарантирует детям бесплатное и обязательное начальное образование и требует от государств-членов ООН поощрение развития различных форм среднего образования, как общего, так и профессионального.</a:t>
            </a:r>
            <a:endParaRPr lang="ru-RU" dirty="0"/>
          </a:p>
        </p:txBody>
      </p:sp>
      <p:pic>
        <p:nvPicPr>
          <p:cNvPr id="205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72816"/>
            <a:ext cx="3312368" cy="193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438" y="4099508"/>
            <a:ext cx="3085684" cy="194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892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воспитании детей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147248" cy="254888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/>
              <a:t>Конвенция (ст. 18) требует, чтобы «предпринимались все возможные усилия к тому, чтобы обеспечить признание принципа общей и одинаковой ответственности обоих родителей за воспитание и развитие ребёнка.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04765"/>
            <a:ext cx="3134122" cy="2110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22531"/>
            <a:ext cx="3282249" cy="2192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973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https://ru.wikipedia.org/wiki/%D0%9A%D0%BE%D0%BD%D0%B2%D0%B5%D0%BD%D1%86%D0%B8%D1%8F_%D0%BE_%D0%BF%D1%80%D0%B0%D0%B2%D0%B0%D1%85_%D1%80%D0%B5%D0%B1%D1%91%D0%BD%D0%BA%D0%B0</a:t>
            </a:r>
            <a:endParaRPr lang="ru-RU" dirty="0"/>
          </a:p>
        </p:txBody>
      </p:sp>
      <p:sp>
        <p:nvSpPr>
          <p:cNvPr id="4" name="5-конечная звезда 3">
            <a:hlinkClick r:id="rId2" action="ppaction://hlinksldjump"/>
          </p:cNvPr>
          <p:cNvSpPr/>
          <p:nvPr/>
        </p:nvSpPr>
        <p:spPr>
          <a:xfrm>
            <a:off x="7668344" y="5085184"/>
            <a:ext cx="1224136" cy="122413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631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149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Конвенция о правах ребёнка </vt:lpstr>
      <vt:lpstr>Содержание</vt:lpstr>
      <vt:lpstr>Что это за слово?</vt:lpstr>
      <vt:lpstr>История создания</vt:lpstr>
      <vt:lpstr>Презентация PowerPoint</vt:lpstr>
      <vt:lpstr>О праве на образование</vt:lpstr>
      <vt:lpstr>О воспитании детей</vt:lpstr>
      <vt:lpstr>Источник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Конвенция о правах ребёнка</dc:title>
  <dc:creator>User</dc:creator>
  <cp:lastModifiedBy>User</cp:lastModifiedBy>
  <cp:revision>4</cp:revision>
  <dcterms:created xsi:type="dcterms:W3CDTF">2019-12-22T15:53:38Z</dcterms:created>
  <dcterms:modified xsi:type="dcterms:W3CDTF">2019-12-22T18:22:27Z</dcterms:modified>
</cp:coreProperties>
</file>