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7C20"/>
    <a:srgbClr val="5A8E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64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3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Мониторинг</a:t>
            </a:r>
            <a:r>
              <a:rPr lang="ru-RU" baseline="0"/>
              <a:t> успеваемости за 1-3 четверти</a:t>
            </a:r>
            <a:endParaRPr lang="ru-RU"/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четверть</c:v>
                </c:pt>
              </c:strCache>
            </c:strRef>
          </c:tx>
          <c:invertIfNegative val="0"/>
          <c:cat>
            <c:strRef>
              <c:f>Лист1!$A$2:$A$13</c:f>
              <c:strCache>
                <c:ptCount val="12"/>
                <c:pt idx="0">
                  <c:v>руский язык</c:v>
                </c:pt>
                <c:pt idx="1">
                  <c:v>литература</c:v>
                </c:pt>
                <c:pt idx="2">
                  <c:v>английский язык</c:v>
                </c:pt>
                <c:pt idx="3">
                  <c:v>математика</c:v>
                </c:pt>
                <c:pt idx="4">
                  <c:v>история</c:v>
                </c:pt>
                <c:pt idx="5">
                  <c:v>обществознание</c:v>
                </c:pt>
                <c:pt idx="6">
                  <c:v>география</c:v>
                </c:pt>
                <c:pt idx="7">
                  <c:v>биология</c:v>
                </c:pt>
                <c:pt idx="8">
                  <c:v>музыка</c:v>
                </c:pt>
                <c:pt idx="9">
                  <c:v>ИЗО</c:v>
                </c:pt>
                <c:pt idx="10">
                  <c:v>технология</c:v>
                </c:pt>
                <c:pt idx="11">
                  <c:v>физкультура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4</c:v>
                </c:pt>
                <c:pt idx="1">
                  <c:v>5</c:v>
                </c:pt>
                <c:pt idx="2">
                  <c:v>4</c:v>
                </c:pt>
                <c:pt idx="3">
                  <c:v>5</c:v>
                </c:pt>
                <c:pt idx="4">
                  <c:v>4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четверть</c:v>
                </c:pt>
              </c:strCache>
            </c:strRef>
          </c:tx>
          <c:invertIfNegative val="0"/>
          <c:cat>
            <c:strRef>
              <c:f>Лист1!$A$2:$A$13</c:f>
              <c:strCache>
                <c:ptCount val="12"/>
                <c:pt idx="0">
                  <c:v>руский язык</c:v>
                </c:pt>
                <c:pt idx="1">
                  <c:v>литература</c:v>
                </c:pt>
                <c:pt idx="2">
                  <c:v>английский язык</c:v>
                </c:pt>
                <c:pt idx="3">
                  <c:v>математика</c:v>
                </c:pt>
                <c:pt idx="4">
                  <c:v>история</c:v>
                </c:pt>
                <c:pt idx="5">
                  <c:v>обществознание</c:v>
                </c:pt>
                <c:pt idx="6">
                  <c:v>география</c:v>
                </c:pt>
                <c:pt idx="7">
                  <c:v>биология</c:v>
                </c:pt>
                <c:pt idx="8">
                  <c:v>музыка</c:v>
                </c:pt>
                <c:pt idx="9">
                  <c:v>ИЗО</c:v>
                </c:pt>
                <c:pt idx="10">
                  <c:v>технология</c:v>
                </c:pt>
                <c:pt idx="11">
                  <c:v>физкультура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4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5</c:v>
                </c:pt>
                <c:pt idx="10">
                  <c:v>4</c:v>
                </c:pt>
                <c:pt idx="11">
                  <c:v>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 четверть</c:v>
                </c:pt>
              </c:strCache>
            </c:strRef>
          </c:tx>
          <c:invertIfNegative val="0"/>
          <c:cat>
            <c:strRef>
              <c:f>Лист1!$A$2:$A$13</c:f>
              <c:strCache>
                <c:ptCount val="12"/>
                <c:pt idx="0">
                  <c:v>руский язык</c:v>
                </c:pt>
                <c:pt idx="1">
                  <c:v>литература</c:v>
                </c:pt>
                <c:pt idx="2">
                  <c:v>английский язык</c:v>
                </c:pt>
                <c:pt idx="3">
                  <c:v>математика</c:v>
                </c:pt>
                <c:pt idx="4">
                  <c:v>история</c:v>
                </c:pt>
                <c:pt idx="5">
                  <c:v>обществознание</c:v>
                </c:pt>
                <c:pt idx="6">
                  <c:v>география</c:v>
                </c:pt>
                <c:pt idx="7">
                  <c:v>биология</c:v>
                </c:pt>
                <c:pt idx="8">
                  <c:v>музыка</c:v>
                </c:pt>
                <c:pt idx="9">
                  <c:v>ИЗО</c:v>
                </c:pt>
                <c:pt idx="10">
                  <c:v>технология</c:v>
                </c:pt>
                <c:pt idx="11">
                  <c:v>физкультура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4</c:v>
                </c:pt>
                <c:pt idx="1">
                  <c:v>4</c:v>
                </c:pt>
                <c:pt idx="2">
                  <c:v>5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69880064"/>
        <c:axId val="69898240"/>
      </c:barChart>
      <c:catAx>
        <c:axId val="69880064"/>
        <c:scaling>
          <c:orientation val="minMax"/>
        </c:scaling>
        <c:delete val="0"/>
        <c:axPos val="b"/>
        <c:majorTickMark val="none"/>
        <c:minorTickMark val="none"/>
        <c:tickLblPos val="nextTo"/>
        <c:crossAx val="69898240"/>
        <c:crosses val="autoZero"/>
        <c:auto val="1"/>
        <c:lblAlgn val="ctr"/>
        <c:lblOffset val="100"/>
        <c:noMultiLvlLbl val="0"/>
      </c:catAx>
      <c:valAx>
        <c:axId val="698982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988006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6"/>
    </mc:Choice>
    <mc:Fallback>
      <c:style val="46"/>
    </mc:Fallback>
  </mc:AlternateContent>
  <c:chart>
    <c:title>
      <c:layout/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Средний балл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 i="1" baseline="0">
                    <a:solidFill>
                      <a:srgbClr val="0070C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русский язык</c:v>
                </c:pt>
                <c:pt idx="1">
                  <c:v>литература</c:v>
                </c:pt>
                <c:pt idx="2">
                  <c:v>английский язык</c:v>
                </c:pt>
                <c:pt idx="3">
                  <c:v>математика</c:v>
                </c:pt>
                <c:pt idx="4">
                  <c:v>история</c:v>
                </c:pt>
                <c:pt idx="5">
                  <c:v>обществознание</c:v>
                </c:pt>
                <c:pt idx="6">
                  <c:v>география</c:v>
                </c:pt>
                <c:pt idx="7">
                  <c:v>биология</c:v>
                </c:pt>
                <c:pt idx="8">
                  <c:v>музыка</c:v>
                </c:pt>
                <c:pt idx="9">
                  <c:v>ИЗО</c:v>
                </c:pt>
                <c:pt idx="10">
                  <c:v>технология</c:v>
                </c:pt>
                <c:pt idx="11">
                  <c:v>физкультура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4</c:v>
                </c:pt>
                <c:pt idx="1">
                  <c:v>4.7</c:v>
                </c:pt>
                <c:pt idx="2">
                  <c:v>4.7</c:v>
                </c:pt>
                <c:pt idx="3">
                  <c:v>4.3</c:v>
                </c:pt>
                <c:pt idx="4">
                  <c:v>4.3</c:v>
                </c:pt>
                <c:pt idx="5">
                  <c:v>5</c:v>
                </c:pt>
                <c:pt idx="6">
                  <c:v>4.3</c:v>
                </c:pt>
                <c:pt idx="7">
                  <c:v>4</c:v>
                </c:pt>
                <c:pt idx="8">
                  <c:v>4.7</c:v>
                </c:pt>
                <c:pt idx="9">
                  <c:v>5</c:v>
                </c:pt>
                <c:pt idx="10">
                  <c:v>4.7</c:v>
                </c:pt>
                <c:pt idx="11">
                  <c:v>4.7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22029440"/>
        <c:axId val="22007168"/>
      </c:barChart>
      <c:valAx>
        <c:axId val="220071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029440"/>
        <c:crosses val="autoZero"/>
        <c:crossBetween val="between"/>
      </c:valAx>
      <c:catAx>
        <c:axId val="2202944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 b="1" i="0" baseline="0"/>
            </a:pPr>
            <a:endParaRPr lang="ru-RU"/>
          </a:p>
        </c:txPr>
        <c:crossAx val="22007168"/>
        <c:crosses val="autoZero"/>
        <c:auto val="1"/>
        <c:lblAlgn val="ctr"/>
        <c:lblOffset val="100"/>
        <c:noMultiLvlLbl val="0"/>
      </c:catAx>
    </c:plotArea>
    <c:legend>
      <c:legendPos val="t"/>
      <c:layout/>
      <c:overlay val="0"/>
      <c:txPr>
        <a:bodyPr/>
        <a:lstStyle/>
        <a:p>
          <a:pPr>
            <a:defRPr sz="1400" b="1" i="1" baseline="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0198998-CAAF-4B0E-B51A-7BC4725CF5B1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A2EDAA9-5DDA-40CE-9EEB-E612A3C6C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результаты учебной деятельности учащегося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Автор проекта: Кипнис Дмитрий</a:t>
            </a:r>
          </a:p>
          <a:p>
            <a:r>
              <a:rPr lang="ru-RU" dirty="0" smtClean="0"/>
              <a:t>Учащийся 5-б класса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26776" y="330537"/>
            <a:ext cx="2425700" cy="1819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проекта: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Проанализировать результаты учебной деятельности учащегося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Создать диаграммы с результатами учебной деятельности</a:t>
            </a:r>
          </a:p>
          <a:p>
            <a:r>
              <a:rPr lang="ru-RU" dirty="0" smtClean="0"/>
              <a:t>Сделать выводы об успеваемости </a:t>
            </a:r>
          </a:p>
          <a:p>
            <a:r>
              <a:rPr lang="ru-RU" dirty="0" smtClean="0"/>
              <a:t>Разработать рекомендации об </a:t>
            </a:r>
            <a:r>
              <a:rPr lang="ru-RU" smtClean="0"/>
              <a:t>успешной учёбе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7000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50"/>
            <a:ext cx="8686800" cy="5840413"/>
          </a:xfrm>
        </p:spPr>
        <p:txBody>
          <a:bodyPr/>
          <a:lstStyle/>
          <a:p>
            <a:r>
              <a:rPr lang="ru-RU" dirty="0" smtClean="0"/>
              <a:t>Выводы: </a:t>
            </a:r>
          </a:p>
          <a:p>
            <a:pPr lvl="0"/>
            <a:r>
              <a:rPr lang="ru-RU" dirty="0" smtClean="0"/>
              <a:t>Наилучшее успеваемость по обществознанию, ИЗО.</a:t>
            </a:r>
          </a:p>
          <a:p>
            <a:pPr lvl="0"/>
            <a:r>
              <a:rPr lang="ru-RU" dirty="0" smtClean="0"/>
              <a:t>Стабильные оценки по русскому языку, биологии, обществознанию, ИЗО.</a:t>
            </a:r>
          </a:p>
          <a:p>
            <a:pPr lvl="0"/>
            <a:r>
              <a:rPr lang="ru-RU" dirty="0" smtClean="0"/>
              <a:t>Нестабильная успеваемость в целом по предметам.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686800" cy="6126163"/>
          </a:xfrm>
        </p:spPr>
        <p:txBody>
          <a:bodyPr/>
          <a:lstStyle/>
          <a:p>
            <a:r>
              <a:rPr lang="ru-RU" dirty="0" smtClean="0"/>
              <a:t>Вывод: нужно подтянутся по математике, биологии, истории, географии и русскому языку. 	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Рекомендации об учёбе: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Нужно стараться, делать уроки</a:t>
            </a:r>
          </a:p>
          <a:p>
            <a:r>
              <a:rPr lang="ru-RU" dirty="0" smtClean="0"/>
              <a:t>Обязательно перед </a:t>
            </a:r>
            <a:r>
              <a:rPr lang="ru-RU" dirty="0" smtClean="0"/>
              <a:t>сдачей </a:t>
            </a:r>
            <a:r>
              <a:rPr lang="ru-RU" dirty="0" smtClean="0"/>
              <a:t>контрольной работы учителю проверьте на наличие ошибок и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/>
              <a:t>неправильного решения </a:t>
            </a:r>
            <a:r>
              <a:rPr lang="ru-RU" dirty="0" smtClean="0"/>
              <a:t>примера, задачи</a:t>
            </a:r>
            <a:r>
              <a:rPr lang="ru-RU" smtClean="0"/>
              <a:t>, </a:t>
            </a:r>
            <a:r>
              <a:rPr lang="ru-RU" smtClean="0"/>
              <a:t>упражнения </a:t>
            </a:r>
            <a:r>
              <a:rPr lang="ru-RU" dirty="0" smtClean="0"/>
              <a:t>и т. д.</a:t>
            </a:r>
          </a:p>
          <a:p>
            <a:pPr>
              <a:buNone/>
            </a:pPr>
            <a:r>
              <a:rPr lang="ru-RU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0DF1FB0ABEE249ADE30E16273C3A22" ma:contentTypeVersion="" ma:contentTypeDescription="Create a new document." ma:contentTypeScope="" ma:versionID="d325af2a7f67aaa8a86fef00e2dcb9e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c74c0161506327ee5415e00062ae0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2BCC08E2-FB17-4452-AD1B-94285A5AB9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AD425E1-096E-4F2F-821B-B002C18353BF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206</TotalTime>
  <Words>123</Words>
  <Application>Microsoft Office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Техническая</vt:lpstr>
      <vt:lpstr>результаты учебной деятельности учащегося</vt:lpstr>
      <vt:lpstr>Цели проекта: </vt:lpstr>
      <vt:lpstr>Задачи проекта: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Рекомендации об учёбе:</vt:lpstr>
    </vt:vector>
  </TitlesOfParts>
  <Company>TechSmith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Vicari Vollmar</dc:creator>
  <cp:lastModifiedBy>ПК-9</cp:lastModifiedBy>
  <cp:revision>13</cp:revision>
  <dcterms:created xsi:type="dcterms:W3CDTF">2013-11-07T16:16:52Z</dcterms:created>
  <dcterms:modified xsi:type="dcterms:W3CDTF">2015-05-06T03:07:27Z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0x0101009B0DF1FB0ABEE249ADE30E16273C3A22</vt:lpwstr>
  </property>
</Properties>
</file>