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57" r:id="rId8"/>
    <p:sldId id="273" r:id="rId9"/>
    <p:sldId id="259" r:id="rId10"/>
    <p:sldId id="260" r:id="rId11"/>
    <p:sldId id="275" r:id="rId12"/>
    <p:sldId id="264" r:id="rId13"/>
    <p:sldId id="274" r:id="rId14"/>
    <p:sldId id="276" r:id="rId15"/>
    <p:sldId id="265" r:id="rId16"/>
    <p:sldId id="277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184343675" cy="18434367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F02-387F-423E-9659-A73A9752FEF6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3106-FB89-4A08-8147-355BF96B9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F02-387F-423E-9659-A73A9752FEF6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3106-FB89-4A08-8147-355BF96B9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F02-387F-423E-9659-A73A9752FEF6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3106-FB89-4A08-8147-355BF96B9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F02-387F-423E-9659-A73A9752FEF6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3106-FB89-4A08-8147-355BF96B9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F02-387F-423E-9659-A73A9752FEF6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3106-FB89-4A08-8147-355BF96B9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F02-387F-423E-9659-A73A9752FEF6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3106-FB89-4A08-8147-355BF96B9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F02-387F-423E-9659-A73A9752FEF6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3106-FB89-4A08-8147-355BF96B9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F02-387F-423E-9659-A73A9752FEF6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3106-FB89-4A08-8147-355BF96B9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F02-387F-423E-9659-A73A9752FEF6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3106-FB89-4A08-8147-355BF96B9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F02-387F-423E-9659-A73A9752FEF6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3106-FB89-4A08-8147-355BF96B9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F02-387F-423E-9659-A73A9752FEF6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3106-FB89-4A08-8147-355BF96B9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DAF02-387F-423E-9659-A73A9752FEF6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D3106-FB89-4A08-8147-355BF96B9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alonmirasov.ru/controllers/image/aHR0cDovL3Bob3Rvc2hvcC1yYW1raS5ydS9wYXR0ZXJucy9TY2hvb2wvSnBnL1NjaG9vbDIuanB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Урок математики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3</a:t>
            </a:r>
            <a:r>
              <a:rPr lang="en-US" b="1" dirty="0" smtClean="0">
                <a:solidFill>
                  <a:srgbClr val="C00000"/>
                </a:solidFill>
              </a:rPr>
              <a:t>-</a:t>
            </a:r>
            <a:r>
              <a:rPr lang="ru-RU" b="1" dirty="0" smtClean="0">
                <a:solidFill>
                  <a:srgbClr val="C00000"/>
                </a:solidFill>
              </a:rPr>
              <a:t>а класс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Учитель: </a:t>
            </a:r>
            <a:r>
              <a:rPr lang="ru-RU" b="1" dirty="0" err="1" smtClean="0">
                <a:solidFill>
                  <a:srgbClr val="7030A0"/>
                </a:solidFill>
              </a:rPr>
              <a:t>Ефименко</a:t>
            </a:r>
            <a:r>
              <a:rPr lang="ru-RU" b="1" dirty="0" smtClean="0">
                <a:solidFill>
                  <a:srgbClr val="7030A0"/>
                </a:solidFill>
              </a:rPr>
              <a:t> Надежда Николаевна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</a:rPr>
              <a:t>Алгоритм решения задачи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5378" y="2212622"/>
            <a:ext cx="7766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dirty="0"/>
          </a:p>
        </p:txBody>
      </p:sp>
      <p:pic>
        <p:nvPicPr>
          <p:cNvPr id="6" name="Picture 2" descr="http://fs00.infourok.ru/images/doc/208/237077/hello_html_24687d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7742" y="5361664"/>
            <a:ext cx="1716258" cy="1496336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731520" y="1800664"/>
            <a:ext cx="803265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>
                <a:solidFill>
                  <a:srgbClr val="002060"/>
                </a:solidFill>
              </a:rPr>
              <a:t>Внимательно читаем задачу.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rgbClr val="002060"/>
                </a:solidFill>
              </a:rPr>
              <a:t>Находим опорные слова.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rgbClr val="002060"/>
                </a:solidFill>
              </a:rPr>
              <a:t>Составляем краткую запись или чертёж.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rgbClr val="002060"/>
                </a:solidFill>
              </a:rPr>
              <a:t>Определяем количество действий в задаче.</a:t>
            </a:r>
          </a:p>
          <a:p>
            <a:pPr marL="342900" indent="-342900"/>
            <a:r>
              <a:rPr lang="ru-RU" sz="3200" dirty="0" smtClean="0">
                <a:solidFill>
                  <a:srgbClr val="002060"/>
                </a:solidFill>
              </a:rPr>
              <a:t>5. Записываем решение.</a:t>
            </a:r>
          </a:p>
          <a:p>
            <a:pPr marL="342900" indent="-342900"/>
            <a:r>
              <a:rPr lang="ru-RU" sz="3200" dirty="0" smtClean="0">
                <a:solidFill>
                  <a:srgbClr val="002060"/>
                </a:solidFill>
              </a:rPr>
              <a:t>6. Записываем ответ.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</a:rPr>
              <a:t>Работа по учебнику.</a:t>
            </a:r>
            <a:endParaRPr lang="ru-RU" i="1" dirty="0">
              <a:solidFill>
                <a:srgbClr val="00B050"/>
              </a:solidFill>
            </a:endParaRPr>
          </a:p>
        </p:txBody>
      </p:sp>
      <p:pic>
        <p:nvPicPr>
          <p:cNvPr id="3" name="Рисунок 2" descr="http://shkola25-kursk.ucoz.ru/foto/8aedd1be0bfb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6733" y="4909625"/>
            <a:ext cx="2757268" cy="19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1210997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95350" algn="l"/>
              </a:tabLst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95350" algn="l"/>
              </a:tabLst>
            </a:pPr>
            <a:endParaRPr lang="ru-RU" sz="40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95350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Страница 64, Задача№4.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td1.mycdn.me/image?id=859274350700&amp;t=20&amp;plc=WEB&amp;tkn=*rQLy188oWhLaOqp6cw-6uIuhL7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77581" y="-1"/>
            <a:ext cx="76877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Физкультминутка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</a:rPr>
              <a:t>Задача №5.</a:t>
            </a:r>
            <a:endParaRPr lang="ru-RU" b="1" i="1" dirty="0">
              <a:solidFill>
                <a:srgbClr val="00B05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03385" y="1505243"/>
          <a:ext cx="7540283" cy="3826412"/>
        </p:xfrm>
        <a:graphic>
          <a:graphicData uri="http://schemas.openxmlformats.org/drawingml/2006/table">
            <a:tbl>
              <a:tblPr/>
              <a:tblGrid>
                <a:gridCol w="3882683"/>
                <a:gridCol w="3657600"/>
              </a:tblGrid>
              <a:tr h="38264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Дано</a:t>
                      </a: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АВСД - прямоугольник    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-4см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-2см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Найти: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S- ?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см</a:t>
                      </a:r>
                      <a:r>
                        <a:rPr lang="en-US" sz="18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Решение</a:t>
                      </a:r>
                      <a:r>
                        <a:rPr lang="en-US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S=a*b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=4*2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=8см</a:t>
                      </a:r>
                      <a:r>
                        <a:rPr lang="ru-RU" sz="18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Ответ: площадь прямоугольника </a:t>
                      </a: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8см</a:t>
                      </a:r>
                      <a:r>
                        <a:rPr lang="ru-RU" sz="1800" baseline="30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Дано: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АВСД - прямоугольник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-4см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-2см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Найти: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?см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Решение: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=(</a:t>
                      </a:r>
                      <a:r>
                        <a:rPr lang="en-US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r>
                        <a:rPr lang="en-US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)*2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=(4+2)*2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=12см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Ответ: </a:t>
                      </a: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периметр прямоугольника 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12см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 descr="http://great.az/uploads/posts/2011-11/1320698380_pramougolni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465" y="1492988"/>
            <a:ext cx="1184470" cy="785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great.az/uploads/posts/2011-11/1320698380_pramougolni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0475" y="1492989"/>
            <a:ext cx="1167618" cy="687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58211"/>
          </a:xfrm>
        </p:spPr>
        <p:txBody>
          <a:bodyPr>
            <a:normAutofit/>
          </a:bodyPr>
          <a:lstStyle/>
          <a:p>
            <a:pPr algn="l"/>
            <a:r>
              <a:rPr lang="ru-RU" sz="4800" b="1" i="1" dirty="0" smtClean="0">
                <a:solidFill>
                  <a:srgbClr val="00B050"/>
                </a:solidFill>
              </a:rPr>
              <a:t>                  Работа в парах</a:t>
            </a: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1. Задание № 3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2. Задание №4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1" name="Рисунок 10" descr="https://static.chance.ru/sites/default/files/styles/big_photo_gallery/public/images/article578_0.jpg?itok=noBt5hx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0485" y="3910818"/>
            <a:ext cx="2982351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http://iscehisar.meb.gov.tr/meb_iys_dosyalar/2012_08/14181123_school_teacher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19" y="1444979"/>
            <a:ext cx="8723033" cy="541302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</a:rPr>
              <a:t>Домашнее задание</a:t>
            </a:r>
            <a:endParaRPr lang="ru-RU" sz="72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472267"/>
            <a:ext cx="4216400" cy="1185333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chemeClr val="bg1"/>
                </a:solidFill>
              </a:rPr>
              <a:t>Самостоятельный выбор задач на карточках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4.infourok.ru/uploads/ex/08d6/000350ad-1a1f97d5/1/hello_html_10b51a1b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895" y="225083"/>
            <a:ext cx="8440616" cy="640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9746" name="Picture 2" descr="http://fs00.infourok.ru/images/doc/153/176530/img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867" y="278275"/>
            <a:ext cx="8003822" cy="55580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09511" y="5842337"/>
            <a:ext cx="63443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Спасибо за урок!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6"/>
            <a:ext cx="8229600" cy="3748723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ru-RU" sz="6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ноября. </a:t>
            </a:r>
            <a:br>
              <a:rPr lang="ru-RU" sz="6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Классная работа.</a:t>
            </a:r>
            <a:r>
              <a:rPr lang="ru-RU" sz="6600" dirty="0" smtClean="0"/>
              <a:t> </a:t>
            </a:r>
            <a:br>
              <a:rPr lang="ru-RU" sz="6600" dirty="0" smtClean="0"/>
            </a:br>
            <a:endParaRPr lang="ru-RU" sz="6600" dirty="0"/>
          </a:p>
        </p:txBody>
      </p:sp>
      <p:pic>
        <p:nvPicPr>
          <p:cNvPr id="4" name="Содержимое 3" descr="https://prikolnye-kartinki.ru/img/picture/Sep/28/f0e7d3fd2c995063147327027b0d2c1d/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8929" y="4754881"/>
            <a:ext cx="1885071" cy="210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00B050"/>
                </a:solidFill>
              </a:rPr>
              <a:t>Минутка чистописания</a:t>
            </a:r>
            <a:endParaRPr lang="ru-RU" sz="5400" b="1" i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6000" dirty="0" smtClean="0">
                <a:solidFill>
                  <a:srgbClr val="002060"/>
                </a:solidFill>
              </a:rPr>
              <a:t>8,16,24,…,…,…,…,…,…,80</a:t>
            </a:r>
            <a:endParaRPr lang="ru-RU" sz="60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https://1.bp.blogspot.com/-9ZxRt_LWSIs/WnK7gsxsqTI/AAAAAAAABmg/dVULFsNWIvwTmUYkAAQwAFHuLNOh4wh7QCLcBGAs/s1600/depositphotos-18915977-m-2015_1_ori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9945" y="5444197"/>
            <a:ext cx="1674055" cy="1413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</a:rPr>
              <a:t>Минутка чистописания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800" dirty="0" smtClean="0">
                <a:solidFill>
                  <a:srgbClr val="002060"/>
                </a:solidFill>
              </a:rPr>
              <a:t>8, 16, 24, </a:t>
            </a:r>
            <a:r>
              <a:rPr lang="ru-RU" sz="4800" b="1" dirty="0" smtClean="0">
                <a:solidFill>
                  <a:srgbClr val="C00000"/>
                </a:solidFill>
              </a:rPr>
              <a:t>32,40</a:t>
            </a:r>
            <a:r>
              <a:rPr lang="ru-RU" sz="4800" b="1" dirty="0" smtClean="0">
                <a:solidFill>
                  <a:srgbClr val="C00000"/>
                </a:solidFill>
              </a:rPr>
              <a:t>, </a:t>
            </a:r>
            <a:r>
              <a:rPr lang="ru-RU" sz="4800" b="1" dirty="0" smtClean="0">
                <a:solidFill>
                  <a:srgbClr val="C00000"/>
                </a:solidFill>
              </a:rPr>
              <a:t>48, 56,64,72</a:t>
            </a:r>
            <a:r>
              <a:rPr lang="ru-RU" sz="4800" dirty="0" smtClean="0">
                <a:solidFill>
                  <a:srgbClr val="002060"/>
                </a:solidFill>
              </a:rPr>
              <a:t>,80</a:t>
            </a:r>
            <a:endParaRPr lang="ru-RU" sz="48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https://1.bp.blogspot.com/-9ZxRt_LWSIs/WnK7gsxsqTI/AAAAAAAABmg/dVULFsNWIvwTmUYkAAQwAFHuLNOh4wh7QCLcBGAs/s1600/depositphotos-18915977-m-2015_1_ori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9945" y="5444197"/>
            <a:ext cx="1674055" cy="1413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Устный счёт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23</a:t>
            </a:r>
            <a:r>
              <a:rPr lang="ru-RU" sz="5400" b="1" dirty="0" smtClean="0">
                <a:solidFill>
                  <a:srgbClr val="C00000"/>
                </a:solidFill>
              </a:rPr>
              <a:t>, 32, 10, </a:t>
            </a:r>
            <a:r>
              <a:rPr lang="ru-RU" sz="5400" dirty="0" smtClean="0">
                <a:solidFill>
                  <a:srgbClr val="002060"/>
                </a:solidFill>
              </a:rPr>
              <a:t>20, </a:t>
            </a:r>
            <a:r>
              <a:rPr lang="ru-RU" sz="5400" b="1" dirty="0" smtClean="0">
                <a:solidFill>
                  <a:srgbClr val="C00000"/>
                </a:solidFill>
              </a:rPr>
              <a:t>3, 5,10, 0</a:t>
            </a:r>
            <a:r>
              <a:rPr lang="ru-RU" sz="5400" b="1" dirty="0" smtClean="0">
                <a:solidFill>
                  <a:srgbClr val="C00000"/>
                </a:solidFill>
              </a:rPr>
              <a:t>, </a:t>
            </a:r>
            <a:r>
              <a:rPr lang="ru-RU" sz="5400" dirty="0" smtClean="0">
                <a:solidFill>
                  <a:srgbClr val="002060"/>
                </a:solidFill>
              </a:rPr>
              <a:t>5</a:t>
            </a:r>
            <a:endParaRPr lang="ru-RU" sz="54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5400" dirty="0"/>
          </a:p>
        </p:txBody>
      </p:sp>
      <p:pic>
        <p:nvPicPr>
          <p:cNvPr id="4" name="Рисунок 3" descr="https://im0-tub-ru.yandex.net/i?id=b32bae2b762626a14a8c4b9fad2b7dfd&amp;n=13&amp;exp=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6127" y="5191125"/>
            <a:ext cx="1317873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00B050"/>
                </a:solidFill>
              </a:rPr>
              <a:t>Тема урока</a:t>
            </a:r>
            <a:endParaRPr lang="ru-RU" sz="6000" b="1" i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https://otvet.imgsmail.ru/download/12850878_b9bcafbaba193410fbcc2fcdbf5a5b3f_800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702191"/>
          </a:xfrm>
        </p:spPr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00B050"/>
                </a:solidFill>
              </a:rPr>
              <a:t>Тема урока</a:t>
            </a:r>
            <a:endParaRPr lang="ru-RU" sz="6600" b="1" i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96533" y="6858000"/>
            <a:ext cx="541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-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3420533" y="2799645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1840177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Дикий гусь живёт 80 лет Журавль 40 лет.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сколько лет больше живёт дикий гусь, чем журавль?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http://shkola25-kursk.ucoz.ru/foto/8aedd1be0bfb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7748" y="4754881"/>
            <a:ext cx="2772901" cy="210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8 -0.01318 L 0.00503 -0.688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00B050"/>
                </a:solidFill>
              </a:rPr>
              <a:t>Тема </a:t>
            </a:r>
            <a:r>
              <a:rPr lang="ru-RU" sz="4800" b="1" i="1" dirty="0" smtClean="0">
                <a:solidFill>
                  <a:srgbClr val="00B050"/>
                </a:solidFill>
              </a:rPr>
              <a:t>урока: Решение задач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95754" y="1631852"/>
            <a:ext cx="566224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Дикий гусь живёт 80 лет Журавль 40 лет.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сколько лет больше живёт дикий гусь, чем журавль?</a:t>
            </a:r>
            <a:endParaRPr lang="ru-RU" sz="4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shkola25-kursk.ucoz.ru/foto/8aedd1be0bfb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7748" y="4754881"/>
            <a:ext cx="2772901" cy="210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</a:rPr>
              <a:t>Цели урока: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7022" y="1614311"/>
            <a:ext cx="29012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Повторить:</a:t>
            </a:r>
          </a:p>
          <a:p>
            <a:endParaRPr lang="ru-RU" sz="3600" b="1" dirty="0" smtClean="0">
              <a:solidFill>
                <a:srgbClr val="C00000"/>
              </a:solidFill>
            </a:endParaRPr>
          </a:p>
          <a:p>
            <a:r>
              <a:rPr lang="ru-RU" sz="3600" b="1" dirty="0" smtClean="0">
                <a:solidFill>
                  <a:srgbClr val="C00000"/>
                </a:solidFill>
              </a:rPr>
              <a:t>Упражняться:</a:t>
            </a:r>
          </a:p>
          <a:p>
            <a:endParaRPr lang="ru-RU" sz="3600" b="1" dirty="0" smtClean="0">
              <a:solidFill>
                <a:srgbClr val="C00000"/>
              </a:solidFill>
            </a:endParaRPr>
          </a:p>
          <a:p>
            <a:r>
              <a:rPr lang="ru-RU" sz="3600" b="1" dirty="0" smtClean="0">
                <a:solidFill>
                  <a:srgbClr val="C00000"/>
                </a:solidFill>
              </a:rPr>
              <a:t>Развивать: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6000" y="1580444"/>
            <a:ext cx="55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т</a:t>
            </a:r>
            <a:r>
              <a:rPr lang="ru-RU" sz="2400" b="1" dirty="0" smtClean="0"/>
              <a:t>аблицу </a:t>
            </a:r>
            <a:r>
              <a:rPr lang="ru-RU" sz="2400" b="1" dirty="0" smtClean="0"/>
              <a:t>умножения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89867" y="2731911"/>
            <a:ext cx="4730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в</a:t>
            </a:r>
            <a:r>
              <a:rPr lang="ru-RU" sz="2400" b="1" dirty="0" smtClean="0"/>
              <a:t> решении </a:t>
            </a:r>
            <a:r>
              <a:rPr lang="ru-RU" sz="2400" b="1" dirty="0" smtClean="0"/>
              <a:t>задач</a:t>
            </a:r>
            <a:r>
              <a:rPr lang="ru-RU" sz="2400" b="1" dirty="0" smtClean="0"/>
              <a:t> </a:t>
            </a:r>
            <a:r>
              <a:rPr lang="ru-RU" sz="2400" b="1" dirty="0" smtClean="0"/>
              <a:t>изученного вида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44710" y="3849511"/>
            <a:ext cx="5046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</a:t>
            </a:r>
            <a:r>
              <a:rPr lang="ru-RU" sz="2400" b="1" dirty="0" smtClean="0"/>
              <a:t>амять, внимание, логическое мышление</a:t>
            </a:r>
            <a:endParaRPr lang="ru-RU" sz="2400" b="1" dirty="0"/>
          </a:p>
        </p:txBody>
      </p:sp>
      <p:pic>
        <p:nvPicPr>
          <p:cNvPr id="143362" name="Picture 2" descr="http://fs00.infourok.ru/images/doc/208/237077/hello_html_24687d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0628" y="4850058"/>
            <a:ext cx="2363372" cy="2007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354</TotalTime>
  <Words>243</Words>
  <Application>Microsoft Office PowerPoint</Application>
  <PresentationFormat>Экран (4:3)</PresentationFormat>
  <Paragraphs>70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Урок математики  3-а класс</vt:lpstr>
      <vt:lpstr>   22 ноября.  Классная работа.  </vt:lpstr>
      <vt:lpstr>Минутка чистописания</vt:lpstr>
      <vt:lpstr>Минутка чистописания</vt:lpstr>
      <vt:lpstr>Устный счёт</vt:lpstr>
      <vt:lpstr>Тема урока</vt:lpstr>
      <vt:lpstr>Тема урока</vt:lpstr>
      <vt:lpstr>Тема урока: Решение задач</vt:lpstr>
      <vt:lpstr>Цели урока:</vt:lpstr>
      <vt:lpstr>Алгоритм решения задачи</vt:lpstr>
      <vt:lpstr>Работа по учебнику.</vt:lpstr>
      <vt:lpstr>Слайд 12</vt:lpstr>
      <vt:lpstr>Задача №5.</vt:lpstr>
      <vt:lpstr>                  Работа в парах 1. Задание № 3 2. Задание №4</vt:lpstr>
      <vt:lpstr>Домашнее задание</vt:lpstr>
      <vt:lpstr>Слайд 16</vt:lpstr>
      <vt:lpstr>Слайд 17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Надежда</cp:lastModifiedBy>
  <cp:revision>39</cp:revision>
  <dcterms:created xsi:type="dcterms:W3CDTF">2015-10-20T04:36:20Z</dcterms:created>
  <dcterms:modified xsi:type="dcterms:W3CDTF">2018-11-18T17:05:26Z</dcterms:modified>
</cp:coreProperties>
</file>