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420" y="-4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5F9CA57-1B01-48CE-8FC5-7DB55607ACF2}" type="datetimeFigureOut">
              <a:rPr lang="ru-RU" smtClean="0"/>
              <a:t>19.03.2011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7A92970-4922-470D-8D2E-0EB64A924EA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772400" cy="273630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/>
                <a:ea typeface="Times New Roman"/>
              </a:rPr>
              <a:t>ПРАКТИКУМ </a:t>
            </a:r>
            <a:br>
              <a:rPr lang="ru-RU" sz="3600" b="1" dirty="0" smtClean="0">
                <a:solidFill>
                  <a:srgbClr val="0070C0"/>
                </a:solidFill>
                <a:effectLst/>
                <a:ea typeface="Times New Roman"/>
              </a:rPr>
            </a:br>
            <a:r>
              <a:rPr lang="ru-RU" sz="3600" b="1" dirty="0" smtClean="0">
                <a:solidFill>
                  <a:srgbClr val="0070C0"/>
                </a:solidFill>
                <a:effectLst/>
                <a:ea typeface="Times New Roman"/>
              </a:rPr>
              <a:t>ПО РЕШЕНИЮ ЗАДАЧ</a:t>
            </a:r>
            <a:r>
              <a:rPr lang="ru-RU" sz="3600" dirty="0">
                <a:solidFill>
                  <a:srgbClr val="0070C0"/>
                </a:solidFill>
                <a:ea typeface="Times New Roman"/>
              </a:rPr>
              <a:t/>
            </a:r>
            <a:br>
              <a:rPr lang="ru-RU" sz="3600" dirty="0">
                <a:solidFill>
                  <a:srgbClr val="0070C0"/>
                </a:solidFill>
                <a:ea typeface="Times New Roman"/>
              </a:rPr>
            </a:br>
            <a:r>
              <a:rPr lang="ru-RU" sz="3600" b="1" dirty="0" smtClean="0">
                <a:solidFill>
                  <a:srgbClr val="0070C0"/>
                </a:solidFill>
                <a:effectLst/>
                <a:ea typeface="Times New Roman"/>
              </a:rPr>
              <a:t>по теме </a:t>
            </a:r>
            <a:r>
              <a:rPr lang="ru-RU" sz="3600" dirty="0" smtClean="0">
                <a:solidFill>
                  <a:srgbClr val="0070C0"/>
                </a:solidFill>
                <a:effectLst/>
                <a:ea typeface="Times New Roman"/>
              </a:rPr>
              <a:t/>
            </a:r>
            <a:br>
              <a:rPr lang="ru-RU" sz="3600" dirty="0" smtClean="0">
                <a:solidFill>
                  <a:srgbClr val="0070C0"/>
                </a:solidFill>
                <a:effectLst/>
                <a:ea typeface="Times New Roman"/>
              </a:rPr>
            </a:br>
            <a:r>
              <a:rPr lang="ru-RU" sz="3600" b="1" dirty="0" smtClean="0">
                <a:solidFill>
                  <a:srgbClr val="0070C0"/>
                </a:solidFill>
                <a:effectLst/>
                <a:ea typeface="Times New Roman"/>
              </a:rPr>
              <a:t> </a:t>
            </a:r>
            <a:r>
              <a:rPr lang="ru-RU" sz="3600" b="1" i="1" dirty="0" smtClean="0">
                <a:solidFill>
                  <a:srgbClr val="0070C0"/>
                </a:solidFill>
                <a:effectLst/>
                <a:ea typeface="Times New Roman"/>
              </a:rPr>
              <a:t>«АРХИМЕДОВА СИЛА</a:t>
            </a:r>
            <a:r>
              <a:rPr lang="ru-RU" sz="3600" b="1" i="1" cap="small" dirty="0" smtClean="0">
                <a:solidFill>
                  <a:srgbClr val="0070C0"/>
                </a:solidFill>
                <a:effectLst/>
                <a:ea typeface="Times New Roman"/>
              </a:rPr>
              <a:t>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550912"/>
          </a:xfrm>
        </p:spPr>
        <p:txBody>
          <a:bodyPr>
            <a:normAutofit/>
          </a:bodyPr>
          <a:lstStyle/>
          <a:p>
            <a:r>
              <a:rPr lang="ru-RU" b="1" dirty="0" smtClean="0"/>
              <a:t>Физика, 7 класс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085184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© Рахматуллин Радик Акрамович, </a:t>
            </a:r>
          </a:p>
          <a:p>
            <a:r>
              <a:rPr lang="ru-RU" b="1" dirty="0" smtClean="0"/>
              <a:t>учитель физики МОУ «Александровская СОШ» </a:t>
            </a:r>
          </a:p>
          <a:p>
            <a:r>
              <a:rPr lang="ru-RU" b="1" dirty="0" smtClean="0"/>
              <a:t>с. Александровка Александровского района Оренбургской области, 2011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8244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r>
              <a:rPr lang="ru-RU" sz="2900" b="1" dirty="0">
                <a:solidFill>
                  <a:srgbClr val="0070C0"/>
                </a:solidFill>
              </a:rPr>
              <a:t>Часть 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 algn="just">
              <a:spcAft>
                <a:spcPts val="0"/>
              </a:spcAft>
              <a:tabLst>
                <a:tab pos="41148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(2). Изменится ли выталкивающая сила, действующая на сосновый брусок, если его держать в воде длительное время (например, несколько часов? Ответ пояснить</a:t>
            </a:r>
            <a:r>
              <a:rPr lang="ru-RU" sz="2400" dirty="0">
                <a:latin typeface="Times New Roman"/>
                <a:ea typeface="Times New Roman"/>
              </a:rPr>
              <a:t>.</a:t>
            </a:r>
            <a:r>
              <a:rPr lang="ru-RU" sz="2400" dirty="0" smtClean="0">
                <a:effectLst/>
                <a:latin typeface="Times New Roman"/>
                <a:ea typeface="Times New Roman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996952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Да. Выталкивающая сила, действующая на сосновый брусок увеличится. Древесина имеет пористую структуру и впитывает воду. Сила тяжести, действующая на брусок увеличится из-за увеличения массы бруска, поэтому глубина погружения бруска в воду увеличится. Чем больше объём погруженной части бруска, тем больше и выталкивающая сила.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21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352927" cy="522214"/>
          </a:xfrm>
        </p:spPr>
        <p:txBody>
          <a:bodyPr/>
          <a:lstStyle/>
          <a:p>
            <a:pPr marR="19685">
              <a:spcAft>
                <a:spcPts val="0"/>
              </a:spcAft>
              <a:tabLst>
                <a:tab pos="2057400" algn="l"/>
                <a:tab pos="2171700" algn="l"/>
              </a:tabLst>
            </a:pPr>
            <a:r>
              <a:rPr lang="ru-RU" sz="2900" b="1" dirty="0">
                <a:solidFill>
                  <a:srgbClr val="0070C0"/>
                </a:solidFill>
              </a:rPr>
              <a:t>Часть 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9" y="1196752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>
              <a:spcAft>
                <a:spcPts val="0"/>
              </a:spcAft>
              <a:tabLst>
                <a:tab pos="2057400" algn="l"/>
                <a:tab pos="21717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(3). На сколько будет различаться вес левой и правой чаши учебных весов после погружения груза в ёмкость с водой? Ответ пояснить.</a:t>
            </a:r>
            <a:r>
              <a:rPr lang="ru-RU" sz="2400" dirty="0" smtClean="0">
                <a:latin typeface="Times New Roman"/>
                <a:ea typeface="Times New Roman"/>
              </a:rPr>
              <a:t> 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2" name="Picture 2" descr="Отсканировано 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1268760"/>
            <a:ext cx="3168351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2852936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На груз действует выталкивающая сила, равная весу воды в объёме груза (обозначим этот вес через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Р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).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365104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 какой силой вода в ёмкости  действует на груз, с такой же силой, но противоположно направленной, будет действовать груз на воду. Это значит, что одновременно с уменьшением веса правой чаши с грузом, будет иметь место увеличение веса левой чаши с грузом. Поэтому вес чаш будет различаться на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2Р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129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04056"/>
          </a:xfrm>
        </p:spPr>
        <p:txBody>
          <a:bodyPr/>
          <a:lstStyle/>
          <a:p>
            <a:r>
              <a:rPr lang="ru-RU" sz="2900" b="1" dirty="0">
                <a:solidFill>
                  <a:srgbClr val="0070C0"/>
                </a:solidFill>
              </a:rPr>
              <a:t>Часть </a:t>
            </a:r>
            <a:r>
              <a:rPr lang="en-US" sz="2900" b="1" dirty="0" smtClean="0">
                <a:solidFill>
                  <a:srgbClr val="0070C0"/>
                </a:solidFill>
              </a:rPr>
              <a:t>D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34076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 algn="just">
              <a:spcAft>
                <a:spcPts val="0"/>
              </a:spcAft>
            </a:pP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). При погружении латунной детали в нефть на неё действует выталкивающая сила 2Н, а её вес стал равным 21,5 Н. Вычислить его вес в воздухе.</a:t>
            </a:r>
            <a:endParaRPr lang="ru-RU" sz="2800" dirty="0"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70892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Р = Р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 +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F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,     P = 21,5 H + 2 H = 23,5 H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39552" y="3472955"/>
            <a:ext cx="860444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(2). Керамзитовый блок размером  41 см х 20 см х 20 см  погрузили в воду. Найдите изменение его веса.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509120"/>
            <a:ext cx="74986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∆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P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= F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,   F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A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= 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ρ</a:t>
            </a:r>
            <a:r>
              <a:rPr lang="ru-RU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ж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g∙V = </a:t>
            </a:r>
            <a:r>
              <a:rPr lang="el-GR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ρ</a:t>
            </a:r>
            <a:r>
              <a:rPr lang="ru-RU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ж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∙l∙b∙h  </a:t>
            </a:r>
            <a:r>
              <a:rPr lang="en-US" sz="24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→ 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∆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P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=</a:t>
            </a:r>
            <a:r>
              <a:rPr lang="el-GR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 ρ</a:t>
            </a:r>
            <a:r>
              <a:rPr lang="ru-RU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ж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g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∙l∙b∙h</a:t>
            </a:r>
          </a:p>
          <a:p>
            <a:pPr lvl="0"/>
            <a:r>
              <a:rPr lang="ru-RU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∆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P =</a:t>
            </a:r>
            <a:r>
              <a:rPr lang="el-GR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1000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кг/м³∙10 Н/кг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0,41 м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0,2 м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∙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0,2 м = 164 Н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31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404664"/>
            <a:ext cx="8229600" cy="504056"/>
          </a:xfrm>
        </p:spPr>
        <p:txBody>
          <a:bodyPr/>
          <a:lstStyle/>
          <a:p>
            <a:r>
              <a:rPr lang="ru-RU" sz="2900" b="1" dirty="0">
                <a:solidFill>
                  <a:srgbClr val="0070C0"/>
                </a:solidFill>
              </a:rPr>
              <a:t>Часть </a:t>
            </a:r>
            <a:r>
              <a:rPr lang="en-US" sz="2900" b="1" dirty="0">
                <a:solidFill>
                  <a:srgbClr val="0070C0"/>
                </a:solidFill>
              </a:rPr>
              <a:t>D</a:t>
            </a: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51520" y="1263405"/>
            <a:ext cx="871296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(3). Детский резиновый шар объёмом 3 дм³ наполнен водородом. Общая масса шара с газом 3,5 г. Какова подъёмная сила этого шара?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2829997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 = F</a:t>
            </a: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F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ρ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V,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  </a:t>
            </a:r>
          </a:p>
          <a:p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 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m∙g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→</a:t>
            </a:r>
          </a:p>
          <a:p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 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ρ</a:t>
            </a:r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el-GR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l-GR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en-US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en-US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m∙g</a:t>
            </a:r>
            <a:endParaRPr lang="ru-RU" sz="24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US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 = 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1,29 кг/м³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10 Н/кг</a:t>
            </a:r>
            <a:r>
              <a:rPr lang="el-G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∙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0,003 м³ – 0,0035 кг∙10 Н/кг =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0,0387 Н – 0,035 Н =  0,0037 Н = 3,7 мН</a:t>
            </a:r>
            <a:endParaRPr lang="ru-RU" sz="2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90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504056"/>
          </a:xfrm>
        </p:spPr>
        <p:txBody>
          <a:bodyPr/>
          <a:lstStyle/>
          <a:p>
            <a:r>
              <a:rPr lang="ru-RU" sz="2900" b="1" dirty="0" smtClean="0">
                <a:solidFill>
                  <a:srgbClr val="0070C0"/>
                </a:solidFill>
              </a:rPr>
              <a:t>Список использованных источников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484784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Пёрышкин А.В. Физика. 7 класс: Учебник для общеобразовательных учреждений. – М.: Дрофа, 2010.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Рахматуллин Р.А. Текстовые 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расчётные 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разноуровневые задачи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Физика, 7 класс. – Оренбург, 1997.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Рахматуллин Р.А. Разноуровневые задания по физике с элементами ЕГЭ. – Оренбург, 2007.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296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80120"/>
          </a:xfrm>
        </p:spPr>
        <p:txBody>
          <a:bodyPr>
            <a:noAutofit/>
          </a:bodyPr>
          <a:lstStyle/>
          <a:p>
            <a:pPr marR="133985"/>
            <a:r>
              <a:rPr lang="ru-RU" sz="3200" b="1" dirty="0" smtClean="0">
                <a:solidFill>
                  <a:srgbClr val="0070C0"/>
                </a:solidFill>
                <a:effectLst/>
              </a:rPr>
              <a:t>Инструкция </a:t>
            </a:r>
            <a:br>
              <a:rPr lang="ru-RU" sz="3200" b="1" dirty="0" smtClean="0">
                <a:solidFill>
                  <a:srgbClr val="0070C0"/>
                </a:solidFill>
                <a:effectLst/>
              </a:rPr>
            </a:br>
            <a:r>
              <a:rPr lang="ru-RU" sz="3200" b="1" dirty="0" smtClean="0">
                <a:solidFill>
                  <a:srgbClr val="0070C0"/>
                </a:solidFill>
                <a:effectLst/>
              </a:rPr>
              <a:t>по выполнению контрольной работы</a:t>
            </a:r>
            <a:endParaRPr lang="ru-RU" sz="3200" b="1" dirty="0">
              <a:solidFill>
                <a:srgbClr val="0070C0"/>
              </a:solidFill>
              <a:effectLst/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12776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9685" algn="just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 Для выполнения проверочной работы по физике отводится 45 мин. </a:t>
            </a:r>
          </a:p>
          <a:p>
            <a:pPr marR="19685" algn="just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Работа состоит из 4 частей, включающих 12 заданий. С каждой части работы необходимо выбрать по одному заданию. Таким образом, вам требуется вы­полнить всего 4 задания из 12 заданий.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Часть А содержит 3 тестовых задания (А1 - АЗ). К каждому заданию даётся 4 варианта ответа, из которых правильный только один.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270510" algn="l"/>
                <a:tab pos="3429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Часть В содержит 3 задания с пропусками (В1 - ВЗ), на которые следует дать краткий ответ в виде числа, слов или словосочетаний.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27051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Часть С содержит 3 вопроса или качественные задачи (С1 - СЗ), на кото­рые надо дать ответ с пояснением.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Часть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D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содержит 3 расчётные задачи (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D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1 -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D</a:t>
            </a: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З), на которые требуется дать развёрнутый ответ. Необходимо записать законы физики, из которых вы­водятся требуемые для решения задачи соотношения.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      При выполнении заданий значение искомой величины следует выразить в тех единицах физических величин, которые указаны в условии задания. Если такого указания нет, то значение величины следует записать в Международной системе единиц (СИ). При вычислении разрешается использовать непрограм­мируемый калькулятор.</a:t>
            </a:r>
            <a:endParaRPr lang="ru-RU" sz="3200" dirty="0" smtClean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492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70C0"/>
                </a:solidFill>
                <a:ea typeface="Times New Roman"/>
              </a:rPr>
              <a:t>Инструкция </a:t>
            </a:r>
            <a:br>
              <a:rPr lang="ru-RU" sz="3200" b="1" dirty="0">
                <a:solidFill>
                  <a:srgbClr val="0070C0"/>
                </a:solidFill>
                <a:ea typeface="Times New Roman"/>
              </a:rPr>
            </a:br>
            <a:r>
              <a:rPr lang="ru-RU" sz="3200" b="1" dirty="0">
                <a:solidFill>
                  <a:srgbClr val="0070C0"/>
                </a:solidFill>
                <a:ea typeface="Times New Roman"/>
              </a:rPr>
              <a:t>по выполнению контрольной работы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16832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Внимательно прочитайте каждое задание и предлагаемые варианты ответа, если они имеются. Отвечайте только после того, как вы поняли вопрос и проанализировали все варианты ответа.</a:t>
            </a:r>
            <a:endParaRPr lang="ru-RU" sz="20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Выполняйте задания в том порядке, в котором они даны. Если какое-то задание вызывает у вас затруднение, пропустите его. К пропущенным зада­ниям можно будет вернуться, если у вас останется время.</a:t>
            </a:r>
            <a:endParaRPr lang="ru-RU" sz="2000" dirty="0" smtClean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За выполнение различных по сложности заданий даётся один, два или три балла. Баллы, полученные вами за выполненные задания, суммируются. 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      Постарайтесь выполнить максимальное число заданий 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(4 задания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) и набрать наибольшее количество баллов (</a:t>
            </a:r>
            <a:r>
              <a:rPr lang="ru-RU" sz="2000" b="1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12 баллов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58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Справочные данные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230413" cy="4968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73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Часть А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2012696"/>
            <a:ext cx="525658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48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(1). На погруженное в жидкость тело действует наименьшая сила на грань…                                      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239" y="3645024"/>
            <a:ext cx="8835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i="1" dirty="0" smtClean="0"/>
              <a:t>1.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2.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3.</a:t>
            </a:r>
          </a:p>
          <a:p>
            <a:pPr marL="457200" indent="-457200">
              <a:buAutoNum type="arabicPeriod"/>
            </a:pPr>
            <a:r>
              <a:rPr lang="ru-RU" sz="2400" b="1" i="1" dirty="0" smtClean="0"/>
              <a:t>4.</a:t>
            </a:r>
            <a:endParaRPr lang="ru-RU" sz="2400" b="1" i="1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490" y="1628848"/>
            <a:ext cx="3710478" cy="3456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777352"/>
            <a:ext cx="253735" cy="291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266" y="3342679"/>
            <a:ext cx="569005" cy="272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23" y="3357016"/>
            <a:ext cx="554163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530033"/>
            <a:ext cx="260473" cy="831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85642"/>
            <a:ext cx="479037" cy="2228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2717" y="2208782"/>
            <a:ext cx="551731" cy="615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328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648072"/>
          </a:xfrm>
        </p:spPr>
        <p:txBody>
          <a:bodyPr/>
          <a:lstStyle/>
          <a:p>
            <a:r>
              <a:rPr lang="ru-RU" sz="2900" b="1" dirty="0">
                <a:solidFill>
                  <a:srgbClr val="0070C0"/>
                </a:solidFill>
              </a:rPr>
              <a:t>Часть 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916832"/>
            <a:ext cx="8496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 algn="just">
              <a:spcAft>
                <a:spcPts val="0"/>
              </a:spcAft>
              <a:tabLst>
                <a:tab pos="8001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(2). В ртуть поместили стальной (№ 1), алюминиевый (№ 2) и свинцовый (№ 3) шарики одинакового объёма. Глубина погружения в ртуть убывает в следующем порядке ...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005064"/>
            <a:ext cx="201622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800" b="1" i="1" dirty="0">
              <a:solidFill>
                <a:prstClr val="black"/>
              </a:solidFill>
            </a:endParaRP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1 – 2 - 3.</a:t>
            </a:r>
            <a:endParaRPr lang="ru-RU" sz="2400" b="1" i="1" dirty="0">
              <a:solidFill>
                <a:prstClr val="black"/>
              </a:solidFill>
            </a:endParaRP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3 – 1 - 2.</a:t>
            </a:r>
            <a:endParaRPr lang="ru-RU" sz="2400" b="1" i="1" dirty="0">
              <a:solidFill>
                <a:prstClr val="black"/>
              </a:solidFill>
            </a:endParaRP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2 – 3 - 1.</a:t>
            </a: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3 – 2 - 1.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065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/>
          <a:lstStyle/>
          <a:p>
            <a:r>
              <a:rPr lang="ru-RU" sz="2900" b="1" dirty="0">
                <a:solidFill>
                  <a:srgbClr val="0070C0"/>
                </a:solidFill>
              </a:rPr>
              <a:t>Часть А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55738"/>
            <a:ext cx="462984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980728"/>
            <a:ext cx="3312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>
              <a:spcAft>
                <a:spcPts val="0"/>
              </a:spcAft>
              <a:tabLst>
                <a:tab pos="228600" algn="l"/>
                <a:tab pos="42291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(3). На рисунке изображены силы, действующие на тела, погруженные в жидкость. Неоднородное тело указано в случае ... </a:t>
            </a:r>
            <a:endParaRPr lang="ru-RU" sz="2400" dirty="0" smtClean="0"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077072"/>
            <a:ext cx="14401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Tx/>
              <a:buAutoNum type="arabicPeriod"/>
            </a:pPr>
            <a:r>
              <a:rPr lang="ru-RU" sz="2400" b="1" i="1" dirty="0">
                <a:solidFill>
                  <a:prstClr val="black"/>
                </a:solidFill>
              </a:rPr>
              <a:t>2</a:t>
            </a:r>
            <a:r>
              <a:rPr lang="ru-RU" sz="2400" b="1" i="1" dirty="0" smtClean="0">
                <a:solidFill>
                  <a:prstClr val="black"/>
                </a:solidFill>
              </a:rPr>
              <a:t>.</a:t>
            </a:r>
            <a:endParaRPr lang="ru-RU" sz="2400" b="1" i="1" dirty="0">
              <a:solidFill>
                <a:prstClr val="black"/>
              </a:solidFill>
            </a:endParaRP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3.</a:t>
            </a:r>
            <a:endParaRPr lang="ru-RU" sz="2400" b="1" i="1" dirty="0">
              <a:solidFill>
                <a:prstClr val="black"/>
              </a:solidFill>
            </a:endParaRP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1 и 2.</a:t>
            </a:r>
            <a:endParaRPr lang="ru-RU" sz="2400" b="1" i="1" dirty="0">
              <a:solidFill>
                <a:prstClr val="black"/>
              </a:solidFill>
            </a:endParaRPr>
          </a:p>
          <a:p>
            <a:pPr marL="457200" lvl="0" indent="-457200">
              <a:buFontTx/>
              <a:buAutoNum type="arabicPeriod"/>
            </a:pPr>
            <a:r>
              <a:rPr lang="ru-RU" sz="2400" b="1" i="1" dirty="0" smtClean="0">
                <a:solidFill>
                  <a:prstClr val="black"/>
                </a:solidFill>
              </a:rPr>
              <a:t>1 и 3.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5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504056"/>
          </a:xfrm>
        </p:spPr>
        <p:txBody>
          <a:bodyPr/>
          <a:lstStyle/>
          <a:p>
            <a:r>
              <a:rPr lang="ru-RU" dirty="0">
                <a:effectLst/>
                <a:latin typeface="Times New Roman"/>
                <a:ea typeface="Times New Roman"/>
              </a:rPr>
              <a:t/>
            </a:r>
            <a:br>
              <a:rPr lang="ru-RU" dirty="0">
                <a:effectLst/>
                <a:latin typeface="Times New Roman"/>
                <a:ea typeface="Times New Roman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900" b="1" dirty="0">
                <a:solidFill>
                  <a:srgbClr val="0070C0"/>
                </a:solidFill>
              </a:rPr>
              <a:t>Часть </a:t>
            </a:r>
            <a:r>
              <a:rPr lang="ru-RU" sz="2900" b="1" dirty="0" smtClean="0">
                <a:solidFill>
                  <a:srgbClr val="0070C0"/>
                </a:solidFill>
              </a:rPr>
              <a:t>В</a:t>
            </a:r>
            <a:endParaRPr lang="ru-RU" sz="29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1277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(1). Если погрузить пробку под воду и выпустить её из рук, то она всплывёт. Это указывает на существование __________________________ силы.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5656" y="2132856"/>
            <a:ext cx="2808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выталкивающей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92494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  <a:tabLst>
                <a:tab pos="42291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(2). Если сила тяжести 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F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тяж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_____________ архимедовой силы (е)  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F</a:t>
            </a:r>
            <a:r>
              <a:rPr lang="en-US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A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, то тело плавает _____________ жидкости.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5148064" y="2852937"/>
            <a:ext cx="1080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равна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96031" y="3243365"/>
            <a:ext cx="1728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внутри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1" y="4149080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>
              <a:spcAft>
                <a:spcPts val="0"/>
              </a:spcAft>
              <a:tabLst>
                <a:tab pos="4229100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3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(3). Если на моделях воздушных шаров (начало-середина </a:t>
            </a:r>
            <a:r>
              <a:rPr lang="en-US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XX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в.) высоту подъёма регулировали при помощи ________________, то на современных шарах это делают при помощи __________ . 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3314" y="4797152"/>
            <a:ext cx="194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балласта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6847" y="5172368"/>
            <a:ext cx="2592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горелки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464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04056"/>
          </a:xfrm>
        </p:spPr>
        <p:txBody>
          <a:bodyPr/>
          <a:lstStyle/>
          <a:p>
            <a:r>
              <a:rPr lang="ru-RU" sz="2900" b="1" dirty="0">
                <a:solidFill>
                  <a:srgbClr val="0070C0"/>
                </a:solidFill>
              </a:rPr>
              <a:t>Часть </a:t>
            </a:r>
            <a:r>
              <a:rPr lang="ru-RU" sz="2900" b="1" dirty="0" smtClean="0">
                <a:solidFill>
                  <a:srgbClr val="0070C0"/>
                </a:solidFill>
              </a:rPr>
              <a:t>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908720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685" algn="just">
              <a:spcAft>
                <a:spcPts val="0"/>
              </a:spcAft>
              <a:tabLst>
                <a:tab pos="4229100" algn="l"/>
                <a:tab pos="4343400" algn="l"/>
              </a:tabLst>
            </a:pPr>
            <a:r>
              <a:rPr lang="ru-RU" sz="2400" b="1" dirty="0">
                <a:solidFill>
                  <a:srgbClr val="0070C0"/>
                </a:solidFill>
                <a:latin typeface="Arial" pitchFamily="34" charset="0"/>
                <a:ea typeface="Times New Roman"/>
                <a:cs typeface="Arial" pitchFamily="34" charset="0"/>
              </a:rPr>
              <a:t>1</a:t>
            </a:r>
            <a:r>
              <a:rPr lang="ru-RU" sz="2400" dirty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 (1). 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Times New Roman"/>
                <a:cs typeface="Arial" pitchFamily="34" charset="0"/>
              </a:rPr>
              <a:t>Почему при опускании в воду тела, подвешенного к пружине, пружина сокращается?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2160240" cy="4208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4106"/>
            <a:ext cx="2160240" cy="4254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3284984"/>
            <a:ext cx="54006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пыт показывает, что при опускании тела в воду пружина сокращается, так как на него со стороны воды действует выталкивающая сила, направленная вертикально вверх.</a:t>
            </a: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47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391</TotalTime>
  <Words>1063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Исполнительная</vt:lpstr>
      <vt:lpstr>ПРАКТИКУМ  ПО РЕШЕНИЮ ЗАДАЧ по теме   «АРХИМЕДОВА СИЛА»</vt:lpstr>
      <vt:lpstr>Инструкция  по выполнению контрольной работы</vt:lpstr>
      <vt:lpstr>Инструкция  по выполнению контрольной работы</vt:lpstr>
      <vt:lpstr>Справочные данные</vt:lpstr>
      <vt:lpstr>Часть А</vt:lpstr>
      <vt:lpstr>Часть А</vt:lpstr>
      <vt:lpstr>Часть А</vt:lpstr>
      <vt:lpstr>  Часть В</vt:lpstr>
      <vt:lpstr>Часть С</vt:lpstr>
      <vt:lpstr>Часть С</vt:lpstr>
      <vt:lpstr>Часть С</vt:lpstr>
      <vt:lpstr>Часть D</vt:lpstr>
      <vt:lpstr>Часть D</vt:lpstr>
      <vt:lpstr>Список использованных источников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ПРАКТИКУМ  ПО РЕШЕНИЮ ЗАДАЧ по теме   «АРХИМЕДОВА СИЛА»</dc:title>
  <dc:creator>Goodzila</dc:creator>
  <cp:lastModifiedBy>Goodzila</cp:lastModifiedBy>
  <cp:revision>34</cp:revision>
  <dcterms:created xsi:type="dcterms:W3CDTF">2011-03-18T05:34:04Z</dcterms:created>
  <dcterms:modified xsi:type="dcterms:W3CDTF">2011-03-19T10:19:25Z</dcterms:modified>
</cp:coreProperties>
</file>