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85" r:id="rId4"/>
    <p:sldId id="286" r:id="rId5"/>
    <p:sldId id="259" r:id="rId6"/>
    <p:sldId id="257" r:id="rId7"/>
    <p:sldId id="288" r:id="rId8"/>
    <p:sldId id="289" r:id="rId9"/>
    <p:sldId id="284" r:id="rId10"/>
    <p:sldId id="25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0" r:id="rId25"/>
    <p:sldId id="294" r:id="rId26"/>
    <p:sldId id="293" r:id="rId27"/>
    <p:sldId id="295" r:id="rId28"/>
    <p:sldId id="296" r:id="rId29"/>
    <p:sldId id="260" r:id="rId30"/>
    <p:sldId id="261" r:id="rId31"/>
    <p:sldId id="262" r:id="rId32"/>
    <p:sldId id="263" r:id="rId33"/>
    <p:sldId id="266" r:id="rId34"/>
    <p:sldId id="268" r:id="rId35"/>
    <p:sldId id="267" r:id="rId36"/>
    <p:sldId id="265" r:id="rId37"/>
    <p:sldId id="264" r:id="rId38"/>
    <p:sldId id="287" r:id="rId39"/>
    <p:sldId id="297" r:id="rId40"/>
    <p:sldId id="292" r:id="rId41"/>
    <p:sldId id="290" r:id="rId42"/>
    <p:sldId id="29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A5E1882-712E-47CA-BADC-CDA7EAE2A81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0DA3CE7-776F-4FF3-B645-C8AA07D17E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on.ru/context/detail/id/5439581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ozon.ru/brand/1261260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on.ru/brand/1261260/" TargetMode="External"/><Relationship Id="rId2" Type="http://schemas.openxmlformats.org/officeDocument/2006/relationships/hyperlink" Target="http://www.ozon.ru/context/detail/id/3364876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metodist.lbz.ru/iumk/physics/images/umkphyspear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1059;&#1052;&#1050;%20&#1057;&#1092;&#1077;&#1088;&#1072;.ppt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5;&#1077;&#1084;&#1086;&#1079;&#1080;&#1085;&#1072;_7-9_&#1064;&#1072;&#1093;&#1084;&#1072;&#1077;&#1074;.pdf" TargetMode="External"/><Relationship Id="rId2" Type="http://schemas.openxmlformats.org/officeDocument/2006/relationships/hyperlink" Target="&#1059;&#1052;&#1050;%20&#1052;&#1085;&#1077;&#1084;&#1086;&#1079;&#1080;&#1085;&#1072;_7-9%20&#1082;&#1083;&#1072;&#1089;&#1089;&#1099;_&#1043;&#1077;&#1085;&#1076;&#1077;&#1083;&#1100;&#1096;&#1090;&#1077;&#1081;&#1085;.pdf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tk-ros.ru/uchebno-metodicheskiy-kompleks-fizika.html" TargetMode="External"/><Relationship Id="rId2" Type="http://schemas.openxmlformats.org/officeDocument/2006/relationships/hyperlink" Target="http://moluch.ru/conf/ped/archive/20/136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nemozina.ru/" TargetMode="External"/><Relationship Id="rId5" Type="http://schemas.openxmlformats.org/officeDocument/2006/relationships/hyperlink" Target="http://ru.wikipedia.org/" TargetMode="External"/><Relationship Id="rId4" Type="http://schemas.openxmlformats.org/officeDocument/2006/relationships/hyperlink" Target="http://www.gazeta.lbz.ru/vyp/nomer.php?ELEMENT_ID=799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downloads.sourceforge.net/windjview/WinDjView-2.0.2-Setup.exe" TargetMode="External"/><Relationship Id="rId13" Type="http://schemas.openxmlformats.org/officeDocument/2006/relationships/hyperlink" Target="http://www.rtk-ros.ru/prezentacii-po-discipline.html" TargetMode="External"/><Relationship Id="rId3" Type="http://schemas.openxmlformats.org/officeDocument/2006/relationships/hyperlink" Target="http://www.rtk-ros.ru/engine/download.php?id=49&amp;area=static" TargetMode="External"/><Relationship Id="rId7" Type="http://schemas.openxmlformats.org/officeDocument/2006/relationships/hyperlink" Target="http://www.rtk-ros.ru/engine/download.php?id=75&amp;area=static" TargetMode="External"/><Relationship Id="rId12" Type="http://schemas.openxmlformats.org/officeDocument/2006/relationships/hyperlink" Target="http://www.rtk-ros.ru/engine/download.php?id=74&amp;area=static" TargetMode="External"/><Relationship Id="rId17" Type="http://schemas.openxmlformats.org/officeDocument/2006/relationships/hyperlink" Target="http://www.rtk-ros.ru/engine/download.php?id=83&amp;area=static" TargetMode="External"/><Relationship Id="rId2" Type="http://schemas.openxmlformats.org/officeDocument/2006/relationships/hyperlink" Target="http://www.rtk-ros.ru/uroven-podgotovki-obuchayuschihsya-i-kriterii-ocenki-zum.html" TargetMode="External"/><Relationship Id="rId16" Type="http://schemas.openxmlformats.org/officeDocument/2006/relationships/hyperlink" Target="http://www.rtk-ros.ru/engine/download.php?id=76&amp;area=stati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tk-ros.ru/bibliograficheskiy-spisok.html" TargetMode="External"/><Relationship Id="rId11" Type="http://schemas.openxmlformats.org/officeDocument/2006/relationships/hyperlink" Target="http://www.rtk-ros.ru/materialy-po-tekuschemu-kontrolyu-uspevaemosti-studenta.html" TargetMode="External"/><Relationship Id="rId5" Type="http://schemas.openxmlformats.org/officeDocument/2006/relationships/hyperlink" Target="http://www.rtk-ros.ru/engine/download.php?id=82&amp;area=static" TargetMode="External"/><Relationship Id="rId15" Type="http://schemas.openxmlformats.org/officeDocument/2006/relationships/hyperlink" Target="http://www.rtk-ros.ru/VirtLab.rar" TargetMode="External"/><Relationship Id="rId10" Type="http://schemas.openxmlformats.org/officeDocument/2006/relationships/hyperlink" Target="http://www.rtk-ros.ru/videomaterialy.html" TargetMode="External"/><Relationship Id="rId4" Type="http://schemas.openxmlformats.org/officeDocument/2006/relationships/hyperlink" Target="http://www.rtk-ros.ru/engine/download.php?id=50&amp;area=static" TargetMode="External"/><Relationship Id="rId9" Type="http://schemas.openxmlformats.org/officeDocument/2006/relationships/hyperlink" Target="http://www.rtk-ros.ru/glossariy.html" TargetMode="External"/><Relationship Id="rId14" Type="http://schemas.openxmlformats.org/officeDocument/2006/relationships/hyperlink" Target="http://www.rtk-ros.ru/Lekcii.rar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428604"/>
            <a:ext cx="6529406" cy="317184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Применение УМК предмета физики как средства успешной реализации ФГОС нового поколения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Доклад на РМО учителей физики</a:t>
            </a:r>
          </a:p>
          <a:p>
            <a:pPr algn="ctr"/>
            <a:r>
              <a:rPr lang="ru-RU" dirty="0" smtClean="0"/>
              <a:t>Август 2013 г.</a:t>
            </a:r>
          </a:p>
          <a:p>
            <a:pPr algn="ctr"/>
            <a:r>
              <a:rPr lang="ru-RU" dirty="0" smtClean="0"/>
              <a:t>Автор: Печеркина С.В. – учитель физики МОУ-СОШ № 4 г.Богданович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Издательства, выпускающие УМК по предметам школьной программы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20703" t="20819" r="22656" b="6228"/>
          <a:stretch>
            <a:fillRect/>
          </a:stretch>
        </p:blipFill>
        <p:spPr bwMode="auto">
          <a:xfrm>
            <a:off x="214282" y="1571612"/>
            <a:ext cx="4143404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t="21875" b="4688"/>
          <a:stretch>
            <a:fillRect/>
          </a:stretch>
        </p:blipFill>
        <p:spPr bwMode="auto">
          <a:xfrm>
            <a:off x="4429124" y="1643050"/>
            <a:ext cx="4214842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27146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Учебники издательства БИНОМ по физике,</a:t>
            </a:r>
            <a:br>
              <a:rPr lang="ru-RU" b="1" dirty="0" smtClean="0"/>
            </a:br>
            <a:r>
              <a:rPr lang="ru-RU" b="1" dirty="0" smtClean="0"/>
              <a:t>включенные </a:t>
            </a:r>
            <a:br>
              <a:rPr lang="ru-RU" b="1" dirty="0" smtClean="0"/>
            </a:br>
            <a:r>
              <a:rPr lang="ru-RU" b="1" dirty="0" smtClean="0"/>
              <a:t>в Федеральный перечень</a:t>
            </a:r>
            <a:br>
              <a:rPr lang="ru-RU" b="1" dirty="0" smtClean="0"/>
            </a:br>
            <a:r>
              <a:rPr lang="ru-RU" b="1" dirty="0" smtClean="0"/>
              <a:t> на 2013-2014 учебный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ОСНОВНОЕ ОБЩЕЕ ОБРАЗОВАНИЕ</a:t>
            </a:r>
            <a:endParaRPr lang="ru-RU" dirty="0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378" t="38828" r="23377" b="24868"/>
          <a:stretch>
            <a:fillRect/>
          </a:stretch>
        </p:blipFill>
        <p:spPr bwMode="auto">
          <a:xfrm>
            <a:off x="357158" y="1643050"/>
            <a:ext cx="8286808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00240"/>
            <a:ext cx="8229600" cy="207170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Учебники, </a:t>
            </a:r>
            <a:br>
              <a:rPr lang="ru-RU" b="1" dirty="0" smtClean="0"/>
            </a:br>
            <a:r>
              <a:rPr lang="ru-RU" b="1" dirty="0" smtClean="0"/>
              <a:t>содержание которых соответствует федеральному компоненту ГОС (2004 г) </a:t>
            </a:r>
            <a:br>
              <a:rPr lang="ru-RU" b="1" dirty="0" smtClean="0"/>
            </a:br>
            <a:r>
              <a:rPr lang="ru-RU" b="1" dirty="0" smtClean="0"/>
              <a:t>общего образования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43890" cy="14176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Перспективный состав УМК по физике (книги 7,8,9 в ФП)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14866" cy="497207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Учебник предназначен для изучения курса физики в 7,8 классе общеобразовательной школы и написан в соответствии с принятым государственным образовательным стандартом по физике. </a:t>
            </a:r>
          </a:p>
          <a:p>
            <a:r>
              <a:rPr lang="ru-RU" dirty="0" smtClean="0"/>
              <a:t>Учебник входит в состав УМК по физике для 7-9 классов. </a:t>
            </a:r>
          </a:p>
          <a:p>
            <a:r>
              <a:rPr lang="ru-RU" dirty="0" smtClean="0"/>
              <a:t>Особенностью книги является расширенный иллюстративный ряд, который помогает осваивать курс, а также оригинальная система заданий для самостоятельной работы. </a:t>
            </a:r>
          </a:p>
          <a:p>
            <a:r>
              <a:rPr lang="ru-RU" dirty="0" smtClean="0"/>
              <a:t>В конце каждой темы содержится конспект теоретического материала, акцентирующий внимание учащегося на наиболее важных понятиях курса. </a:t>
            </a:r>
          </a:p>
          <a:p>
            <a:r>
              <a:rPr lang="ru-RU" dirty="0" smtClean="0"/>
              <a:t>В учебно-методический комплект входят также практикум (рабочая тетрадь), задачник и методическое пособие для учителя.</a:t>
            </a:r>
          </a:p>
          <a:p>
            <a:endParaRPr lang="ru-RU" dirty="0"/>
          </a:p>
        </p:txBody>
      </p:sp>
      <p:pic>
        <p:nvPicPr>
          <p:cNvPr id="1026" name="Picture 2" descr="C:\Documents and Settings\Администратор\Рабочий стол\Учебно-методКомплект по физике\кривченко-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7213" r="16393"/>
          <a:stretch>
            <a:fillRect/>
          </a:stretch>
        </p:blipFill>
        <p:spPr bwMode="auto">
          <a:xfrm>
            <a:off x="5929322" y="3500438"/>
            <a:ext cx="1928826" cy="2905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715008" y="1785926"/>
            <a:ext cx="250033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Автор: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И. В. Кривченко"/>
              </a:rPr>
              <a:t>И. В. Кривченко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Языки: Русский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Издательство: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Бином. Лаборатория знаний"/>
              </a:rPr>
              <a:t>Бином. Лаборатория знаний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ISBN 978-5-94774-984-7; 2010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Перспективный состав УМК </a:t>
            </a:r>
            <a:br>
              <a:rPr lang="ru-RU" b="1" dirty="0" smtClean="0"/>
            </a:br>
            <a:r>
              <a:rPr lang="ru-RU" b="1" dirty="0" smtClean="0"/>
              <a:t>по физике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0063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Курс физики. 7 класс</a:t>
            </a:r>
            <a:endParaRPr lang="ru-RU" dirty="0" smtClean="0"/>
          </a:p>
          <a:p>
            <a:r>
              <a:rPr lang="ru-RU" dirty="0" smtClean="0"/>
              <a:t>ID 3364876</a:t>
            </a:r>
          </a:p>
          <a:p>
            <a:r>
              <a:rPr lang="ru-RU" dirty="0" smtClean="0"/>
              <a:t>Автор: </a:t>
            </a:r>
            <a:r>
              <a:rPr lang="ru-RU" dirty="0" smtClean="0">
                <a:hlinkClick r:id="rId2" tooltip="И. В. Кривченко"/>
              </a:rPr>
              <a:t>И. В. Кривченко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Языки: Русский</a:t>
            </a:r>
          </a:p>
          <a:p>
            <a:r>
              <a:rPr lang="ru-RU" dirty="0" smtClean="0"/>
              <a:t>Издательство: </a:t>
            </a:r>
            <a:r>
              <a:rPr lang="ru-RU" dirty="0" smtClean="0">
                <a:hlinkClick r:id="rId3" tooltip="Бином. Лаборатория знаний"/>
              </a:rPr>
              <a:t>Бином. Лаборатория знаний</a:t>
            </a:r>
            <a:r>
              <a:rPr lang="ru-RU" dirty="0" smtClean="0"/>
              <a:t> </a:t>
            </a:r>
          </a:p>
          <a:p>
            <a:r>
              <a:rPr lang="ru-RU" dirty="0" smtClean="0"/>
              <a:t>ISBN 5-94774-188-1; 2005 г.</a:t>
            </a:r>
          </a:p>
          <a:p>
            <a:r>
              <a:rPr lang="ru-RU" dirty="0" smtClean="0"/>
              <a:t>Книга представляет собой проект учебника нового поколения. Обилие иллюстраций, доступность изложения, использование компьютера обеспечивает учащихся дополнительными возможностями для изучения физики. </a:t>
            </a:r>
            <a:br>
              <a:rPr lang="ru-RU" dirty="0" smtClean="0"/>
            </a:br>
            <a:r>
              <a:rPr lang="ru-RU" dirty="0" smtClean="0"/>
              <a:t>Для методистов и преподавателей физики, учащихся.</a:t>
            </a:r>
          </a:p>
          <a:p>
            <a:endParaRPr lang="ru-RU" dirty="0"/>
          </a:p>
        </p:txBody>
      </p:sp>
      <p:pic>
        <p:nvPicPr>
          <p:cNvPr id="5" name="js_article_picture" descr="Курс физики. 7 класс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571612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4176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Учебники по физике 7-9 классы (Авторы: Кривченко И.В. и др.)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Кривченко И.В. Физика: учебник для 7 класса (в Федеральном перечне, издан)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Кривченко И.В. Физика: учебник для 8 класса (в Федеральном перечне, план выпуска 2012 год) 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Кривченко И.В. Физика: учебник для 9 класса (ФЭ, план выпуска 2013 год)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Кривченко И.В., </a:t>
            </a:r>
            <a:r>
              <a:rPr lang="ru-RU" b="1" dirty="0" err="1" smtClean="0">
                <a:solidFill>
                  <a:srgbClr val="00B0F0"/>
                </a:solidFill>
              </a:rPr>
              <a:t>Кирик</a:t>
            </a:r>
            <a:r>
              <a:rPr lang="ru-RU" b="1" dirty="0" smtClean="0">
                <a:solidFill>
                  <a:srgbClr val="00B0F0"/>
                </a:solidFill>
              </a:rPr>
              <a:t> Л.А. Практикум (рабочая тетрадь) по физике для 7-9 класса (план выпуска 2013 год).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Перспективный состав УМК по физике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378" t="49357" r="23377" b="9795"/>
          <a:stretch>
            <a:fillRect/>
          </a:stretch>
        </p:blipFill>
        <p:spPr bwMode="auto">
          <a:xfrm>
            <a:off x="285720" y="1571612"/>
            <a:ext cx="8643998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b="1" dirty="0" smtClean="0"/>
              <a:t>Перспективный состав УМК по физике (издание 7-11 классы в перспективе)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600200"/>
            <a:ext cx="4572032" cy="504351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Учебное пособие для подготовки к ЕГЭ по физике содержит теоретическое обобщение изученного материала по каждой контролируемой теме, то есть самое главное из теории, что потребуется для выполнения экзаменационных заданий, тематические тренировочные тесты и итоговые тренировочные тесты, аналогичные используемым в ходе единого государственного экзамена. В комплекте с пособием предлагается диск с возможностью организовать тренировку на компьютере в интерактивном режиме.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Учебное пособие предназначено для абитуриентов, учащихся старших классов общеобразовательных школ, гимназий, лицеев, техникумов, а также для преподавателей физики и методистов.</a:t>
            </a:r>
            <a:endParaRPr lang="ru-RU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6980" t="37171" r="65331" b="25075"/>
          <a:stretch>
            <a:fillRect/>
          </a:stretch>
        </p:blipFill>
        <p:spPr bwMode="auto">
          <a:xfrm>
            <a:off x="1" y="1457311"/>
            <a:ext cx="4071934" cy="511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700" b="1" dirty="0" smtClean="0"/>
              <a:t>Перспективный состав УМК по физике (издание 7-11 классы в перспективе)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81518" cy="504351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Учебное пособие предназначено для подготовки учащихся 7-9 классов к государственной итоговой аттестации (ГИА) по физике в 9 классе. Пособие содержит краткий справочник для повторения материала за курс основной школы. Вопросы, задачи, тестовые задания, включенные в учебное пособие, помогут получить представление об особенностях всех типов заданий, которые используются в ходе ГИА.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Учебное пособие адресовано учащимся 7-9 классов, предполагающим сдавать экзамен по физике в качестве экзамена по выбору, их родителям, а также учителям физики, заинтересованным в качественной подготовке своих учащихся к ГИА по физике. </a:t>
            </a:r>
            <a:endParaRPr lang="ru-RU" dirty="0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4669" t="40317" r="44104" b="25075"/>
          <a:stretch>
            <a:fillRect/>
          </a:stretch>
        </p:blipFill>
        <p:spPr bwMode="auto">
          <a:xfrm>
            <a:off x="357158" y="1571612"/>
            <a:ext cx="39290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/>
              <a:t>Что такое УМК?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Учебно-методический комплекс (УМК)</a:t>
            </a:r>
            <a:r>
              <a:rPr lang="ru-RU" sz="3200" dirty="0" smtClean="0"/>
              <a:t> дисциплины — стандартное название для совокупности учебно-методической документации, средств обучения и контроля, разрабатываемых в Российской Федерации для каждой дисциплины.</a:t>
            </a:r>
            <a:endParaRPr lang="ru-RU" sz="32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 smtClean="0"/>
              <a:t>Перспективный состав УМК по физике (издание 7-11 классы в перспективе)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500174"/>
            <a:ext cx="4040188" cy="1714512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Издание представляет собой комплект материалов для проведения пробного экзамена по физике в 9 классе. В комплект входят 2 варианта контрольных измерительных материалов с инструкцией по проведению экзамена и правильные ответы ко всем трем частям вариантов.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Предназначено для учащихся 9 классов, учителей физики, методистов и администрации школ.</a:t>
            </a:r>
            <a:endParaRPr lang="ru-RU" dirty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55874" t="30816" r="24676" b="34589"/>
          <a:stretch>
            <a:fillRect/>
          </a:stretch>
        </p:blipFill>
        <p:spPr bwMode="auto">
          <a:xfrm>
            <a:off x="5000628" y="3000372"/>
            <a:ext cx="35719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393822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Издание представляет собой комплект материалов для проведения пробного экзамена по физике в 11 классе. В комплект входят 2 варианта контрольных измерительных материалов с инструкцией по проведению экзамена и правильными ответами.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Предназначено для учащихся 11 классов, учителей математики, методистов и администрации школ.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3214686"/>
            <a:ext cx="3713189" cy="34290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/>
          <a:srcRect l="17020" t="40039" r="65959" b="27734"/>
          <a:stretch>
            <a:fillRect/>
          </a:stretch>
        </p:blipFill>
        <p:spPr bwMode="auto">
          <a:xfrm>
            <a:off x="642910" y="3237010"/>
            <a:ext cx="3071834" cy="326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 smtClean="0"/>
              <a:t>Перспективный состав УМК по физике (издание 7-11 классы в перспективе)</a:t>
            </a:r>
            <a:endParaRPr lang="ru-RU" sz="24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714876" cy="5257800"/>
          </a:xfrm>
        </p:spPr>
        <p:txBody>
          <a:bodyPr>
            <a:normAutofit fontScale="70000" lnSpcReduction="20000"/>
          </a:bodyPr>
          <a:lstStyle/>
          <a:p>
            <a:r>
              <a:rPr lang="ru-RU" sz="2900" b="1" dirty="0" smtClean="0"/>
              <a:t>Физика. Программа внеурочной деятельности для основной школы. 5-6 классы</a:t>
            </a:r>
          </a:p>
          <a:p>
            <a:r>
              <a:rPr lang="ru-RU" sz="2900" dirty="0" smtClean="0"/>
              <a:t>Програ</a:t>
            </a:r>
            <a:r>
              <a:rPr lang="ru-RU" dirty="0" smtClean="0"/>
              <a:t>мма по физике для 5-6 классов разработана для использования в качестве самостоятельного или интегрированного учебного курса в части, формируемой участниками образовательного процесса. Может быть реализована в урочной или внеурочной деятельности обучающихся по выбору образовательного учреждения. Данная программа обеспечена учебными изданиями в составе УМК по физике для основной школы.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Учителям физики, методистам, администрации образовательных учреждений для использования в составе основной образовательной программы образовательного учреждения. </a:t>
            </a:r>
            <a:endParaRPr lang="ru-RU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75354" t="27732" r="1651" b="34513"/>
          <a:stretch>
            <a:fillRect/>
          </a:stretch>
        </p:blipFill>
        <p:spPr bwMode="auto">
          <a:xfrm>
            <a:off x="0" y="1511164"/>
            <a:ext cx="4572000" cy="506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 smtClean="0"/>
              <a:t>Состав пособий УМК по физике </a:t>
            </a:r>
            <a:br>
              <a:rPr lang="ru-RU" sz="2700" b="1" dirty="0" smtClean="0"/>
            </a:br>
            <a:r>
              <a:rPr lang="ru-RU" sz="2700" b="1" dirty="0" smtClean="0"/>
              <a:t>5-11 классы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err="1" smtClean="0"/>
              <a:t>Шулежко</a:t>
            </a:r>
            <a:r>
              <a:rPr lang="ru-RU" b="1" dirty="0" smtClean="0"/>
              <a:t> Е.М., </a:t>
            </a:r>
            <a:r>
              <a:rPr lang="ru-RU" b="1" dirty="0" err="1" smtClean="0"/>
              <a:t>Шулежко</a:t>
            </a:r>
            <a:r>
              <a:rPr lang="ru-RU" b="1" dirty="0" smtClean="0"/>
              <a:t> А.Т. Физика : программа внеурочной деятельности для основной школы : 5–6 класс</a:t>
            </a:r>
          </a:p>
          <a:p>
            <a:pPr lvl="0"/>
            <a:r>
              <a:rPr lang="ru-RU" b="1" dirty="0" err="1" smtClean="0">
                <a:solidFill>
                  <a:srgbClr val="00B0F0"/>
                </a:solidFill>
              </a:rPr>
              <a:t>Шулежко</a:t>
            </a:r>
            <a:r>
              <a:rPr lang="ru-RU" b="1" dirty="0" smtClean="0">
                <a:solidFill>
                  <a:srgbClr val="00B0F0"/>
                </a:solidFill>
              </a:rPr>
              <a:t> Е.М., </a:t>
            </a:r>
            <a:r>
              <a:rPr lang="ru-RU" b="1" dirty="0" err="1" smtClean="0">
                <a:solidFill>
                  <a:srgbClr val="00B0F0"/>
                </a:solidFill>
              </a:rPr>
              <a:t>Шулежко</a:t>
            </a:r>
            <a:r>
              <a:rPr lang="ru-RU" b="1" dirty="0" smtClean="0">
                <a:solidFill>
                  <a:srgbClr val="00B0F0"/>
                </a:solidFill>
              </a:rPr>
              <a:t> А.Т. Физика : учебные пособия для 5–6 классов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Соколова Н.Ю. Лабораторный журнал по физике для 7 класса</a:t>
            </a:r>
          </a:p>
          <a:p>
            <a:pPr lvl="0"/>
            <a:r>
              <a:rPr lang="ru-RU" b="1" dirty="0" err="1" smtClean="0">
                <a:solidFill>
                  <a:srgbClr val="00B050"/>
                </a:solidFill>
              </a:rPr>
              <a:t>Пентин</a:t>
            </a:r>
            <a:r>
              <a:rPr lang="ru-RU" b="1" dirty="0" smtClean="0">
                <a:solidFill>
                  <a:srgbClr val="00B050"/>
                </a:solidFill>
              </a:rPr>
              <a:t> А.Ю., Соколова Н.Ю. Физика. Программа для основной школы : 7–9 классы</a:t>
            </a:r>
          </a:p>
          <a:p>
            <a:pPr lvl="0"/>
            <a:r>
              <a:rPr lang="ru-RU" b="1" dirty="0" err="1" smtClean="0">
                <a:solidFill>
                  <a:srgbClr val="7030A0"/>
                </a:solidFill>
              </a:rPr>
              <a:t>Самоненко</a:t>
            </a:r>
            <a:r>
              <a:rPr lang="ru-RU" b="1" dirty="0" smtClean="0">
                <a:solidFill>
                  <a:srgbClr val="7030A0"/>
                </a:solidFill>
              </a:rPr>
              <a:t> Ю.А. Учителю физики о развивающем образовании</a:t>
            </a:r>
          </a:p>
          <a:p>
            <a:pPr lvl="0"/>
            <a:r>
              <a:rPr lang="ru-RU" b="1" dirty="0" err="1" smtClean="0">
                <a:solidFill>
                  <a:srgbClr val="C00000"/>
                </a:solidFill>
              </a:rPr>
              <a:t>Сакович</a:t>
            </a:r>
            <a:r>
              <a:rPr lang="ru-RU" b="1" dirty="0" smtClean="0">
                <a:solidFill>
                  <a:srgbClr val="C00000"/>
                </a:solidFill>
              </a:rPr>
              <a:t> А.Л. и др. Краткий справочник по физике. 7–11 классы</a:t>
            </a:r>
          </a:p>
          <a:p>
            <a:pPr lvl="0"/>
            <a:r>
              <a:rPr lang="ru-RU" b="1" dirty="0" err="1" smtClean="0">
                <a:solidFill>
                  <a:srgbClr val="0070C0"/>
                </a:solidFill>
              </a:rPr>
              <a:t>Данюшенков</a:t>
            </a:r>
            <a:r>
              <a:rPr lang="ru-RU" b="1" dirty="0" smtClean="0">
                <a:solidFill>
                  <a:srgbClr val="0070C0"/>
                </a:solidFill>
              </a:rPr>
              <a:t> В.С. Технология </a:t>
            </a:r>
            <a:r>
              <a:rPr lang="ru-RU" b="1" dirty="0" err="1" smtClean="0">
                <a:solidFill>
                  <a:srgbClr val="0070C0"/>
                </a:solidFill>
              </a:rPr>
              <a:t>разноуровневого</a:t>
            </a:r>
            <a:r>
              <a:rPr lang="ru-RU" b="1" dirty="0" smtClean="0">
                <a:solidFill>
                  <a:srgbClr val="0070C0"/>
                </a:solidFill>
              </a:rPr>
              <a:t> обучения физике для сельской школы: 7-9 классы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Никитин А.В. и др. Компьютерное моделирование физических процессов</a:t>
            </a:r>
          </a:p>
          <a:p>
            <a:pPr lvl="0"/>
            <a:r>
              <a:rPr lang="ru-RU" b="1" dirty="0" smtClean="0"/>
              <a:t>Иванов Б.Н. Современная физика в школе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 smtClean="0"/>
              <a:t>Практикум «Цифровые лаборатории» </a:t>
            </a:r>
            <a:br>
              <a:rPr lang="ru-RU" sz="2700" b="1" dirty="0" smtClean="0"/>
            </a:br>
            <a:r>
              <a:rPr lang="ru-RU" sz="2700" b="1" dirty="0" smtClean="0"/>
              <a:t>7-11 классы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511494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/>
              <a:t>Цифровые естественнонаучные лаборатории в работе учителя (Коллектив авторов)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Лабораторный практикум по физике с применением цифровых лабораторий : рабочая тетрадь для 7–9 классов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(Федорова Ю.В., Казанская А.Я., Панфилова А.Ю., Шаронова Н.В.)</a:t>
            </a:r>
          </a:p>
          <a:p>
            <a:pPr lvl="0"/>
            <a:r>
              <a:rPr lang="ru-RU" b="1" dirty="0" smtClean="0">
                <a:solidFill>
                  <a:srgbClr val="00B0F0"/>
                </a:solidFill>
              </a:rPr>
              <a:t>Лабораторный практикум по физике с применением цифровых лабораторий : рабочая тетрадь для 10–11 классов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(Федорова Ю.В., Казанская А.Я., Панфилова А.Ю., Шаронова Н.В.)</a:t>
            </a:r>
          </a:p>
          <a:p>
            <a:pPr lvl="0"/>
            <a:r>
              <a:rPr lang="ru-RU" b="1" dirty="0" smtClean="0">
                <a:solidFill>
                  <a:srgbClr val="00B050"/>
                </a:solidFill>
              </a:rPr>
              <a:t>Лабораторный практикум по физике с применением цифровых лабораторий. Книга для учителя для 7–11 классов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(Федорова Ю.В., Казанская А.Я., Панфилова А.Ю., Шаронова Н.В.)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 smtClean="0"/>
              <a:t>Перспективный состав УМК по физике (издание 7-11 классы в перспективе)</a:t>
            </a:r>
            <a:endParaRPr lang="ru-RU" sz="2400" dirty="0"/>
          </a:p>
        </p:txBody>
      </p:sp>
      <p:pic>
        <p:nvPicPr>
          <p:cNvPr id="8" name="Содержимое 7" descr="http://metodist.lbz.ru/iumk/physics/images/umkphyspear-s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871543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УМК издательства «Дрофа»</a:t>
            </a:r>
            <a:endParaRPr lang="ru-RU" dirty="0"/>
          </a:p>
        </p:txBody>
      </p:sp>
      <p:pic>
        <p:nvPicPr>
          <p:cNvPr id="2051" name="Picture 3" descr="J:\Учебно-методКомплект по физике\УМК Касьянов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2928958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J:\Учебно-методКомплект по физике\УМК Мякише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14488"/>
            <a:ext cx="3214705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85786" y="3714752"/>
            <a:ext cx="27146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УМК А.В.Касьянова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29124" y="3714752"/>
            <a:ext cx="335758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УМК  Г.Я.Мякишева</a:t>
            </a:r>
            <a:endParaRPr lang="ru-RU" dirty="0"/>
          </a:p>
        </p:txBody>
      </p:sp>
      <p:pic>
        <p:nvPicPr>
          <p:cNvPr id="2053" name="Picture 5" descr="J:\Учебно-методКомплект по физике\УМК Перышки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357694"/>
            <a:ext cx="2857519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14348" y="6357958"/>
            <a:ext cx="292895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УМК А.В.Перышкина</a:t>
            </a:r>
            <a:endParaRPr lang="ru-RU" dirty="0"/>
          </a:p>
        </p:txBody>
      </p:sp>
      <p:pic>
        <p:nvPicPr>
          <p:cNvPr id="2054" name="Picture 6" descr="J:\Учебно-методКомплект по физике\УМК Пурышево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357694"/>
            <a:ext cx="328614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429124" y="6357958"/>
            <a:ext cx="321471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УМК </a:t>
            </a:r>
            <a:r>
              <a:rPr lang="ru-RU" dirty="0" err="1" smtClean="0"/>
              <a:t>Н.С.Пурышевой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УМК издательства «Просвещение»</a:t>
            </a:r>
            <a:endParaRPr lang="ru-RU" dirty="0"/>
          </a:p>
        </p:txBody>
      </p:sp>
      <p:pic>
        <p:nvPicPr>
          <p:cNvPr id="2055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3284" t="11594" b="5797"/>
          <a:stretch>
            <a:fillRect/>
          </a:stretch>
        </p:blipFill>
        <p:spPr bwMode="auto">
          <a:xfrm>
            <a:off x="285720" y="1643050"/>
            <a:ext cx="7858180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57364"/>
            <a:ext cx="8043890" cy="300039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b="1" dirty="0" smtClean="0">
                <a:hlinkClick r:id="rId2" action="ppaction://hlinkpres?slideindex=1&amp;slidetitle="/>
              </a:rPr>
              <a:t>ИЗ ОПЫТА РАБОТЫ ПО РЕАЛИЗАЦИИ ФГОС ОБЩЕГО ОБРАЗОВАНИЯ ВТОРОГО ПОКОЛЕНИЯ ПОСРЕДСТВОМ </a:t>
            </a:r>
            <a:r>
              <a:rPr lang="ru-RU" sz="3200" b="1" i="1" dirty="0" smtClean="0">
                <a:hlinkClick r:id="rId2" action="ppaction://hlinkpres?slideindex=1&amp;slidetitle="/>
              </a:rPr>
              <a:t>УМК «СФЕРЫ» </a:t>
            </a:r>
            <a:r>
              <a:rPr lang="ru-RU" sz="3200" b="1" dirty="0" smtClean="0">
                <a:hlinkClick r:id="rId2" action="ppaction://hlinkpres?slideindex=1&amp;slidetitle="/>
              </a:rPr>
              <a:t>ПО ФИЗИКЕ</a:t>
            </a:r>
            <a:endParaRPr lang="ru-RU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УМК издательства «Мнемозина»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2000" dirty="0" smtClean="0">
                <a:hlinkClick r:id="rId2" action="ppaction://hlinkfile"/>
              </a:rPr>
              <a:t>Авторы</a:t>
            </a:r>
            <a:r>
              <a:rPr lang="ru-RU" sz="2000" b="1" dirty="0" smtClean="0">
                <a:hlinkClick r:id="rId2" action="ppaction://hlinkfile"/>
              </a:rPr>
              <a:t> Л. Э. </a:t>
            </a:r>
            <a:r>
              <a:rPr lang="ru-RU" sz="2000" b="1" dirty="0" err="1" smtClean="0">
                <a:hlinkClick r:id="rId2" action="ppaction://hlinkfile"/>
              </a:rPr>
              <a:t>Генденштейн</a:t>
            </a:r>
            <a:r>
              <a:rPr lang="ru-RU" sz="2000" b="1" dirty="0" smtClean="0">
                <a:hlinkClick r:id="rId2" action="ppaction://hlinkfile"/>
              </a:rPr>
              <a:t>, А. Б. </a:t>
            </a:r>
            <a:r>
              <a:rPr lang="ru-RU" sz="2000" b="1" dirty="0" err="1" smtClean="0">
                <a:hlinkClick r:id="rId2" action="ppaction://hlinkfile"/>
              </a:rPr>
              <a:t>Кайдалов</a:t>
            </a:r>
            <a:r>
              <a:rPr lang="ru-RU" sz="2000" b="1" dirty="0" smtClean="0">
                <a:hlinkClick r:id="rId2" action="ppaction://hlinkfile"/>
              </a:rPr>
              <a:t> </a:t>
            </a:r>
            <a:r>
              <a:rPr lang="ru-RU" sz="2000" b="1" i="1" dirty="0" smtClean="0">
                <a:hlinkClick r:id="rId2" action="ppaction://hlinkfile"/>
              </a:rPr>
              <a:t>под редакцией В. А. Орлова, И. И. </a:t>
            </a:r>
            <a:r>
              <a:rPr lang="ru-RU" sz="2000" b="1" i="1" dirty="0" err="1" smtClean="0">
                <a:hlinkClick r:id="rId2" action="ppaction://hlinkfile"/>
              </a:rPr>
              <a:t>Ройзена</a:t>
            </a:r>
            <a:r>
              <a:rPr lang="ru-RU" sz="2000" b="1" i="1" dirty="0" smtClean="0">
                <a:hlinkClick r:id="rId2" action="ppaction://hlinkfile"/>
              </a:rPr>
              <a:t>;</a:t>
            </a:r>
            <a:endParaRPr lang="ru-RU" sz="2000" b="1" i="1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71974" y="2362200"/>
            <a:ext cx="3843363" cy="3886200"/>
          </a:xfrm>
        </p:spPr>
        <p:txBody>
          <a:bodyPr/>
          <a:lstStyle/>
          <a:p>
            <a:r>
              <a:rPr lang="ru-RU" dirty="0" smtClean="0">
                <a:hlinkClick r:id="rId3" action="ppaction://hlinkfile"/>
              </a:rPr>
              <a:t>Авторы </a:t>
            </a:r>
            <a:r>
              <a:rPr lang="ru-RU" dirty="0" err="1" smtClean="0">
                <a:hlinkClick r:id="rId3" action="ppaction://hlinkfile"/>
              </a:rPr>
              <a:t>Н.М.Шахмаев</a:t>
            </a:r>
            <a:r>
              <a:rPr lang="ru-RU" dirty="0" smtClean="0">
                <a:hlinkClick r:id="rId3" action="ppaction://hlinkfile"/>
              </a:rPr>
              <a:t>, А.В.Бунчук, Ю.И.Дик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7686700" cy="658368"/>
          </a:xfrm>
        </p:spPr>
        <p:txBody>
          <a:bodyPr/>
          <a:lstStyle/>
          <a:p>
            <a:pPr algn="ctr"/>
            <a:r>
              <a:rPr lang="ru-RU" u="sng" dirty="0" smtClean="0"/>
              <a:t>УМК «Физика 7-9 классы»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20080" t="11905" r="17450" b="8729"/>
          <a:stretch>
            <a:fillRect/>
          </a:stretch>
        </p:blipFill>
        <p:spPr bwMode="auto">
          <a:xfrm>
            <a:off x="4429124" y="4071942"/>
            <a:ext cx="371477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 l="18496" t="9869" r="16768" b="4597"/>
          <a:stretch>
            <a:fillRect/>
          </a:stretch>
        </p:blipFill>
        <p:spPr bwMode="auto">
          <a:xfrm>
            <a:off x="428597" y="4057654"/>
            <a:ext cx="3695542" cy="2586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1071547"/>
            <a:ext cx="6315092" cy="192882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Федеральные учебники </a:t>
            </a:r>
            <a:br>
              <a:rPr lang="ru-RU" b="1" dirty="0" smtClean="0"/>
            </a:br>
            <a:r>
              <a:rPr lang="ru-RU" b="1" dirty="0" smtClean="0"/>
              <a:t>2013-2014 </a:t>
            </a:r>
            <a:r>
              <a:rPr lang="ru-RU" b="1" dirty="0" err="1" smtClean="0"/>
              <a:t>уч.года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(новинки)</a:t>
            </a:r>
            <a:endParaRPr lang="ru-RU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 smtClean="0"/>
              <a:t>Основные качества УМК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должен отражать </a:t>
            </a:r>
            <a:r>
              <a:rPr lang="ru-RU" b="1" u="sng" dirty="0" smtClean="0"/>
              <a:t>принцип </a:t>
            </a:r>
            <a:r>
              <a:rPr lang="ru-RU" b="1" u="sng" dirty="0" err="1" smtClean="0"/>
              <a:t>комплексарности</a:t>
            </a:r>
            <a:r>
              <a:rPr lang="ru-RU" b="1" u="sng" dirty="0" smtClean="0"/>
              <a:t> </a:t>
            </a:r>
            <a:r>
              <a:rPr lang="ru-RU" dirty="0" smtClean="0"/>
              <a:t>учебно-методических материалов, направленных на реализацию ступени образовательного стандарта по предметной области: каждый элемент комплекса дополняет содержание и функциональные возможности другого.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«Физика». </a:t>
            </a:r>
            <a:br>
              <a:rPr lang="ru-RU" b="1" dirty="0" smtClean="0"/>
            </a:br>
            <a:r>
              <a:rPr lang="ru-RU" b="1" dirty="0" smtClean="0"/>
              <a:t>Учебники. 7,8 классы. ФГОС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6710" t="49755" r="67100" b="12953"/>
          <a:stretch>
            <a:fillRect/>
          </a:stretch>
        </p:blipFill>
        <p:spPr bwMode="auto">
          <a:xfrm>
            <a:off x="4572000" y="1571612"/>
            <a:ext cx="4071966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 l="2226" t="39062" r="83529" b="22852"/>
          <a:stretch>
            <a:fillRect/>
          </a:stretch>
        </p:blipFill>
        <p:spPr bwMode="auto">
          <a:xfrm>
            <a:off x="571472" y="1571613"/>
            <a:ext cx="3714776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«Физика». </a:t>
            </a:r>
            <a:br>
              <a:rPr lang="ru-RU" b="1" dirty="0" smtClean="0"/>
            </a:br>
            <a:r>
              <a:rPr lang="ru-RU" b="1" dirty="0" smtClean="0"/>
              <a:t>Рабочие тетради. 7 класс. ФГОС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6530" t="37171" r="65331" b="23657"/>
          <a:stretch>
            <a:fillRect/>
          </a:stretch>
        </p:blipFill>
        <p:spPr bwMode="auto">
          <a:xfrm>
            <a:off x="4500562" y="1428736"/>
            <a:ext cx="4214842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/>
          <a:srcRect l="75769" t="47852" r="3916" b="15039"/>
          <a:stretch>
            <a:fillRect/>
          </a:stretch>
        </p:blipFill>
        <p:spPr bwMode="auto">
          <a:xfrm>
            <a:off x="500035" y="1500174"/>
            <a:ext cx="3908410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«Физика». </a:t>
            </a:r>
            <a:br>
              <a:rPr lang="ru-RU" b="1" dirty="0" smtClean="0"/>
            </a:br>
            <a:r>
              <a:rPr lang="ru-RU" b="1" dirty="0" smtClean="0"/>
              <a:t>Рабочие тетради. 7 класс. ФГОС</a:t>
            </a:r>
            <a:endParaRPr lang="ru-RU" b="1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54717" t="37171" r="24056" b="24525"/>
          <a:stretch>
            <a:fillRect/>
          </a:stretch>
        </p:blipFill>
        <p:spPr bwMode="auto">
          <a:xfrm>
            <a:off x="4929190" y="1643050"/>
            <a:ext cx="3786214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75354" t="40317" r="5189" b="22000"/>
          <a:stretch>
            <a:fillRect/>
          </a:stretch>
        </p:blipFill>
        <p:spPr bwMode="auto">
          <a:xfrm>
            <a:off x="500034" y="1532646"/>
            <a:ext cx="4071966" cy="4610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 </a:t>
            </a:r>
            <a:br>
              <a:rPr lang="ru-RU" b="1" dirty="0" smtClean="0"/>
            </a:br>
            <a:r>
              <a:rPr lang="ru-RU" b="1" dirty="0" smtClean="0"/>
              <a:t>Рабочие тетради. 8 класс</a:t>
            </a:r>
            <a:endParaRPr lang="ru-RU" b="1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4669" t="59194" r="44104" b="3826"/>
          <a:stretch>
            <a:fillRect/>
          </a:stretch>
        </p:blipFill>
        <p:spPr bwMode="auto">
          <a:xfrm>
            <a:off x="357159" y="1571612"/>
            <a:ext cx="3861346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74175" t="59194" r="4598" b="3656"/>
          <a:stretch>
            <a:fillRect/>
          </a:stretch>
        </p:blipFill>
        <p:spPr bwMode="auto">
          <a:xfrm>
            <a:off x="4714876" y="1643050"/>
            <a:ext cx="385765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 </a:t>
            </a:r>
            <a:br>
              <a:rPr lang="ru-RU" b="1" dirty="0" smtClean="0"/>
            </a:br>
            <a:r>
              <a:rPr lang="ru-RU" b="1" dirty="0" smtClean="0"/>
              <a:t> 8 класс. ФГОС</a:t>
            </a:r>
            <a:endParaRPr lang="ru-RU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4669" t="37069" r="44104" b="28221"/>
          <a:stretch>
            <a:fillRect/>
          </a:stretch>
        </p:blipFill>
        <p:spPr bwMode="auto">
          <a:xfrm>
            <a:off x="500034" y="1714488"/>
            <a:ext cx="3857652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56486" t="35961" r="24056" b="25075"/>
          <a:stretch>
            <a:fillRect/>
          </a:stretch>
        </p:blipFill>
        <p:spPr bwMode="auto">
          <a:xfrm>
            <a:off x="5000628" y="1785926"/>
            <a:ext cx="350046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 </a:t>
            </a:r>
            <a:br>
              <a:rPr lang="ru-RU" b="1" dirty="0" smtClean="0"/>
            </a:br>
            <a:r>
              <a:rPr lang="ru-RU" b="1" dirty="0" err="1" smtClean="0"/>
              <a:t>КИМы</a:t>
            </a:r>
            <a:r>
              <a:rPr lang="ru-RU" b="1" dirty="0" smtClean="0"/>
              <a:t>. 8 класс. ФГОС</a:t>
            </a:r>
            <a:endParaRPr lang="ru-RU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55896" t="60604" r="22877" b="4253"/>
          <a:stretch>
            <a:fillRect/>
          </a:stretch>
        </p:blipFill>
        <p:spPr bwMode="auto">
          <a:xfrm>
            <a:off x="500035" y="1714488"/>
            <a:ext cx="4000527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15738" t="48827" r="66509" b="15636"/>
          <a:stretch>
            <a:fillRect/>
          </a:stretch>
        </p:blipFill>
        <p:spPr bwMode="auto">
          <a:xfrm>
            <a:off x="4929190" y="1785926"/>
            <a:ext cx="3643338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«Физика». </a:t>
            </a:r>
            <a:br>
              <a:rPr lang="ru-RU" b="1" dirty="0" smtClean="0"/>
            </a:br>
            <a:r>
              <a:rPr lang="ru-RU" b="1" dirty="0" err="1" smtClean="0"/>
              <a:t>КИМы</a:t>
            </a:r>
            <a:r>
              <a:rPr lang="ru-RU" b="1" dirty="0" smtClean="0"/>
              <a:t>. 7 класс</a:t>
            </a:r>
            <a:endParaRPr lang="ru-RU" b="1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4669" t="46609" r="44104" b="12490"/>
          <a:stretch>
            <a:fillRect/>
          </a:stretch>
        </p:blipFill>
        <p:spPr bwMode="auto">
          <a:xfrm>
            <a:off x="472558" y="1500174"/>
            <a:ext cx="3813690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36846" t="37171" r="44104" b="22223"/>
          <a:stretch>
            <a:fillRect/>
          </a:stretch>
        </p:blipFill>
        <p:spPr bwMode="auto">
          <a:xfrm>
            <a:off x="4786314" y="1643050"/>
            <a:ext cx="3643338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УМК предмета «Физика». </a:t>
            </a:r>
            <a:br>
              <a:rPr lang="ru-RU" b="1" dirty="0" smtClean="0"/>
            </a:br>
            <a:r>
              <a:rPr lang="ru-RU" b="1" dirty="0" err="1" smtClean="0"/>
              <a:t>КИМы</a:t>
            </a:r>
            <a:r>
              <a:rPr lang="ru-RU" b="1" dirty="0" smtClean="0"/>
              <a:t>. 7 класс. ФГОС</a:t>
            </a:r>
            <a:endParaRPr lang="ru-RU" b="1" dirty="0"/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3443" t="27732" r="63562" b="31558"/>
          <a:stretch>
            <a:fillRect/>
          </a:stretch>
        </p:blipFill>
        <p:spPr bwMode="auto">
          <a:xfrm>
            <a:off x="428596" y="1500174"/>
            <a:ext cx="4071966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15871" t="43463" r="64740" b="18782"/>
          <a:stretch>
            <a:fillRect/>
          </a:stretch>
        </p:blipFill>
        <p:spPr bwMode="auto">
          <a:xfrm>
            <a:off x="4857752" y="1643050"/>
            <a:ext cx="3786214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Значение УМК в процессе реализации ФГОС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использование учебно-методического комплекса придает учебному процессу системность, логичность и завершенность, что повышает у школьников мотивацию к обучению и способствует приобретению более глубоких знаний.</a:t>
            </a:r>
          </a:p>
          <a:p>
            <a:endParaRPr lang="ru-RU" dirty="0"/>
          </a:p>
        </p:txBody>
      </p:sp>
      <p:pic>
        <p:nvPicPr>
          <p:cNvPr id="5" name="Рисунок 4" descr="УМК Гуревич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3786190"/>
            <a:ext cx="3571900" cy="2714644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7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 </a:t>
            </a:r>
            <a:r>
              <a:rPr lang="ru-RU" sz="2700" b="1" dirty="0" smtClean="0"/>
              <a:t>Вопросник по УМК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Образовательной системы «Школа 2100»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358246" cy="504351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1. Каким образом данный учебно-методический комплект реализует принципы </a:t>
            </a:r>
            <a:r>
              <a:rPr lang="ru-RU" b="1" dirty="0" err="1" smtClean="0"/>
              <a:t>деятельностного</a:t>
            </a:r>
            <a:r>
              <a:rPr lang="ru-RU" b="1" dirty="0" smtClean="0"/>
              <a:t> подхода?</a:t>
            </a:r>
            <a:endParaRPr lang="ru-RU" dirty="0" smtClean="0"/>
          </a:p>
          <a:p>
            <a:r>
              <a:rPr lang="ru-RU" b="1" dirty="0" smtClean="0"/>
              <a:t>2. Имеет ли УМК проблемный характер изложения содержания, требующий </a:t>
            </a:r>
            <a:r>
              <a:rPr lang="ru-RU" b="1" dirty="0" err="1" smtClean="0"/>
              <a:t>деятельностного</a:t>
            </a:r>
            <a:r>
              <a:rPr lang="ru-RU" b="1" dirty="0" smtClean="0"/>
              <a:t> подхода?</a:t>
            </a:r>
            <a:endParaRPr lang="ru-RU" dirty="0" smtClean="0"/>
          </a:p>
          <a:p>
            <a:r>
              <a:rPr lang="ru-RU" b="1" dirty="0" smtClean="0"/>
              <a:t>3. Как структура отдельного учебника обеспечивает разнообразие форм организации учебной деятельности?</a:t>
            </a:r>
            <a:endParaRPr lang="ru-RU" dirty="0" smtClean="0"/>
          </a:p>
          <a:p>
            <a:r>
              <a:rPr lang="ru-RU" b="1" dirty="0" smtClean="0"/>
              <a:t>4. Видите ли вы систему в разнообразии форм организации учебной деятельности, представленных в УМК? В чем она заключается?</a:t>
            </a:r>
            <a:endParaRPr lang="ru-RU" dirty="0" smtClean="0"/>
          </a:p>
          <a:p>
            <a:r>
              <a:rPr lang="ru-RU" b="1" dirty="0" smtClean="0"/>
              <a:t>5. Обеспечивает ли УМК сочетание результатов (предметных, метапредметных и личностных) освоения программы?</a:t>
            </a:r>
            <a:endParaRPr lang="ru-RU" dirty="0" smtClean="0"/>
          </a:p>
          <a:p>
            <a:r>
              <a:rPr lang="ru-RU" b="1" dirty="0" smtClean="0"/>
              <a:t>6. Отражает ли данный УМК интересы и потребности современного ребенка? В чем это выражается?</a:t>
            </a:r>
            <a:endParaRPr lang="ru-RU" dirty="0" smtClean="0"/>
          </a:p>
          <a:p>
            <a:r>
              <a:rPr lang="ru-RU" b="1" dirty="0" smtClean="0"/>
              <a:t>7. Предлагает ли УМК механизм оценивания, который позволяет отследить динамику личных достижений учеников? Если – да, то в чем это выражается?</a:t>
            </a:r>
            <a:endParaRPr lang="ru-RU" dirty="0" smtClean="0"/>
          </a:p>
          <a:p>
            <a:r>
              <a:rPr lang="ru-RU" b="1" dirty="0" smtClean="0"/>
              <a:t>8. Приведите примеры учебных заданий, которые обеспечивают формирование универсальных учебных действий. Представьте в примерах все группы УУД.</a:t>
            </a:r>
            <a:endParaRPr lang="ru-RU" dirty="0" smtClean="0"/>
          </a:p>
          <a:p>
            <a:r>
              <a:rPr lang="ru-RU" b="1" dirty="0" smtClean="0"/>
              <a:t>9. Каким образом в данном УМК формируется детская самостоятельность?</a:t>
            </a:r>
            <a:endParaRPr lang="ru-RU" dirty="0" smtClean="0"/>
          </a:p>
          <a:p>
            <a:r>
              <a:rPr lang="ru-RU" b="1" dirty="0" smtClean="0"/>
              <a:t>10. Каким образом в УМК формируются действия контроля?</a:t>
            </a:r>
            <a:endParaRPr lang="ru-RU" dirty="0" smtClean="0"/>
          </a:p>
          <a:p>
            <a:r>
              <a:rPr lang="ru-RU" b="1" dirty="0" smtClean="0"/>
              <a:t>11. Считаете ли вы, что данный УМК действительно создает условия для мотивации ученика к учению? Если – да, то каким образом это делается?</a:t>
            </a:r>
            <a:endParaRPr lang="ru-RU" dirty="0" smtClean="0"/>
          </a:p>
          <a:p>
            <a:r>
              <a:rPr lang="ru-RU" b="1" dirty="0" smtClean="0"/>
              <a:t>12. Каким образом в УМК представлено учебное сотрудничество с целью «достижения личностного, социального и познавательного развития обучающихся»?</a:t>
            </a:r>
            <a:endParaRPr lang="ru-RU" dirty="0" smtClean="0"/>
          </a:p>
          <a:p>
            <a:r>
              <a:rPr lang="ru-RU" b="1" dirty="0" smtClean="0"/>
              <a:t>13. Каким образом данный УМК обеспечивает условия для индивидуального развития всех обучающихся?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 smtClean="0"/>
              <a:t>Основные качества УМК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ru-RU" b="1" dirty="0" smtClean="0"/>
              <a:t>2. Гарантированность ГОС и ЕГЭ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3. Техническая </a:t>
            </a:r>
            <a:r>
              <a:rPr lang="ru-RU" b="1" dirty="0" err="1" smtClean="0"/>
              <a:t>адаптируемость</a:t>
            </a:r>
            <a:r>
              <a:rPr lang="ru-RU" b="1" dirty="0" smtClean="0"/>
              <a:t> УМК по предмету. </a:t>
            </a:r>
          </a:p>
          <a:p>
            <a:pPr>
              <a:buNone/>
            </a:pPr>
            <a:r>
              <a:rPr lang="ru-RU" b="1" dirty="0" smtClean="0"/>
              <a:t>4. Общая навигационная среда УМК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5. Открытая информационная среда УМК.</a:t>
            </a:r>
          </a:p>
          <a:p>
            <a:pPr>
              <a:buNone/>
            </a:pPr>
            <a:r>
              <a:rPr lang="ru-RU" b="1" dirty="0" smtClean="0"/>
              <a:t>6. </a:t>
            </a:r>
            <a:r>
              <a:rPr lang="ru-RU" b="1" dirty="0" err="1" smtClean="0"/>
              <a:t>Деятельностный</a:t>
            </a:r>
            <a:r>
              <a:rPr lang="ru-RU" b="1" dirty="0" smtClean="0"/>
              <a:t> аспект и </a:t>
            </a:r>
            <a:r>
              <a:rPr lang="ru-RU" b="1" dirty="0" err="1" smtClean="0"/>
              <a:t>межпредметные</a:t>
            </a:r>
            <a:r>
              <a:rPr lang="ru-RU" b="1" dirty="0" smtClean="0"/>
              <a:t> свойства УМК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7. Методическое окружение УМК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571744"/>
            <a:ext cx="7901014" cy="9286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Рабочие программы по физике </a:t>
            </a:r>
            <a:br>
              <a:rPr lang="ru-RU" b="1" dirty="0" smtClean="0"/>
            </a:br>
            <a:r>
              <a:rPr lang="ru-RU" b="1" dirty="0" smtClean="0"/>
              <a:t>на 2013-2014 </a:t>
            </a:r>
            <a:r>
              <a:rPr lang="ru-RU" b="1" dirty="0" err="1" smtClean="0"/>
              <a:t>уч.год</a:t>
            </a:r>
            <a:endParaRPr lang="ru-RU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Интернет-ресурсы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http://moluch.ru/conf/ped/archive/20/1367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http://www.rtk-ros.ru/uchebno-metodicheskiy-kompleks-fizika.html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http://www.gazeta.lbz.ru/vyp/nomer.php?ELEMENT_ID=799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http://ru.wikipedia.org</a:t>
            </a:r>
            <a:endParaRPr lang="ru-RU" u="sng" dirty="0" smtClean="0"/>
          </a:p>
          <a:p>
            <a:r>
              <a:rPr lang="en-US" u="sng" dirty="0" smtClean="0">
                <a:hlinkClick r:id="rId6"/>
              </a:rPr>
              <a:t>http://www.mnemozina.ru/</a:t>
            </a:r>
            <a:endParaRPr lang="ru-RU" u="sng" dirty="0" smtClean="0"/>
          </a:p>
          <a:p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3116"/>
            <a:ext cx="7829576" cy="121444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6430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200" b="1" dirty="0" smtClean="0"/>
              <a:t>Структура учебно-методического комплекса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4488"/>
            <a:ext cx="7972452" cy="485778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федеральный государственный образовательный стандарт, </a:t>
            </a:r>
          </a:p>
          <a:p>
            <a:r>
              <a:rPr lang="ru-RU" b="1" dirty="0" smtClean="0"/>
              <a:t>учебная программа, </a:t>
            </a:r>
          </a:p>
          <a:p>
            <a:r>
              <a:rPr lang="ru-RU" b="1" dirty="0" smtClean="0"/>
              <a:t>опорные конспекты, </a:t>
            </a:r>
          </a:p>
          <a:p>
            <a:r>
              <a:rPr lang="ru-RU" b="1" dirty="0" smtClean="0"/>
              <a:t>предписания для самостоятельной работы учащихся с источниками информации, </a:t>
            </a:r>
          </a:p>
          <a:p>
            <a:r>
              <a:rPr lang="ru-RU" b="1" dirty="0" smtClean="0"/>
              <a:t>учебные пособия, </a:t>
            </a:r>
          </a:p>
          <a:p>
            <a:r>
              <a:rPr lang="ru-RU" b="1" dirty="0" smtClean="0"/>
              <a:t>учебно-методические материалы для преподавателя, </a:t>
            </a:r>
          </a:p>
          <a:p>
            <a:r>
              <a:rPr lang="ru-RU" b="1" dirty="0" smtClean="0"/>
              <a:t>отобранная специальная информация, </a:t>
            </a:r>
          </a:p>
          <a:p>
            <a:r>
              <a:rPr lang="ru-RU" b="1" dirty="0" smtClean="0"/>
              <a:t>хрестоматии, </a:t>
            </a:r>
          </a:p>
          <a:p>
            <a:r>
              <a:rPr lang="ru-RU" b="1" dirty="0" smtClean="0"/>
              <a:t>компьютерные и имитационные игры, </a:t>
            </a:r>
          </a:p>
          <a:p>
            <a:r>
              <a:rPr lang="ru-RU" b="1" dirty="0" smtClean="0"/>
              <a:t>педагогические технологии.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Из опыта работы учителей физики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7428" t="27767" r="33283" b="24987"/>
          <a:stretch>
            <a:fillRect/>
          </a:stretch>
        </p:blipFill>
        <p:spPr bwMode="auto">
          <a:xfrm>
            <a:off x="214282" y="1500174"/>
            <a:ext cx="8358246" cy="5357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b="1" dirty="0" smtClean="0"/>
              <a:t>УЧЕБНО-МЕТОДИЧЕСКИЙ КОМПЛЕКС (УМК) ДИСЦИПЛИНЫ "ФИЗИКА"</a:t>
            </a:r>
            <a:br>
              <a:rPr lang="ru-RU" sz="2700" b="1" dirty="0" smtClean="0"/>
            </a:br>
            <a:endParaRPr lang="ru-RU" sz="27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85720" y="1500174"/>
            <a:ext cx="8286808" cy="521497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1.</a:t>
            </a:r>
            <a:r>
              <a:rPr lang="ru-RU" dirty="0" smtClean="0"/>
              <a:t> </a:t>
            </a:r>
            <a:r>
              <a:rPr lang="ru-RU" u="sng" dirty="0" smtClean="0">
                <a:hlinkClick r:id="rId2"/>
              </a:rPr>
              <a:t>Уровень подготовки обучающихся и критерии оценки ЗУН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b="1" dirty="0" smtClean="0"/>
              <a:t>2. Рабочие учебные материалы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2.1 Рабочая программа дисциплины [</a:t>
            </a:r>
            <a:r>
              <a:rPr lang="ru-RU" u="sng" dirty="0" smtClean="0">
                <a:hlinkClick r:id="rId3"/>
              </a:rPr>
              <a:t>Скачать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dirty="0" smtClean="0"/>
              <a:t>2.2 Тематический план дисциплины [</a:t>
            </a:r>
            <a:r>
              <a:rPr lang="ru-RU" u="sng" dirty="0" smtClean="0">
                <a:hlinkClick r:id="rId4"/>
              </a:rPr>
              <a:t>Скачать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dirty="0" smtClean="0"/>
              <a:t>2.3 Методические указания по самостоятельной работе обучающихся. [</a:t>
            </a:r>
            <a:r>
              <a:rPr lang="ru-RU" u="sng" dirty="0" smtClean="0">
                <a:hlinkClick r:id="rId5"/>
              </a:rPr>
              <a:t>Скачать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b="1" dirty="0" smtClean="0"/>
              <a:t>3. Информационные ресурсы дисциплины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3.1 </a:t>
            </a:r>
            <a:r>
              <a:rPr lang="ru-RU" u="sng" dirty="0" smtClean="0">
                <a:hlinkClick r:id="rId6"/>
              </a:rPr>
              <a:t>Библиографический список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3.2 Опорные конспекты [</a:t>
            </a:r>
            <a:r>
              <a:rPr lang="ru-RU" u="sng" dirty="0" smtClean="0">
                <a:hlinkClick r:id="rId7"/>
              </a:rPr>
              <a:t>Скачать</a:t>
            </a:r>
            <a:r>
              <a:rPr lang="ru-RU" dirty="0" smtClean="0"/>
              <a:t>] [</a:t>
            </a:r>
            <a:r>
              <a:rPr lang="ru-RU" u="sng" dirty="0" smtClean="0">
                <a:hlinkClick r:id="rId8"/>
              </a:rPr>
              <a:t>Скачать программу для просмотра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dirty="0" smtClean="0"/>
              <a:t>3.3 </a:t>
            </a:r>
            <a:r>
              <a:rPr lang="ru-RU" u="sng" dirty="0" smtClean="0">
                <a:hlinkClick r:id="rId9"/>
              </a:rPr>
              <a:t>Глоссарий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3.4 </a:t>
            </a:r>
            <a:r>
              <a:rPr lang="ru-RU" u="sng" dirty="0" smtClean="0">
                <a:hlinkClick r:id="rId10"/>
              </a:rPr>
              <a:t>Видеоматериалы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4. Блок контроля освоения дисциплины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4.1 </a:t>
            </a:r>
            <a:r>
              <a:rPr lang="ru-RU" u="sng" dirty="0" smtClean="0">
                <a:hlinkClick r:id="rId11"/>
              </a:rPr>
              <a:t>Материалы по текущему контролю успеваемости студента (тесты, контрольные вопросы и т.п.)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4.2 Материалы промежуточной аттестации (зачет, экзамен) [</a:t>
            </a:r>
            <a:r>
              <a:rPr lang="ru-RU" u="sng" dirty="0" smtClean="0">
                <a:hlinkClick r:id="rId12"/>
              </a:rPr>
              <a:t>Скачать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b="1" dirty="0" smtClean="0"/>
              <a:t>5. Дополнительные элементы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5.1 </a:t>
            </a:r>
            <a:r>
              <a:rPr lang="ru-RU" u="sng" dirty="0" smtClean="0">
                <a:hlinkClick r:id="rId13"/>
              </a:rPr>
              <a:t>Презентации по дисциплине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5.2 Виртуальные лабораторные работы и лекции</a:t>
            </a:r>
            <a:br>
              <a:rPr lang="ru-RU" dirty="0" smtClean="0"/>
            </a:br>
            <a:r>
              <a:rPr lang="ru-RU" dirty="0" smtClean="0"/>
              <a:t>5.2.1 Лабораторные работа [</a:t>
            </a:r>
            <a:r>
              <a:rPr lang="ru-RU" u="sng" dirty="0" smtClean="0">
                <a:hlinkClick r:id="rId14"/>
              </a:rPr>
              <a:t>Скачать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dirty="0" smtClean="0"/>
              <a:t>5.2.2 Лекции [</a:t>
            </a:r>
            <a:r>
              <a:rPr lang="ru-RU" u="sng" dirty="0" smtClean="0">
                <a:hlinkClick r:id="rId15"/>
              </a:rPr>
              <a:t>Скачать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dirty="0" smtClean="0"/>
              <a:t>5.3 Материалы справочного характера [</a:t>
            </a:r>
            <a:r>
              <a:rPr lang="ru-RU" u="sng" dirty="0" smtClean="0">
                <a:hlinkClick r:id="rId16"/>
              </a:rPr>
              <a:t>Скачать</a:t>
            </a:r>
            <a:r>
              <a:rPr lang="ru-RU" dirty="0" smtClean="0"/>
              <a:t>]</a:t>
            </a:r>
            <a:br>
              <a:rPr lang="ru-RU" dirty="0" smtClean="0"/>
            </a:br>
            <a:r>
              <a:rPr lang="ru-RU" dirty="0" smtClean="0"/>
              <a:t>5.3.1 </a:t>
            </a:r>
            <a:r>
              <a:rPr lang="ru-RU" dirty="0" err="1" smtClean="0"/>
              <a:t>Веб-ресурсы</a:t>
            </a:r>
            <a:r>
              <a:rPr lang="ru-RU" dirty="0" smtClean="0"/>
              <a:t> [</a:t>
            </a:r>
            <a:r>
              <a:rPr lang="ru-RU" u="sng" dirty="0" smtClean="0">
                <a:hlinkClick r:id="rId17"/>
              </a:rPr>
              <a:t>Скачать</a:t>
            </a:r>
            <a:r>
              <a:rPr lang="ru-RU" dirty="0" smtClean="0"/>
              <a:t>]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1097" t="9995" r="13329" b="10033"/>
          <a:stretch>
            <a:fillRect/>
          </a:stretch>
        </p:blipFill>
        <p:spPr bwMode="auto">
          <a:xfrm>
            <a:off x="0" y="0"/>
            <a:ext cx="885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Требования к УМК в новых условиях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01014" cy="48737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Современный учебно-методический комплекс как система УМК по связному циклу предметов </a:t>
            </a:r>
            <a:r>
              <a:rPr lang="ru-RU" sz="2800" b="1" u="sng" dirty="0" smtClean="0"/>
              <a:t>должен быть гибким к условию реализации в конкретной школе</a:t>
            </a:r>
            <a:r>
              <a:rPr lang="ru-RU" sz="2800" dirty="0" smtClean="0"/>
              <a:t>, то есть иметь «параметры» настройки на различный уровень ресурсного обеспечения школы и индивидуальный выбор ученика, а также  быть партнером в решении </a:t>
            </a:r>
            <a:r>
              <a:rPr lang="ru-RU" sz="2800" dirty="0" err="1" smtClean="0"/>
              <a:t>социокультурных</a:t>
            </a:r>
            <a:r>
              <a:rPr lang="ru-RU" sz="2800" dirty="0" smtClean="0"/>
              <a:t> и воспитательных задач образовательного процесса.</a:t>
            </a:r>
            <a:endParaRPr lang="ru-RU" sz="28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183</TotalTime>
  <Words>1279</Words>
  <Application>Microsoft Office PowerPoint</Application>
  <PresentationFormat>Экран (4:3)</PresentationFormat>
  <Paragraphs>129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Эркер</vt:lpstr>
      <vt:lpstr>Применение УМК предмета физики как средства успешной реализации ФГОС нового поколения</vt:lpstr>
      <vt:lpstr>Что такое УМК?</vt:lpstr>
      <vt:lpstr>Основные качества УМК</vt:lpstr>
      <vt:lpstr>Основные качества УМК</vt:lpstr>
      <vt:lpstr>   Структура учебно-методического комплекса </vt:lpstr>
      <vt:lpstr>Из опыта работы учителей физики</vt:lpstr>
      <vt:lpstr> УЧЕБНО-МЕТОДИЧЕСКИЙ КОМПЛЕКС (УМК) ДИСЦИПЛИНЫ "ФИЗИКА" </vt:lpstr>
      <vt:lpstr>Слайд 8</vt:lpstr>
      <vt:lpstr>Требования к УМК в новых условиях</vt:lpstr>
      <vt:lpstr>Издательства, выпускающие УМК по предметам школьной программы</vt:lpstr>
      <vt:lpstr>Учебники издательства БИНОМ по физике, включенные  в Федеральный перечень  на 2013-2014 учебный год </vt:lpstr>
      <vt:lpstr>ОСНОВНОЕ ОБЩЕЕ ОБРАЗОВАНИЕ</vt:lpstr>
      <vt:lpstr>Учебники,  содержание которых соответствует федеральному компоненту ГОС (2004 г)  общего образования</vt:lpstr>
      <vt:lpstr> Перспективный состав УМК по физике (книги 7,8,9 в ФП) </vt:lpstr>
      <vt:lpstr>Перспективный состав УМК  по физике</vt:lpstr>
      <vt:lpstr> Учебники по физике 7-9 классы (Авторы: Кривченко И.В. и др.) </vt:lpstr>
      <vt:lpstr> Перспективный состав УМК по физике </vt:lpstr>
      <vt:lpstr>  Перспективный состав УМК по физике (издание 7-11 классы в перспективе) </vt:lpstr>
      <vt:lpstr> Перспективный состав УМК по физике (издание 7-11 классы в перспективе) </vt:lpstr>
      <vt:lpstr>Перспективный состав УМК по физике (издание 7-11 классы в перспективе)</vt:lpstr>
      <vt:lpstr>Перспективный состав УМК по физике (издание 7-11 классы в перспективе)</vt:lpstr>
      <vt:lpstr> Состав пособий УМК по физике  5-11 классы </vt:lpstr>
      <vt:lpstr> Практикум «Цифровые лаборатории»  7-11 классы </vt:lpstr>
      <vt:lpstr>Перспективный состав УМК по физике (издание 7-11 классы в перспективе)</vt:lpstr>
      <vt:lpstr>УМК издательства «Дрофа»</vt:lpstr>
      <vt:lpstr>УМК издательства «Просвещение»</vt:lpstr>
      <vt:lpstr>ИЗ ОПЫТА РАБОТЫ ПО РЕАЛИЗАЦИИ ФГОС ОБЩЕГО ОБРАЗОВАНИЯ ВТОРОГО ПОКОЛЕНИЯ ПОСРЕДСТВОМ УМК «СФЕРЫ» ПО ФИЗИКЕ</vt:lpstr>
      <vt:lpstr>УМК издательства «Мнемозина»</vt:lpstr>
      <vt:lpstr>Федеральные учебники  2013-2014 уч.года (новинки)</vt:lpstr>
      <vt:lpstr>УМК предмета «Физика».  Учебники. 7,8 классы. ФГОС</vt:lpstr>
      <vt:lpstr>УМК предмета «Физика».  Рабочие тетради. 7 класс. ФГОС</vt:lpstr>
      <vt:lpstr>УМК предмета «Физика».  Рабочие тетради. 7 класс. ФГОС</vt:lpstr>
      <vt:lpstr>УМК предмета «Физика»  Рабочие тетради. 8 класс</vt:lpstr>
      <vt:lpstr>УМК предмета «Физика»   8 класс. ФГОС</vt:lpstr>
      <vt:lpstr>УМК предмета «Физика»  КИМы. 8 класс. ФГОС</vt:lpstr>
      <vt:lpstr>УМК предмета «Физика».  КИМы. 7 класс</vt:lpstr>
      <vt:lpstr>УМК предмета «Физика».  КИМы. 7 класс. ФГОС</vt:lpstr>
      <vt:lpstr>Значение УМК в процессе реализации ФГОС</vt:lpstr>
      <vt:lpstr>           Вопросник по УМК Образовательной системы «Школа 2100»  </vt:lpstr>
      <vt:lpstr>Рабочие программы по физике  на 2013-2014 уч.год</vt:lpstr>
      <vt:lpstr>Интернет-ресурсы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УМК предмета физики как средства успешной реализации ФГОС нового поколения</dc:title>
  <dc:creator>Admin</dc:creator>
  <cp:lastModifiedBy>Admin</cp:lastModifiedBy>
  <cp:revision>30</cp:revision>
  <dcterms:created xsi:type="dcterms:W3CDTF">2013-08-09T15:42:55Z</dcterms:created>
  <dcterms:modified xsi:type="dcterms:W3CDTF">2013-08-27T14:40:43Z</dcterms:modified>
</cp:coreProperties>
</file>