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0"/>
  </p:notesMasterIdLst>
  <p:sldIdLst>
    <p:sldId id="256" r:id="rId2"/>
    <p:sldId id="257" r:id="rId3"/>
    <p:sldId id="258" r:id="rId4"/>
    <p:sldId id="259" r:id="rId5"/>
    <p:sldId id="266" r:id="rId6"/>
    <p:sldId id="260" r:id="rId7"/>
    <p:sldId id="262" r:id="rId8"/>
    <p:sldId id="261" r:id="rId9"/>
    <p:sldId id="264" r:id="rId10"/>
    <p:sldId id="265" r:id="rId11"/>
    <p:sldId id="274" r:id="rId12"/>
    <p:sldId id="273" r:id="rId13"/>
    <p:sldId id="268" r:id="rId14"/>
    <p:sldId id="275" r:id="rId15"/>
    <p:sldId id="276" r:id="rId16"/>
    <p:sldId id="271" r:id="rId17"/>
    <p:sldId id="272" r:id="rId18"/>
    <p:sldId id="27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1020"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2FB80C-7B74-4D51-AE46-BDF13694F4A4}" type="datetimeFigureOut">
              <a:rPr lang="ru-RU" smtClean="0"/>
              <a:pPr/>
              <a:t>03.02.2011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8E088A-5469-4521-B878-84D7D321650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DEFB670-7EC9-4FA8-B470-99A5EB9D450D}"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4DFC284-7D5C-4AC1-BB1D-CC1502F3CC8A}"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E8E088A-5469-4521-B878-84D7D321650B}"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lgn="r" rtl="0"/>
            <a:fld id="{0E789260-E723-4AAE-BD48-A8A1C8A0D820}" type="slidenum">
              <a:rPr lang="ru-RU" sz="1200" kern="1200">
                <a:solidFill>
                  <a:prstClr val="black"/>
                </a:solidFill>
                <a:latin typeface="Calibri"/>
                <a:ea typeface="+mn-ea"/>
                <a:cs typeface="+mn-cs"/>
              </a:rPr>
              <a:pPr algn="r" rtl="0"/>
              <a:t>18</a:t>
            </a:fld>
            <a:endParaRPr lang="ru-RU" sz="1200" kern="1200">
              <a:solidFill>
                <a:prstClr val="black"/>
              </a:solidFill>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8E088A-5469-4521-B878-84D7D321650B}"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2" name="Нижний колонтитул 1"/>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15" name="Номер слайда 14"/>
          <p:cNvSpPr>
            <a:spLocks noGrp="1"/>
          </p:cNvSpPr>
          <p:nvPr>
            <p:ph type="sldNum" sz="quarter" idx="12"/>
          </p:nvPr>
        </p:nvSpPr>
        <p:spPr>
          <a:xfrm>
            <a:off x="8229600" y="6473952"/>
            <a:ext cx="758952" cy="246888"/>
          </a:xfrm>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5" name="Нижний колонтитул 4"/>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6" name="Номер слайда 5"/>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5" name="Нижний колонтитул 4"/>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6" name="Номер слайда 5"/>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0"/>
            <a:ext cx="7772400"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1066800" y="1676400"/>
            <a:ext cx="3810000" cy="4114800"/>
          </a:xfrm>
        </p:spPr>
        <p:txBody>
          <a:bodyPr/>
          <a:lstStyle/>
          <a:p>
            <a:endParaRPr lang="ru-RU"/>
          </a:p>
        </p:txBody>
      </p:sp>
      <p:sp>
        <p:nvSpPr>
          <p:cNvPr id="4" name="Текст 3"/>
          <p:cNvSpPr>
            <a:spLocks noGrp="1"/>
          </p:cNvSpPr>
          <p:nvPr>
            <p:ph type="body" sz="half" idx="2"/>
          </p:nvPr>
        </p:nvSpPr>
        <p:spPr>
          <a:xfrm>
            <a:off x="5029200" y="16764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066800" y="63246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505200" y="63246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934200" y="6324600"/>
            <a:ext cx="1905000" cy="457200"/>
          </a:xfrm>
        </p:spPr>
        <p:txBody>
          <a:bodyPr/>
          <a:lstStyle>
            <a:lvl1pPr>
              <a:defRPr/>
            </a:lvl1pPr>
          </a:lstStyle>
          <a:p>
            <a:fld id="{BBDC8E9E-483B-430C-B124-E4BAF6CABBBB}" type="slidenum">
              <a:rPr lang="ru-RU"/>
              <a:pPr/>
              <a:t>‹#›</a:t>
            </a:fld>
            <a:endParaRPr lang="ru-RU"/>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19" name="Нижний колонтитул 18"/>
          <p:cNvSpPr>
            <a:spLocks noGrp="1"/>
          </p:cNvSpPr>
          <p:nvPr>
            <p:ph type="ftr" sz="quarter" idx="11"/>
          </p:nvPr>
        </p:nvSpPr>
        <p:spPr>
          <a:xfrm>
            <a:off x="3581400" y="76200"/>
            <a:ext cx="2895600" cy="288925"/>
          </a:xfrm>
        </p:spPr>
        <p:txBody>
          <a:bodyPr/>
          <a:lstStyle/>
          <a:p>
            <a:pPr algn="r" rtl="0"/>
            <a:endParaRPr lang="ru-RU" sz="1200" kern="1200">
              <a:solidFill>
                <a:srgbClr val="F0A22E">
                  <a:shade val="75000"/>
                </a:srgbClr>
              </a:solidFill>
              <a:latin typeface="Franklin Gothic Book"/>
              <a:ea typeface="+mn-ea"/>
              <a:cs typeface="+mn-cs"/>
            </a:endParaRPr>
          </a:p>
        </p:txBody>
      </p:sp>
      <p:sp>
        <p:nvSpPr>
          <p:cNvPr id="16" name="Номер слайда 15"/>
          <p:cNvSpPr>
            <a:spLocks noGrp="1"/>
          </p:cNvSpPr>
          <p:nvPr>
            <p:ph type="sldNum" sz="quarter" idx="12"/>
          </p:nvPr>
        </p:nvSpPr>
        <p:spPr>
          <a:xfrm>
            <a:off x="8229600" y="6473952"/>
            <a:ext cx="758952" cy="246888"/>
          </a:xfrm>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white"/>
              </a:solidFill>
              <a:latin typeface="Franklin Gothic Book"/>
              <a:ea typeface="+mn-ea"/>
              <a:cs typeface="+mn-cs"/>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11" name="Нижний колонтитул 10"/>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16" name="Номер слайда 15"/>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10" name="Нижний колонтитул 9"/>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31" name="Номер слайда 30"/>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6" name="Нижний колонтитул 5"/>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7" name="Номер слайда 6"/>
          <p:cNvSpPr>
            <a:spLocks noGrp="1"/>
          </p:cNvSpPr>
          <p:nvPr>
            <p:ph type="sldNum" sz="quarter" idx="12"/>
          </p:nvPr>
        </p:nvSpPr>
        <p:spPr>
          <a:xfrm>
            <a:off x="8229600" y="6477000"/>
            <a:ext cx="762000" cy="246888"/>
          </a:xfrm>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21" name="Нижний колонтитул 20"/>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6" name="Номер слайда 5"/>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24" name="Нижний колонтитул 23"/>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7" name="Номер слайда 6"/>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29" name="Нижний колонтитул 28"/>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7" name="Номер слайда 6"/>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pPr algn="l" rtl="0"/>
            <a:fld id="{ECD5AA4C-E2ED-4D1F-ABCD-1561F4C2857E}" type="datetimeFigureOut">
              <a:rPr lang="ru-RU" sz="1200" kern="1200">
                <a:solidFill>
                  <a:srgbClr val="F0A22E">
                    <a:shade val="75000"/>
                  </a:srgbClr>
                </a:solidFill>
                <a:latin typeface="Franklin Gothic Book"/>
                <a:ea typeface="+mn-ea"/>
                <a:cs typeface="+mn-cs"/>
              </a:rPr>
              <a:pPr algn="l" rtl="0"/>
              <a:t>03.02.2011</a:t>
            </a:fld>
            <a:endParaRPr lang="ru-RU" sz="1200" kern="1200">
              <a:solidFill>
                <a:srgbClr val="F0A22E">
                  <a:shade val="75000"/>
                </a:srgbClr>
              </a:solidFill>
              <a:latin typeface="Franklin Gothic Book"/>
              <a:ea typeface="+mn-ea"/>
              <a:cs typeface="+mn-cs"/>
            </a:endParaRPr>
          </a:p>
        </p:txBody>
      </p:sp>
      <p:sp>
        <p:nvSpPr>
          <p:cNvPr id="5" name="Нижний колонтитул 4"/>
          <p:cNvSpPr>
            <a:spLocks noGrp="1"/>
          </p:cNvSpPr>
          <p:nvPr>
            <p:ph type="ftr" sz="quarter" idx="11"/>
          </p:nvPr>
        </p:nvSpPr>
        <p:spPr/>
        <p:txBody>
          <a:bodyPr/>
          <a:lstStyle/>
          <a:p>
            <a:pPr algn="r" rtl="0"/>
            <a:endParaRPr lang="ru-RU" sz="1200" kern="1200">
              <a:solidFill>
                <a:srgbClr val="F0A22E">
                  <a:shade val="75000"/>
                </a:srgbClr>
              </a:solidFill>
              <a:latin typeface="Franklin Gothic Book"/>
              <a:ea typeface="+mn-ea"/>
              <a:cs typeface="+mn-cs"/>
            </a:endParaRPr>
          </a:p>
        </p:txBody>
      </p:sp>
      <p:sp>
        <p:nvSpPr>
          <p:cNvPr id="31" name="Номер слайда 30"/>
          <p:cNvSpPr>
            <a:spLocks noGrp="1"/>
          </p:cNvSpPr>
          <p:nvPr>
            <p:ph type="sldNum" sz="quarter" idx="12"/>
          </p:nvPr>
        </p:nvSpPr>
        <p:spPr/>
        <p:txBody>
          <a:bodyPr/>
          <a:lstStyle/>
          <a:p>
            <a:pPr algn="r" rtl="0"/>
            <a:fld id="{D139081A-DC03-43B9-9FA9-C04EB4F026D8}" type="slidenum">
              <a:rPr lang="ru-RU" sz="1200" kern="1200">
                <a:solidFill>
                  <a:srgbClr val="F0A22E">
                    <a:shade val="75000"/>
                  </a:srgbClr>
                </a:solidFill>
                <a:latin typeface="Franklin Gothic Book"/>
                <a:ea typeface="+mn-ea"/>
                <a:cs typeface="+mn-cs"/>
              </a:rPr>
              <a:pPr algn="r" rtl="0"/>
              <a:t>‹#›</a:t>
            </a:fld>
            <a:endParaRPr lang="ru-RU" sz="1200" kern="1200">
              <a:solidFill>
                <a:srgbClr val="F0A22E">
                  <a:shade val="75000"/>
                </a:srgbClr>
              </a:solidFill>
              <a:latin typeface="Franklin Gothic Book"/>
              <a:ea typeface="+mn-ea"/>
              <a:cs typeface="+mn-cs"/>
            </a:endParaRPr>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rtl="0"/>
            <a:fld id="{ECD5AA4C-E2ED-4D1F-ABCD-1561F4C2857E}" type="datetimeFigureOut">
              <a:rPr lang="ru-RU" kern="1200" smtClean="0">
                <a:solidFill>
                  <a:srgbClr val="F0A22E">
                    <a:shade val="75000"/>
                  </a:srgbClr>
                </a:solidFill>
                <a:latin typeface="Franklin Gothic Book"/>
                <a:ea typeface="+mn-ea"/>
                <a:cs typeface="+mn-cs"/>
              </a:rPr>
              <a:pPr rtl="0"/>
              <a:t>03.02.2011</a:t>
            </a:fld>
            <a:endParaRPr lang="ru-RU" kern="1200">
              <a:solidFill>
                <a:srgbClr val="F0A22E">
                  <a:shade val="75000"/>
                </a:srgbClr>
              </a:solidFill>
              <a:latin typeface="Franklin Gothic Book"/>
              <a:ea typeface="+mn-ea"/>
              <a:cs typeface="+mn-cs"/>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rtl="0"/>
            <a:endParaRPr lang="ru-RU" kern="1200">
              <a:solidFill>
                <a:srgbClr val="F0A22E">
                  <a:shade val="75000"/>
                </a:srgbClr>
              </a:solidFill>
              <a:latin typeface="Franklin Gothic Book"/>
              <a:ea typeface="+mn-ea"/>
              <a:cs typeface="+mn-cs"/>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rtl="0"/>
            <a:fld id="{D139081A-DC03-43B9-9FA9-C04EB4F026D8}" type="slidenum">
              <a:rPr lang="ru-RU" kern="1200" smtClean="0">
                <a:solidFill>
                  <a:srgbClr val="F0A22E">
                    <a:shade val="75000"/>
                  </a:srgbClr>
                </a:solidFill>
                <a:latin typeface="Franklin Gothic Book"/>
                <a:ea typeface="+mn-ea"/>
                <a:cs typeface="+mn-cs"/>
              </a:rPr>
              <a:pPr rtl="0"/>
              <a:t>‹#›</a:t>
            </a:fld>
            <a:endParaRPr lang="ru-RU" kern="1200">
              <a:solidFill>
                <a:srgbClr val="F0A22E">
                  <a:shade val="75000"/>
                </a:srgbClr>
              </a:solidFill>
              <a:latin typeface="Franklin Gothic Book"/>
              <a:ea typeface="+mn-ea"/>
              <a:cs typeface="+mn-cs"/>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algn="l" rtl="0"/>
            <a:endParaRPr lang="en-US" kern="1200">
              <a:solidFill>
                <a:prstClr val="black"/>
              </a:solidFill>
              <a:latin typeface="Franklin Gothic Book"/>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2000240"/>
            <a:ext cx="8458200" cy="1222375"/>
          </a:xfrm>
        </p:spPr>
        <p:txBody>
          <a:bodyPr>
            <a:normAutofit/>
          </a:bodyPr>
          <a:lstStyle/>
          <a:p>
            <a:r>
              <a:rPr lang="ru-RU" sz="4800" dirty="0" smtClean="0"/>
              <a:t>ТЕРМОДИНАМИКА</a:t>
            </a:r>
            <a:endParaRPr lang="ru-RU" sz="4800" dirty="0"/>
          </a:p>
        </p:txBody>
      </p:sp>
      <p:sp>
        <p:nvSpPr>
          <p:cNvPr id="3" name="Подзаголовок 2"/>
          <p:cNvSpPr>
            <a:spLocks noGrp="1"/>
          </p:cNvSpPr>
          <p:nvPr>
            <p:ph type="subTitle" idx="1"/>
          </p:nvPr>
        </p:nvSpPr>
        <p:spPr>
          <a:xfrm>
            <a:off x="357158" y="3143248"/>
            <a:ext cx="8458200" cy="914400"/>
          </a:xfrm>
        </p:spPr>
        <p:txBody>
          <a:bodyPr>
            <a:noAutofit/>
          </a:bodyPr>
          <a:lstStyle/>
          <a:p>
            <a:r>
              <a:rPr lang="ru-RU" sz="3200" dirty="0" smtClean="0"/>
              <a:t>Подготовка к ЕГЭ</a:t>
            </a:r>
            <a:endParaRPr lang="ru-RU" sz="3200" dirty="0"/>
          </a:p>
        </p:txBody>
      </p:sp>
      <p:sp>
        <p:nvSpPr>
          <p:cNvPr id="4" name="Прямоугольник 3"/>
          <p:cNvSpPr/>
          <p:nvPr/>
        </p:nvSpPr>
        <p:spPr>
          <a:xfrm>
            <a:off x="3571868" y="4357694"/>
            <a:ext cx="5572132" cy="1938992"/>
          </a:xfrm>
          <a:prstGeom prst="rect">
            <a:avLst/>
          </a:prstGeom>
        </p:spPr>
        <p:txBody>
          <a:bodyPr wrap="square">
            <a:spAutoFit/>
          </a:bodyPr>
          <a:lstStyle/>
          <a:p>
            <a:pPr marL="2333625"/>
            <a:r>
              <a:rPr lang="ru-RU" sz="2400" b="1" dirty="0" smtClean="0">
                <a:solidFill>
                  <a:schemeClr val="accent6">
                    <a:lumMod val="50000"/>
                  </a:schemeClr>
                </a:solidFill>
              </a:rPr>
              <a:t>Изергин А.Л.</a:t>
            </a:r>
          </a:p>
          <a:p>
            <a:pPr marL="2333625">
              <a:buNone/>
            </a:pPr>
            <a:r>
              <a:rPr lang="ru-RU" sz="2400" b="1" dirty="0" smtClean="0">
                <a:solidFill>
                  <a:schemeClr val="accent6">
                    <a:lumMod val="50000"/>
                  </a:schemeClr>
                </a:solidFill>
              </a:rPr>
              <a:t>учитель физики </a:t>
            </a:r>
          </a:p>
          <a:p>
            <a:pPr marL="2333625">
              <a:buNone/>
            </a:pPr>
            <a:r>
              <a:rPr lang="ru-RU" sz="2400" b="1" dirty="0" smtClean="0">
                <a:solidFill>
                  <a:schemeClr val="accent6">
                    <a:lumMod val="50000"/>
                  </a:schemeClr>
                </a:solidFill>
              </a:rPr>
              <a:t>ГОУ СОШ с УИОП</a:t>
            </a:r>
          </a:p>
          <a:p>
            <a:pPr marL="2333625">
              <a:buNone/>
            </a:pPr>
            <a:r>
              <a:rPr lang="ru-RU" sz="2400" b="1" dirty="0" smtClean="0">
                <a:solidFill>
                  <a:schemeClr val="accent6">
                    <a:lumMod val="50000"/>
                  </a:schemeClr>
                </a:solidFill>
              </a:rPr>
              <a:t> г.Белой Холуницы </a:t>
            </a:r>
          </a:p>
          <a:p>
            <a:pPr marL="2333625">
              <a:buNone/>
            </a:pPr>
            <a:r>
              <a:rPr lang="ru-RU" sz="2400" b="1" dirty="0" smtClean="0">
                <a:solidFill>
                  <a:schemeClr val="accent6">
                    <a:lumMod val="50000"/>
                  </a:schemeClr>
                </a:solidFill>
              </a:rPr>
              <a:t>Кировской области</a:t>
            </a:r>
          </a:p>
        </p:txBody>
      </p:sp>
      <p:sp>
        <p:nvSpPr>
          <p:cNvPr id="5" name="TextBox 4"/>
          <p:cNvSpPr txBox="1"/>
          <p:nvPr/>
        </p:nvSpPr>
        <p:spPr>
          <a:xfrm>
            <a:off x="2786050" y="6286520"/>
            <a:ext cx="2214578" cy="369332"/>
          </a:xfrm>
          <a:prstGeom prst="rect">
            <a:avLst/>
          </a:prstGeom>
          <a:noFill/>
        </p:spPr>
        <p:txBody>
          <a:bodyPr wrap="square" rtlCol="0">
            <a:spAutoFit/>
          </a:bodyPr>
          <a:lstStyle/>
          <a:p>
            <a:r>
              <a:rPr lang="ru-RU" dirty="0" smtClean="0">
                <a:solidFill>
                  <a:schemeClr val="accent2">
                    <a:lumMod val="50000"/>
                  </a:schemeClr>
                </a:solidFill>
              </a:rPr>
              <a:t>2011 г.</a:t>
            </a:r>
            <a:endParaRPr lang="ru-RU" dirty="0">
              <a:solidFill>
                <a:schemeClr val="accent2">
                  <a:lumMod val="50000"/>
                </a:schemeClr>
              </a:solidFill>
            </a:endParaRPr>
          </a:p>
        </p:txBody>
      </p:sp>
      <p:pic>
        <p:nvPicPr>
          <p:cNvPr id="6" name="Рисунок 5" descr="термометр.gif"/>
          <p:cNvPicPr>
            <a:picLocks noChangeAspect="1"/>
          </p:cNvPicPr>
          <p:nvPr/>
        </p:nvPicPr>
        <p:blipFill>
          <a:blip r:embed="rId3"/>
          <a:stretch>
            <a:fillRect/>
          </a:stretch>
        </p:blipFill>
        <p:spPr>
          <a:xfrm>
            <a:off x="7072330" y="1148275"/>
            <a:ext cx="1000132" cy="31856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dirty="0" smtClean="0">
                <a:solidFill>
                  <a:srgbClr val="002060"/>
                </a:solidFill>
              </a:rPr>
              <a:t>ПРИМЕР</a:t>
            </a:r>
            <a:endParaRPr lang="ru-RU" dirty="0"/>
          </a:p>
        </p:txBody>
      </p:sp>
      <p:sp>
        <p:nvSpPr>
          <p:cNvPr id="3" name="Содержимое 2"/>
          <p:cNvSpPr>
            <a:spLocks noGrp="1"/>
          </p:cNvSpPr>
          <p:nvPr>
            <p:ph idx="1"/>
          </p:nvPr>
        </p:nvSpPr>
        <p:spPr>
          <a:xfrm>
            <a:off x="0" y="1071546"/>
            <a:ext cx="9144000" cy="2857519"/>
          </a:xfrm>
        </p:spPr>
        <p:txBody>
          <a:bodyPr>
            <a:normAutofit/>
          </a:bodyPr>
          <a:lstStyle/>
          <a:p>
            <a:r>
              <a:rPr lang="ru-RU" sz="3600" b="1" dirty="0" smtClean="0">
                <a:solidFill>
                  <a:schemeClr val="tx2"/>
                </a:solidFill>
              </a:rPr>
              <a:t>В цилиндре при 20 °С находится 2 кг воздуха под давлением 9,8-10</a:t>
            </a:r>
            <a:r>
              <a:rPr lang="ru-RU" sz="3600" b="1" baseline="30000" dirty="0" smtClean="0">
                <a:solidFill>
                  <a:schemeClr val="tx2"/>
                </a:solidFill>
              </a:rPr>
              <a:t>5</a:t>
            </a:r>
            <a:r>
              <a:rPr lang="ru-RU" sz="3600" b="1" dirty="0" smtClean="0">
                <a:solidFill>
                  <a:schemeClr val="tx2"/>
                </a:solidFill>
              </a:rPr>
              <a:t> Па. Чему равна работа воздуха при его изобарном нагревании на 100 °С? Ответ выразите в килоджоулях (кДж) и округлите до целых.</a:t>
            </a:r>
            <a:endParaRPr lang="ru-RU" sz="3600" b="1" dirty="0">
              <a:solidFill>
                <a:schemeClr val="tx2"/>
              </a:solidFill>
            </a:endParaRPr>
          </a:p>
        </p:txBody>
      </p:sp>
      <p:pic>
        <p:nvPicPr>
          <p:cNvPr id="37891" name="Picture 3"/>
          <p:cNvPicPr>
            <a:picLocks noChangeAspect="1" noChangeArrowheads="1"/>
          </p:cNvPicPr>
          <p:nvPr/>
        </p:nvPicPr>
        <p:blipFill>
          <a:blip r:embed="rId3"/>
          <a:srcRect/>
          <a:stretch>
            <a:fillRect/>
          </a:stretch>
        </p:blipFill>
        <p:spPr bwMode="auto">
          <a:xfrm>
            <a:off x="0" y="4085652"/>
            <a:ext cx="9144000" cy="277234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2928926" y="1071546"/>
            <a:ext cx="2753254" cy="707886"/>
          </a:xfrm>
          <a:prstGeom prst="rect">
            <a:avLst/>
          </a:prstGeom>
          <a:noFill/>
          <a:ln w="9525">
            <a:noFill/>
            <a:miter lim="800000"/>
            <a:headEnd/>
            <a:tailEnd/>
          </a:ln>
          <a:effectLst/>
        </p:spPr>
        <p:txBody>
          <a:bodyPr wrap="none">
            <a:spAutoFit/>
          </a:bodyPr>
          <a:lstStyle/>
          <a:p>
            <a:r>
              <a:rPr lang="el-GR" sz="4000" b="1" dirty="0">
                <a:solidFill>
                  <a:srgbClr val="000000"/>
                </a:solidFill>
                <a:latin typeface="Tahoma" pitchFamily="34" charset="0"/>
              </a:rPr>
              <a:t>∆</a:t>
            </a:r>
            <a:r>
              <a:rPr lang="en-US" sz="4000" b="1" dirty="0">
                <a:solidFill>
                  <a:srgbClr val="000000"/>
                </a:solidFill>
                <a:latin typeface="Times New Roman" pitchFamily="18" charset="0"/>
              </a:rPr>
              <a:t>U = Q + A</a:t>
            </a:r>
            <a:endParaRPr lang="ru-RU" sz="4000" b="1" dirty="0">
              <a:solidFill>
                <a:srgbClr val="000000"/>
              </a:solidFill>
              <a:latin typeface="Times New Roman" pitchFamily="18" charset="0"/>
            </a:endParaRPr>
          </a:p>
        </p:txBody>
      </p:sp>
      <p:sp>
        <p:nvSpPr>
          <p:cNvPr id="53251" name="Text Box 3"/>
          <p:cNvSpPr txBox="1">
            <a:spLocks noChangeArrowheads="1"/>
          </p:cNvSpPr>
          <p:nvPr/>
        </p:nvSpPr>
        <p:spPr bwMode="auto">
          <a:xfrm>
            <a:off x="2857488" y="1714488"/>
            <a:ext cx="2990883" cy="707886"/>
          </a:xfrm>
          <a:prstGeom prst="rect">
            <a:avLst/>
          </a:prstGeom>
          <a:noFill/>
          <a:ln w="9525">
            <a:noFill/>
            <a:miter lim="800000"/>
            <a:headEnd/>
            <a:tailEnd/>
          </a:ln>
          <a:effectLst/>
        </p:spPr>
        <p:txBody>
          <a:bodyPr wrap="none">
            <a:spAutoFit/>
          </a:bodyPr>
          <a:lstStyle/>
          <a:p>
            <a:r>
              <a:rPr lang="en-US" sz="4000" b="1" dirty="0">
                <a:solidFill>
                  <a:srgbClr val="000000"/>
                </a:solidFill>
                <a:latin typeface="Times New Roman" pitchFamily="18" charset="0"/>
              </a:rPr>
              <a:t>Q = </a:t>
            </a:r>
            <a:r>
              <a:rPr lang="el-GR" sz="4000" b="1" dirty="0">
                <a:solidFill>
                  <a:srgbClr val="000000"/>
                </a:solidFill>
                <a:latin typeface="Times New Roman" pitchFamily="18" charset="0"/>
              </a:rPr>
              <a:t>∆</a:t>
            </a:r>
            <a:r>
              <a:rPr lang="en-US" sz="4000" b="1" dirty="0">
                <a:solidFill>
                  <a:srgbClr val="000000"/>
                </a:solidFill>
                <a:latin typeface="Times New Roman" pitchFamily="18" charset="0"/>
              </a:rPr>
              <a:t>U + A’</a:t>
            </a:r>
            <a:r>
              <a:rPr lang="en-US" sz="4000" b="1" dirty="0">
                <a:solidFill>
                  <a:srgbClr val="000000"/>
                </a:solidFill>
                <a:latin typeface="Tahoma" pitchFamily="34" charset="0"/>
              </a:rPr>
              <a:t> </a:t>
            </a:r>
            <a:endParaRPr lang="ru-RU" sz="4000" b="1" dirty="0">
              <a:solidFill>
                <a:srgbClr val="000000"/>
              </a:solidFill>
              <a:latin typeface="Tahoma" pitchFamily="34" charset="0"/>
            </a:endParaRPr>
          </a:p>
        </p:txBody>
      </p:sp>
      <p:graphicFrame>
        <p:nvGraphicFramePr>
          <p:cNvPr id="53252" name="Object 4"/>
          <p:cNvGraphicFramePr>
            <a:graphicFrameLocks noChangeAspect="1"/>
          </p:cNvGraphicFramePr>
          <p:nvPr>
            <p:ph sz="half" idx="1"/>
          </p:nvPr>
        </p:nvGraphicFramePr>
        <p:xfrm>
          <a:off x="142875" y="1992313"/>
          <a:ext cx="2520950" cy="814387"/>
        </p:xfrm>
        <a:graphic>
          <a:graphicData uri="http://schemas.openxmlformats.org/presentationml/2006/ole">
            <p:oleObj spid="_x0000_s33794" name="Формула" r:id="rId4" imgW="1218960" imgH="393480" progId="Equation.3">
              <p:embed/>
            </p:oleObj>
          </a:graphicData>
        </a:graphic>
      </p:graphicFrame>
      <p:graphicFrame>
        <p:nvGraphicFramePr>
          <p:cNvPr id="53253" name="Object 5"/>
          <p:cNvGraphicFramePr>
            <a:graphicFrameLocks noChangeAspect="1"/>
          </p:cNvGraphicFramePr>
          <p:nvPr>
            <p:ph sz="half" idx="2"/>
          </p:nvPr>
        </p:nvGraphicFramePr>
        <p:xfrm>
          <a:off x="6286500" y="2141538"/>
          <a:ext cx="2232025" cy="669925"/>
        </p:xfrm>
        <a:graphic>
          <a:graphicData uri="http://schemas.openxmlformats.org/presentationml/2006/ole">
            <p:oleObj spid="_x0000_s33795" name="Формула" r:id="rId5" imgW="761760" imgH="228600" progId="Equation.3">
              <p:embed/>
            </p:oleObj>
          </a:graphicData>
        </a:graphic>
      </p:graphicFrame>
      <p:sp>
        <p:nvSpPr>
          <p:cNvPr id="53254" name="AutoShape 6"/>
          <p:cNvSpPr>
            <a:spLocks noChangeArrowheads="1"/>
          </p:cNvSpPr>
          <p:nvPr/>
        </p:nvSpPr>
        <p:spPr bwMode="auto">
          <a:xfrm rot="3097560" flipH="1">
            <a:off x="2022082" y="2301489"/>
            <a:ext cx="293688" cy="1655763"/>
          </a:xfrm>
          <a:prstGeom prst="downArrow">
            <a:avLst>
              <a:gd name="adj1" fmla="val 50000"/>
              <a:gd name="adj2" fmla="val 140946"/>
            </a:avLst>
          </a:prstGeom>
          <a:solidFill>
            <a:schemeClr val="accent1"/>
          </a:solidFill>
          <a:ln w="9525">
            <a:solidFill>
              <a:schemeClr val="tx1"/>
            </a:solidFill>
            <a:miter lim="800000"/>
            <a:headEnd/>
            <a:tailEnd/>
          </a:ln>
          <a:effectLst/>
        </p:spPr>
        <p:txBody>
          <a:bodyPr wrap="none" anchor="ctr"/>
          <a:lstStyle/>
          <a:p>
            <a:endParaRPr lang="ru-RU"/>
          </a:p>
        </p:txBody>
      </p:sp>
      <p:sp>
        <p:nvSpPr>
          <p:cNvPr id="53255" name="Text Box 7"/>
          <p:cNvSpPr txBox="1">
            <a:spLocks noChangeArrowheads="1"/>
          </p:cNvSpPr>
          <p:nvPr/>
        </p:nvSpPr>
        <p:spPr bwMode="auto">
          <a:xfrm>
            <a:off x="0" y="3643314"/>
            <a:ext cx="2647520" cy="892552"/>
          </a:xfrm>
          <a:prstGeom prst="rect">
            <a:avLst/>
          </a:prstGeom>
          <a:noFill/>
          <a:ln w="9525">
            <a:noFill/>
            <a:miter lim="800000"/>
            <a:headEnd/>
            <a:tailEnd/>
          </a:ln>
          <a:effectLst/>
        </p:spPr>
        <p:txBody>
          <a:bodyPr wrap="none">
            <a:spAutoFit/>
          </a:bodyPr>
          <a:lstStyle/>
          <a:p>
            <a:pPr algn="ctr"/>
            <a:r>
              <a:rPr lang="ru-RU" sz="2600" b="1" dirty="0">
                <a:solidFill>
                  <a:srgbClr val="000000"/>
                </a:solidFill>
                <a:latin typeface="Times New Roman" pitchFamily="18" charset="0"/>
              </a:rPr>
              <a:t>изотермический</a:t>
            </a:r>
          </a:p>
          <a:p>
            <a:pPr algn="ctr"/>
            <a:r>
              <a:rPr lang="ru-RU" sz="2600" b="1" dirty="0">
                <a:solidFill>
                  <a:srgbClr val="000000"/>
                </a:solidFill>
                <a:latin typeface="Times New Roman" pitchFamily="18" charset="0"/>
              </a:rPr>
              <a:t>процесс</a:t>
            </a:r>
          </a:p>
        </p:txBody>
      </p:sp>
      <p:sp>
        <p:nvSpPr>
          <p:cNvPr id="53256" name="Text Box 8"/>
          <p:cNvSpPr txBox="1">
            <a:spLocks noChangeArrowheads="1"/>
          </p:cNvSpPr>
          <p:nvPr/>
        </p:nvSpPr>
        <p:spPr bwMode="auto">
          <a:xfrm>
            <a:off x="357158" y="4643446"/>
            <a:ext cx="1714512" cy="830997"/>
          </a:xfrm>
          <a:prstGeom prst="rect">
            <a:avLst/>
          </a:prstGeom>
          <a:noFill/>
          <a:ln w="9525">
            <a:noFill/>
            <a:miter lim="800000"/>
            <a:headEnd/>
            <a:tailEnd/>
          </a:ln>
          <a:effectLst/>
        </p:spPr>
        <p:txBody>
          <a:bodyPr wrap="square">
            <a:spAutoFit/>
          </a:bodyPr>
          <a:lstStyle/>
          <a:p>
            <a:r>
              <a:rPr lang="el-GR" sz="2400" b="1" dirty="0">
                <a:solidFill>
                  <a:srgbClr val="000000"/>
                </a:solidFill>
                <a:latin typeface="Tahoma" pitchFamily="34" charset="0"/>
              </a:rPr>
              <a:t>Δ</a:t>
            </a:r>
            <a:r>
              <a:rPr lang="ru-RU" sz="2400" b="1" dirty="0">
                <a:solidFill>
                  <a:srgbClr val="000000"/>
                </a:solidFill>
                <a:latin typeface="Tahoma" pitchFamily="34" charset="0"/>
              </a:rPr>
              <a:t>Т=0</a:t>
            </a:r>
          </a:p>
          <a:p>
            <a:r>
              <a:rPr lang="el-GR" sz="2400" b="1" dirty="0">
                <a:solidFill>
                  <a:srgbClr val="000000"/>
                </a:solidFill>
                <a:latin typeface="Tahoma" pitchFamily="34" charset="0"/>
              </a:rPr>
              <a:t>∆</a:t>
            </a:r>
            <a:r>
              <a:rPr lang="en-US" sz="2400" b="1" dirty="0">
                <a:solidFill>
                  <a:srgbClr val="000000"/>
                </a:solidFill>
                <a:latin typeface="Tahoma" pitchFamily="34" charset="0"/>
              </a:rPr>
              <a:t>U</a:t>
            </a:r>
            <a:r>
              <a:rPr lang="ru-RU" sz="2400" b="1" dirty="0">
                <a:solidFill>
                  <a:srgbClr val="000000"/>
                </a:solidFill>
                <a:latin typeface="Tahoma" pitchFamily="34" charset="0"/>
              </a:rPr>
              <a:t>=0</a:t>
            </a:r>
            <a:endParaRPr lang="el-GR" sz="2400" b="1" dirty="0">
              <a:solidFill>
                <a:srgbClr val="000000"/>
              </a:solidFill>
              <a:latin typeface="Tahoma" pitchFamily="34" charset="0"/>
            </a:endParaRPr>
          </a:p>
        </p:txBody>
      </p:sp>
      <p:sp>
        <p:nvSpPr>
          <p:cNvPr id="53257" name="Text Box 9"/>
          <p:cNvSpPr txBox="1">
            <a:spLocks noChangeArrowheads="1"/>
          </p:cNvSpPr>
          <p:nvPr/>
        </p:nvSpPr>
        <p:spPr bwMode="auto">
          <a:xfrm>
            <a:off x="571472" y="5715016"/>
            <a:ext cx="1428760" cy="800219"/>
          </a:xfrm>
          <a:prstGeom prst="rect">
            <a:avLst/>
          </a:prstGeom>
          <a:noFill/>
          <a:ln w="9525">
            <a:noFill/>
            <a:miter lim="800000"/>
            <a:headEnd/>
            <a:tailEnd/>
          </a:ln>
          <a:effectLst/>
        </p:spPr>
        <p:txBody>
          <a:bodyPr wrap="square">
            <a:spAutoFit/>
          </a:bodyPr>
          <a:lstStyle/>
          <a:p>
            <a:r>
              <a:rPr lang="en-US" sz="2800" b="1" dirty="0">
                <a:solidFill>
                  <a:srgbClr val="000000"/>
                </a:solidFill>
                <a:latin typeface="Tahoma" pitchFamily="34" charset="0"/>
              </a:rPr>
              <a:t>Q = A’ </a:t>
            </a:r>
            <a:endParaRPr lang="ru-RU" sz="2800" b="1" dirty="0">
              <a:solidFill>
                <a:srgbClr val="000000"/>
              </a:solidFill>
              <a:latin typeface="Tahoma" pitchFamily="34" charset="0"/>
            </a:endParaRPr>
          </a:p>
          <a:p>
            <a:endParaRPr lang="ru-RU" dirty="0">
              <a:latin typeface="Tahoma" pitchFamily="34" charset="0"/>
            </a:endParaRPr>
          </a:p>
        </p:txBody>
      </p:sp>
      <p:sp>
        <p:nvSpPr>
          <p:cNvPr id="53258" name="Rectangle 10"/>
          <p:cNvSpPr>
            <a:spLocks noChangeArrowheads="1"/>
          </p:cNvSpPr>
          <p:nvPr/>
        </p:nvSpPr>
        <p:spPr bwMode="auto">
          <a:xfrm>
            <a:off x="357158" y="5572140"/>
            <a:ext cx="1714512" cy="1071570"/>
          </a:xfrm>
          <a:prstGeom prst="rect">
            <a:avLst/>
          </a:prstGeom>
          <a:solidFill>
            <a:schemeClr val="accent1">
              <a:alpha val="0"/>
            </a:schemeClr>
          </a:solidFill>
          <a:ln w="9525">
            <a:solidFill>
              <a:srgbClr val="FF6600"/>
            </a:solidFill>
            <a:miter lim="800000"/>
            <a:headEnd/>
            <a:tailEnd/>
          </a:ln>
          <a:effectLst/>
        </p:spPr>
        <p:txBody>
          <a:bodyPr wrap="none" anchor="ctr"/>
          <a:lstStyle/>
          <a:p>
            <a:endParaRPr lang="ru-RU"/>
          </a:p>
        </p:txBody>
      </p:sp>
      <p:sp>
        <p:nvSpPr>
          <p:cNvPr id="53259" name="Rectangle 11"/>
          <p:cNvSpPr>
            <a:spLocks noChangeArrowheads="1"/>
          </p:cNvSpPr>
          <p:nvPr/>
        </p:nvSpPr>
        <p:spPr bwMode="auto">
          <a:xfrm>
            <a:off x="2857488" y="1071546"/>
            <a:ext cx="2928958" cy="1428760"/>
          </a:xfrm>
          <a:prstGeom prst="rect">
            <a:avLst/>
          </a:prstGeom>
          <a:solidFill>
            <a:schemeClr val="accent1">
              <a:alpha val="0"/>
            </a:schemeClr>
          </a:solidFill>
          <a:ln w="9525">
            <a:solidFill>
              <a:srgbClr val="FF0000"/>
            </a:solidFill>
            <a:miter lim="800000"/>
            <a:headEnd/>
            <a:tailEnd/>
          </a:ln>
          <a:effectLst/>
        </p:spPr>
        <p:txBody>
          <a:bodyPr wrap="none" anchor="ctr"/>
          <a:lstStyle/>
          <a:p>
            <a:endParaRPr lang="ru-RU"/>
          </a:p>
        </p:txBody>
      </p:sp>
      <p:sp>
        <p:nvSpPr>
          <p:cNvPr id="53260" name="AutoShape 12"/>
          <p:cNvSpPr>
            <a:spLocks noChangeArrowheads="1"/>
          </p:cNvSpPr>
          <p:nvPr/>
        </p:nvSpPr>
        <p:spPr bwMode="auto">
          <a:xfrm rot="1272705" flipH="1">
            <a:off x="3310203" y="2739058"/>
            <a:ext cx="319088" cy="982663"/>
          </a:xfrm>
          <a:prstGeom prst="downArrow">
            <a:avLst>
              <a:gd name="adj1" fmla="val 50000"/>
              <a:gd name="adj2" fmla="val 76990"/>
            </a:avLst>
          </a:prstGeom>
          <a:solidFill>
            <a:schemeClr val="accent1"/>
          </a:solidFill>
          <a:ln w="9525">
            <a:solidFill>
              <a:schemeClr val="tx1"/>
            </a:solidFill>
            <a:miter lim="800000"/>
            <a:headEnd/>
            <a:tailEnd/>
          </a:ln>
          <a:effectLst/>
        </p:spPr>
        <p:txBody>
          <a:bodyPr wrap="none" anchor="ctr"/>
          <a:lstStyle/>
          <a:p>
            <a:endParaRPr lang="ru-RU"/>
          </a:p>
        </p:txBody>
      </p:sp>
      <p:sp>
        <p:nvSpPr>
          <p:cNvPr id="53261" name="Text Box 13"/>
          <p:cNvSpPr txBox="1">
            <a:spLocks noChangeArrowheads="1"/>
          </p:cNvSpPr>
          <p:nvPr/>
        </p:nvSpPr>
        <p:spPr bwMode="auto">
          <a:xfrm>
            <a:off x="2714612" y="3643314"/>
            <a:ext cx="2033890" cy="954107"/>
          </a:xfrm>
          <a:prstGeom prst="rect">
            <a:avLst/>
          </a:prstGeom>
          <a:noFill/>
          <a:ln w="9525">
            <a:noFill/>
            <a:miter lim="800000"/>
            <a:headEnd/>
            <a:tailEnd/>
          </a:ln>
          <a:effectLst/>
        </p:spPr>
        <p:txBody>
          <a:bodyPr wrap="none">
            <a:spAutoFit/>
          </a:bodyPr>
          <a:lstStyle/>
          <a:p>
            <a:pPr algn="ctr"/>
            <a:r>
              <a:rPr lang="ru-RU" sz="2800" b="1" dirty="0">
                <a:solidFill>
                  <a:srgbClr val="000000"/>
                </a:solidFill>
                <a:latin typeface="Times New Roman" pitchFamily="18" charset="0"/>
              </a:rPr>
              <a:t>изохорный </a:t>
            </a:r>
          </a:p>
          <a:p>
            <a:pPr algn="ctr"/>
            <a:r>
              <a:rPr lang="ru-RU" sz="2800" b="1" dirty="0">
                <a:solidFill>
                  <a:srgbClr val="000000"/>
                </a:solidFill>
                <a:latin typeface="Times New Roman" pitchFamily="18" charset="0"/>
              </a:rPr>
              <a:t>процесс</a:t>
            </a:r>
          </a:p>
        </p:txBody>
      </p:sp>
      <p:sp>
        <p:nvSpPr>
          <p:cNvPr id="53262" name="Text Box 14"/>
          <p:cNvSpPr txBox="1">
            <a:spLocks noChangeArrowheads="1"/>
          </p:cNvSpPr>
          <p:nvPr/>
        </p:nvSpPr>
        <p:spPr bwMode="auto">
          <a:xfrm>
            <a:off x="2714612" y="4643446"/>
            <a:ext cx="1271014" cy="830997"/>
          </a:xfrm>
          <a:prstGeom prst="rect">
            <a:avLst/>
          </a:prstGeom>
          <a:noFill/>
          <a:ln w="9525">
            <a:noFill/>
            <a:miter lim="800000"/>
            <a:headEnd/>
            <a:tailEnd/>
          </a:ln>
          <a:effectLst/>
        </p:spPr>
        <p:txBody>
          <a:bodyPr wrap="square">
            <a:spAutoFit/>
          </a:bodyPr>
          <a:lstStyle/>
          <a:p>
            <a:r>
              <a:rPr lang="el-GR" sz="2400" b="1" dirty="0">
                <a:solidFill>
                  <a:srgbClr val="000000"/>
                </a:solidFill>
                <a:latin typeface="Tahoma" pitchFamily="34" charset="0"/>
              </a:rPr>
              <a:t>Δ</a:t>
            </a:r>
            <a:r>
              <a:rPr lang="en-US" sz="2400" b="1" dirty="0">
                <a:solidFill>
                  <a:srgbClr val="000000"/>
                </a:solidFill>
                <a:latin typeface="Tahoma" pitchFamily="34" charset="0"/>
              </a:rPr>
              <a:t>V</a:t>
            </a:r>
            <a:r>
              <a:rPr lang="ru-RU" sz="2400" b="1" dirty="0">
                <a:solidFill>
                  <a:srgbClr val="000000"/>
                </a:solidFill>
                <a:latin typeface="Tahoma" pitchFamily="34" charset="0"/>
              </a:rPr>
              <a:t>=0</a:t>
            </a:r>
          </a:p>
          <a:p>
            <a:r>
              <a:rPr lang="ru-RU" sz="2400" b="1" dirty="0">
                <a:solidFill>
                  <a:srgbClr val="000000"/>
                </a:solidFill>
                <a:latin typeface="Tahoma" pitchFamily="34" charset="0"/>
              </a:rPr>
              <a:t> А</a:t>
            </a:r>
            <a:r>
              <a:rPr lang="en-US" sz="2400" b="1" dirty="0">
                <a:solidFill>
                  <a:srgbClr val="000000"/>
                </a:solidFill>
                <a:latin typeface="Tahoma" pitchFamily="34" charset="0"/>
              </a:rPr>
              <a:t>’</a:t>
            </a:r>
            <a:r>
              <a:rPr lang="ru-RU" sz="2400" b="1" dirty="0">
                <a:solidFill>
                  <a:srgbClr val="000000"/>
                </a:solidFill>
                <a:latin typeface="Tahoma" pitchFamily="34" charset="0"/>
              </a:rPr>
              <a:t>=0</a:t>
            </a:r>
            <a:endParaRPr lang="el-GR" sz="2400" b="1" dirty="0">
              <a:solidFill>
                <a:srgbClr val="000000"/>
              </a:solidFill>
              <a:latin typeface="Tahoma" pitchFamily="34" charset="0"/>
            </a:endParaRPr>
          </a:p>
        </p:txBody>
      </p:sp>
      <p:sp>
        <p:nvSpPr>
          <p:cNvPr id="53263" name="Text Box 15"/>
          <p:cNvSpPr txBox="1">
            <a:spLocks noChangeArrowheads="1"/>
          </p:cNvSpPr>
          <p:nvPr/>
        </p:nvSpPr>
        <p:spPr bwMode="auto">
          <a:xfrm>
            <a:off x="2500298" y="5715016"/>
            <a:ext cx="1928826" cy="800219"/>
          </a:xfrm>
          <a:prstGeom prst="rect">
            <a:avLst/>
          </a:prstGeom>
          <a:noFill/>
          <a:ln w="9525">
            <a:noFill/>
            <a:miter lim="800000"/>
            <a:headEnd/>
            <a:tailEnd/>
          </a:ln>
          <a:effectLst/>
        </p:spPr>
        <p:txBody>
          <a:bodyPr wrap="square">
            <a:spAutoFit/>
          </a:bodyPr>
          <a:lstStyle/>
          <a:p>
            <a:r>
              <a:rPr lang="el-GR" sz="2800" dirty="0">
                <a:solidFill>
                  <a:srgbClr val="000000"/>
                </a:solidFill>
                <a:latin typeface="Tahoma" pitchFamily="34" charset="0"/>
              </a:rPr>
              <a:t>∆</a:t>
            </a:r>
            <a:r>
              <a:rPr lang="en-US" sz="2800" b="1" dirty="0">
                <a:solidFill>
                  <a:srgbClr val="000000"/>
                </a:solidFill>
                <a:latin typeface="Tahoma" pitchFamily="34" charset="0"/>
              </a:rPr>
              <a:t>U = Q </a:t>
            </a:r>
            <a:endParaRPr lang="ru-RU" sz="2800" b="1" dirty="0">
              <a:solidFill>
                <a:srgbClr val="000000"/>
              </a:solidFill>
              <a:latin typeface="Tahoma" pitchFamily="34" charset="0"/>
            </a:endParaRPr>
          </a:p>
          <a:p>
            <a:endParaRPr lang="ru-RU" dirty="0">
              <a:latin typeface="Tahoma" pitchFamily="34" charset="0"/>
            </a:endParaRPr>
          </a:p>
        </p:txBody>
      </p:sp>
      <p:sp>
        <p:nvSpPr>
          <p:cNvPr id="53264" name="Rectangle 16"/>
          <p:cNvSpPr>
            <a:spLocks noChangeArrowheads="1"/>
          </p:cNvSpPr>
          <p:nvPr/>
        </p:nvSpPr>
        <p:spPr bwMode="auto">
          <a:xfrm>
            <a:off x="2428860" y="5572140"/>
            <a:ext cx="1785950" cy="1071570"/>
          </a:xfrm>
          <a:prstGeom prst="rect">
            <a:avLst/>
          </a:prstGeom>
          <a:solidFill>
            <a:schemeClr val="accent1">
              <a:alpha val="0"/>
            </a:schemeClr>
          </a:solidFill>
          <a:ln w="9525">
            <a:solidFill>
              <a:srgbClr val="FF6600"/>
            </a:solidFill>
            <a:miter lim="800000"/>
            <a:headEnd/>
            <a:tailEnd/>
          </a:ln>
          <a:effectLst/>
        </p:spPr>
        <p:txBody>
          <a:bodyPr wrap="none" anchor="ctr"/>
          <a:lstStyle/>
          <a:p>
            <a:endParaRPr lang="ru-RU" sz="2400" dirty="0"/>
          </a:p>
        </p:txBody>
      </p:sp>
      <p:sp>
        <p:nvSpPr>
          <p:cNvPr id="53265" name="AutoShape 17"/>
          <p:cNvSpPr>
            <a:spLocks noChangeArrowheads="1"/>
          </p:cNvSpPr>
          <p:nvPr/>
        </p:nvSpPr>
        <p:spPr bwMode="auto">
          <a:xfrm rot="19717210" flipH="1">
            <a:off x="4830130" y="2718633"/>
            <a:ext cx="319087" cy="1081088"/>
          </a:xfrm>
          <a:prstGeom prst="downArrow">
            <a:avLst>
              <a:gd name="adj1" fmla="val 50000"/>
              <a:gd name="adj2" fmla="val 84702"/>
            </a:avLst>
          </a:prstGeom>
          <a:solidFill>
            <a:schemeClr val="accent1"/>
          </a:solidFill>
          <a:ln w="9525">
            <a:solidFill>
              <a:schemeClr val="tx1"/>
            </a:solidFill>
            <a:miter lim="800000"/>
            <a:headEnd/>
            <a:tailEnd/>
          </a:ln>
          <a:effectLst/>
        </p:spPr>
        <p:txBody>
          <a:bodyPr wrap="none" anchor="ctr"/>
          <a:lstStyle/>
          <a:p>
            <a:endParaRPr lang="ru-RU"/>
          </a:p>
        </p:txBody>
      </p:sp>
      <p:sp>
        <p:nvSpPr>
          <p:cNvPr id="53266" name="Text Box 18"/>
          <p:cNvSpPr txBox="1">
            <a:spLocks noChangeArrowheads="1"/>
          </p:cNvSpPr>
          <p:nvPr/>
        </p:nvSpPr>
        <p:spPr bwMode="auto">
          <a:xfrm>
            <a:off x="4786314" y="3643314"/>
            <a:ext cx="1966692" cy="954107"/>
          </a:xfrm>
          <a:prstGeom prst="rect">
            <a:avLst/>
          </a:prstGeom>
          <a:noFill/>
          <a:ln w="9525">
            <a:noFill/>
            <a:miter lim="800000"/>
            <a:headEnd/>
            <a:tailEnd/>
          </a:ln>
          <a:effectLst/>
        </p:spPr>
        <p:txBody>
          <a:bodyPr wrap="none">
            <a:spAutoFit/>
          </a:bodyPr>
          <a:lstStyle/>
          <a:p>
            <a:pPr algn="ctr"/>
            <a:r>
              <a:rPr lang="ru-RU" sz="2800" b="1" dirty="0">
                <a:solidFill>
                  <a:srgbClr val="000000"/>
                </a:solidFill>
                <a:latin typeface="Times New Roman" pitchFamily="18" charset="0"/>
              </a:rPr>
              <a:t>изобарный</a:t>
            </a:r>
          </a:p>
          <a:p>
            <a:pPr algn="ctr"/>
            <a:r>
              <a:rPr lang="ru-RU" sz="2800" b="1" dirty="0">
                <a:solidFill>
                  <a:srgbClr val="000000"/>
                </a:solidFill>
                <a:latin typeface="Times New Roman" pitchFamily="18" charset="0"/>
              </a:rPr>
              <a:t> процесс</a:t>
            </a:r>
          </a:p>
        </p:txBody>
      </p:sp>
      <p:sp>
        <p:nvSpPr>
          <p:cNvPr id="53267" name="Text Box 19"/>
          <p:cNvSpPr txBox="1">
            <a:spLocks noChangeArrowheads="1"/>
          </p:cNvSpPr>
          <p:nvPr/>
        </p:nvSpPr>
        <p:spPr bwMode="auto">
          <a:xfrm>
            <a:off x="4429124" y="5786454"/>
            <a:ext cx="2428892" cy="523220"/>
          </a:xfrm>
          <a:prstGeom prst="rect">
            <a:avLst/>
          </a:prstGeom>
          <a:noFill/>
          <a:ln w="9525">
            <a:solidFill>
              <a:srgbClr val="FF0000"/>
            </a:solidFill>
            <a:miter lim="800000"/>
            <a:headEnd/>
            <a:tailEnd/>
          </a:ln>
          <a:effectLst/>
        </p:spPr>
        <p:txBody>
          <a:bodyPr wrap="square">
            <a:spAutoFit/>
          </a:bodyPr>
          <a:lstStyle/>
          <a:p>
            <a:r>
              <a:rPr lang="en-US" sz="2800" b="1" dirty="0">
                <a:solidFill>
                  <a:srgbClr val="000000"/>
                </a:solidFill>
                <a:latin typeface="Tahoma" pitchFamily="34" charset="0"/>
              </a:rPr>
              <a:t>Q = </a:t>
            </a:r>
            <a:r>
              <a:rPr lang="el-GR" sz="2800" b="1" dirty="0">
                <a:solidFill>
                  <a:srgbClr val="000000"/>
                </a:solidFill>
                <a:latin typeface="Tahoma" pitchFamily="34" charset="0"/>
              </a:rPr>
              <a:t>∆</a:t>
            </a:r>
            <a:r>
              <a:rPr lang="en-US" sz="2800" b="1" dirty="0">
                <a:solidFill>
                  <a:srgbClr val="000000"/>
                </a:solidFill>
                <a:latin typeface="Tahoma" pitchFamily="34" charset="0"/>
              </a:rPr>
              <a:t>U + A’</a:t>
            </a:r>
            <a:endParaRPr lang="ru-RU" sz="2800" b="1" dirty="0">
              <a:solidFill>
                <a:srgbClr val="000000"/>
              </a:solidFill>
              <a:latin typeface="Tahoma" pitchFamily="34" charset="0"/>
            </a:endParaRPr>
          </a:p>
        </p:txBody>
      </p:sp>
      <p:sp>
        <p:nvSpPr>
          <p:cNvPr id="53269" name="Text Box 21"/>
          <p:cNvSpPr txBox="1">
            <a:spLocks noChangeArrowheads="1"/>
          </p:cNvSpPr>
          <p:nvPr/>
        </p:nvSpPr>
        <p:spPr bwMode="auto">
          <a:xfrm>
            <a:off x="6858016" y="3643314"/>
            <a:ext cx="2151872" cy="954107"/>
          </a:xfrm>
          <a:prstGeom prst="rect">
            <a:avLst/>
          </a:prstGeom>
          <a:noFill/>
          <a:ln w="9525">
            <a:noFill/>
            <a:miter lim="800000"/>
            <a:headEnd/>
            <a:tailEnd/>
          </a:ln>
          <a:effectLst/>
        </p:spPr>
        <p:txBody>
          <a:bodyPr wrap="none">
            <a:spAutoFit/>
          </a:bodyPr>
          <a:lstStyle/>
          <a:p>
            <a:pPr algn="ctr"/>
            <a:r>
              <a:rPr lang="ru-RU" sz="2800" b="1" dirty="0">
                <a:solidFill>
                  <a:srgbClr val="000000"/>
                </a:solidFill>
                <a:latin typeface="Times New Roman" pitchFamily="18" charset="0"/>
              </a:rPr>
              <a:t>адиабатный</a:t>
            </a:r>
          </a:p>
          <a:p>
            <a:pPr algn="ctr"/>
            <a:r>
              <a:rPr lang="ru-RU" sz="2800" b="1" dirty="0">
                <a:solidFill>
                  <a:srgbClr val="000000"/>
                </a:solidFill>
                <a:latin typeface="Times New Roman" pitchFamily="18" charset="0"/>
              </a:rPr>
              <a:t> процесс</a:t>
            </a:r>
          </a:p>
        </p:txBody>
      </p:sp>
      <p:sp>
        <p:nvSpPr>
          <p:cNvPr id="53270" name="Text Box 22"/>
          <p:cNvSpPr txBox="1">
            <a:spLocks noChangeArrowheads="1"/>
          </p:cNvSpPr>
          <p:nvPr/>
        </p:nvSpPr>
        <p:spPr bwMode="auto">
          <a:xfrm>
            <a:off x="7500958" y="4714884"/>
            <a:ext cx="979490" cy="738664"/>
          </a:xfrm>
          <a:prstGeom prst="rect">
            <a:avLst/>
          </a:prstGeom>
          <a:noFill/>
          <a:ln w="9525">
            <a:noFill/>
            <a:miter lim="800000"/>
            <a:headEnd/>
            <a:tailEnd/>
          </a:ln>
          <a:effectLst/>
        </p:spPr>
        <p:txBody>
          <a:bodyPr wrap="square">
            <a:spAutoFit/>
          </a:bodyPr>
          <a:lstStyle/>
          <a:p>
            <a:r>
              <a:rPr lang="en-US" sz="2400" b="1" dirty="0">
                <a:solidFill>
                  <a:srgbClr val="000000"/>
                </a:solidFill>
                <a:latin typeface="Tahoma" pitchFamily="34" charset="0"/>
              </a:rPr>
              <a:t>Q</a:t>
            </a:r>
            <a:r>
              <a:rPr lang="ru-RU" sz="2400" b="1" dirty="0">
                <a:solidFill>
                  <a:srgbClr val="000000"/>
                </a:solidFill>
                <a:latin typeface="Tahoma" pitchFamily="34" charset="0"/>
              </a:rPr>
              <a:t>=0</a:t>
            </a:r>
          </a:p>
          <a:p>
            <a:r>
              <a:rPr lang="ru-RU" b="1" dirty="0">
                <a:solidFill>
                  <a:srgbClr val="000000"/>
                </a:solidFill>
                <a:latin typeface="Tahoma" pitchFamily="34" charset="0"/>
              </a:rPr>
              <a:t> </a:t>
            </a:r>
            <a:endParaRPr lang="el-GR" b="1" dirty="0">
              <a:solidFill>
                <a:srgbClr val="000000"/>
              </a:solidFill>
              <a:latin typeface="Tahoma" pitchFamily="34" charset="0"/>
            </a:endParaRPr>
          </a:p>
        </p:txBody>
      </p:sp>
      <p:sp>
        <p:nvSpPr>
          <p:cNvPr id="53271" name="Text Box 23"/>
          <p:cNvSpPr txBox="1">
            <a:spLocks noChangeArrowheads="1"/>
          </p:cNvSpPr>
          <p:nvPr/>
        </p:nvSpPr>
        <p:spPr bwMode="auto">
          <a:xfrm>
            <a:off x="7286644" y="5715016"/>
            <a:ext cx="1500198" cy="523220"/>
          </a:xfrm>
          <a:prstGeom prst="rect">
            <a:avLst/>
          </a:prstGeom>
          <a:noFill/>
          <a:ln w="9525">
            <a:noFill/>
            <a:miter lim="800000"/>
            <a:headEnd/>
            <a:tailEnd/>
          </a:ln>
          <a:effectLst/>
        </p:spPr>
        <p:txBody>
          <a:bodyPr wrap="square">
            <a:spAutoFit/>
          </a:bodyPr>
          <a:lstStyle/>
          <a:p>
            <a:r>
              <a:rPr lang="el-GR" sz="2800" b="1" dirty="0">
                <a:solidFill>
                  <a:srgbClr val="000000"/>
                </a:solidFill>
                <a:latin typeface="Tahoma" pitchFamily="34" charset="0"/>
              </a:rPr>
              <a:t>∆</a:t>
            </a:r>
            <a:r>
              <a:rPr lang="en-US" sz="2800" b="1" dirty="0">
                <a:solidFill>
                  <a:srgbClr val="000000"/>
                </a:solidFill>
                <a:latin typeface="Tahoma" pitchFamily="34" charset="0"/>
              </a:rPr>
              <a:t>U</a:t>
            </a:r>
            <a:r>
              <a:rPr lang="ru-RU" sz="2800" b="1" dirty="0">
                <a:solidFill>
                  <a:srgbClr val="000000"/>
                </a:solidFill>
                <a:latin typeface="Tahoma" pitchFamily="34" charset="0"/>
              </a:rPr>
              <a:t>=</a:t>
            </a:r>
            <a:r>
              <a:rPr lang="en-US" sz="2800" b="1" dirty="0">
                <a:solidFill>
                  <a:srgbClr val="000000"/>
                </a:solidFill>
                <a:latin typeface="Tahoma" pitchFamily="34" charset="0"/>
              </a:rPr>
              <a:t>A</a:t>
            </a:r>
            <a:endParaRPr lang="el-GR" sz="2800" b="1" dirty="0">
              <a:solidFill>
                <a:srgbClr val="000000"/>
              </a:solidFill>
              <a:latin typeface="Tahoma" pitchFamily="34" charset="0"/>
            </a:endParaRPr>
          </a:p>
        </p:txBody>
      </p:sp>
      <p:sp>
        <p:nvSpPr>
          <p:cNvPr id="53272" name="Rectangle 24"/>
          <p:cNvSpPr>
            <a:spLocks noChangeArrowheads="1"/>
          </p:cNvSpPr>
          <p:nvPr/>
        </p:nvSpPr>
        <p:spPr bwMode="auto">
          <a:xfrm>
            <a:off x="7000892" y="5500702"/>
            <a:ext cx="1928826" cy="1068397"/>
          </a:xfrm>
          <a:prstGeom prst="rect">
            <a:avLst/>
          </a:prstGeom>
          <a:noFill/>
          <a:ln w="9525">
            <a:solidFill>
              <a:srgbClr val="CC0000"/>
            </a:solidFill>
            <a:miter lim="800000"/>
            <a:headEnd/>
            <a:tailEnd/>
          </a:ln>
          <a:effectLst/>
        </p:spPr>
        <p:txBody>
          <a:bodyPr wrap="none" anchor="ctr"/>
          <a:lstStyle/>
          <a:p>
            <a:endParaRPr lang="ru-RU"/>
          </a:p>
        </p:txBody>
      </p:sp>
      <p:sp>
        <p:nvSpPr>
          <p:cNvPr id="53273" name="AutoShape 25"/>
          <p:cNvSpPr>
            <a:spLocks noChangeArrowheads="1"/>
          </p:cNvSpPr>
          <p:nvPr/>
        </p:nvSpPr>
        <p:spPr bwMode="auto">
          <a:xfrm rot="17969885" flipH="1">
            <a:off x="6408080" y="2218421"/>
            <a:ext cx="322263" cy="1944687"/>
          </a:xfrm>
          <a:prstGeom prst="downArrow">
            <a:avLst>
              <a:gd name="adj1" fmla="val 50000"/>
              <a:gd name="adj2" fmla="val 150862"/>
            </a:avLst>
          </a:prstGeom>
          <a:solidFill>
            <a:schemeClr val="accent1"/>
          </a:solidFill>
          <a:ln w="9525">
            <a:solidFill>
              <a:schemeClr val="tx1"/>
            </a:solidFill>
            <a:miter lim="800000"/>
            <a:headEnd/>
            <a:tailEnd/>
          </a:ln>
          <a:effectLst/>
        </p:spPr>
        <p:txBody>
          <a:bodyPr wrap="none" anchor="ctr"/>
          <a:lstStyle/>
          <a:p>
            <a:endParaRPr lang="ru-RU"/>
          </a:p>
        </p:txBody>
      </p:sp>
      <p:sp>
        <p:nvSpPr>
          <p:cNvPr id="27" name="Прямоугольник 26"/>
          <p:cNvSpPr/>
          <p:nvPr/>
        </p:nvSpPr>
        <p:spPr>
          <a:xfrm>
            <a:off x="214282" y="142852"/>
            <a:ext cx="8715436" cy="769441"/>
          </a:xfrm>
          <a:prstGeom prst="rect">
            <a:avLst/>
          </a:prstGeom>
        </p:spPr>
        <p:txBody>
          <a:bodyPr wrap="square">
            <a:spAutoFit/>
          </a:bodyPr>
          <a:lstStyle/>
          <a:p>
            <a:r>
              <a:rPr lang="ru-RU" sz="4400" b="1" dirty="0" smtClean="0">
                <a:solidFill>
                  <a:schemeClr val="tx2"/>
                </a:solidFill>
              </a:rPr>
              <a:t>Первый закон термодинамики</a:t>
            </a:r>
            <a:endParaRPr lang="ru-RU"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p:cTn id="7" dur="500" fill="hold"/>
                                        <p:tgtEl>
                                          <p:spTgt spid="53250"/>
                                        </p:tgtEl>
                                        <p:attrNameLst>
                                          <p:attrName>ppt_w</p:attrName>
                                        </p:attrNameLst>
                                      </p:cBhvr>
                                      <p:tavLst>
                                        <p:tav tm="0">
                                          <p:val>
                                            <p:fltVal val="0"/>
                                          </p:val>
                                        </p:tav>
                                        <p:tav tm="100000">
                                          <p:val>
                                            <p:strVal val="#ppt_w"/>
                                          </p:val>
                                        </p:tav>
                                      </p:tavLst>
                                    </p:anim>
                                    <p:anim calcmode="lin" valueType="num">
                                      <p:cBhvr>
                                        <p:cTn id="8" dur="500" fill="hold"/>
                                        <p:tgtEl>
                                          <p:spTgt spid="5325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3251"/>
                                        </p:tgtEl>
                                        <p:attrNameLst>
                                          <p:attrName>style.visibility</p:attrName>
                                        </p:attrNameLst>
                                      </p:cBhvr>
                                      <p:to>
                                        <p:strVal val="visible"/>
                                      </p:to>
                                    </p:set>
                                    <p:anim calcmode="lin" valueType="num">
                                      <p:cBhvr>
                                        <p:cTn id="12" dur="500" fill="hold"/>
                                        <p:tgtEl>
                                          <p:spTgt spid="53251"/>
                                        </p:tgtEl>
                                        <p:attrNameLst>
                                          <p:attrName>ppt_w</p:attrName>
                                        </p:attrNameLst>
                                      </p:cBhvr>
                                      <p:tavLst>
                                        <p:tav tm="0">
                                          <p:val>
                                            <p:fltVal val="0"/>
                                          </p:val>
                                        </p:tav>
                                        <p:tav tm="100000">
                                          <p:val>
                                            <p:strVal val="#ppt_w"/>
                                          </p:val>
                                        </p:tav>
                                      </p:tavLst>
                                    </p:anim>
                                    <p:anim calcmode="lin" valueType="num">
                                      <p:cBhvr>
                                        <p:cTn id="13" dur="500" fill="hold"/>
                                        <p:tgtEl>
                                          <p:spTgt spid="5325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53259"/>
                                        </p:tgtEl>
                                        <p:attrNameLst>
                                          <p:attrName>style.visibility</p:attrName>
                                        </p:attrNameLst>
                                      </p:cBhvr>
                                      <p:to>
                                        <p:strVal val="visible"/>
                                      </p:to>
                                    </p:set>
                                    <p:animEffect transition="in" filter="fade">
                                      <p:cBhvr>
                                        <p:cTn id="17" dur="2000"/>
                                        <p:tgtEl>
                                          <p:spTgt spid="53259"/>
                                        </p:tgtEl>
                                      </p:cBhvr>
                                    </p:animEffect>
                                    <p:anim calcmode="lin" valueType="num">
                                      <p:cBhvr>
                                        <p:cTn id="18" dur="2000" fill="hold"/>
                                        <p:tgtEl>
                                          <p:spTgt spid="53259"/>
                                        </p:tgtEl>
                                        <p:attrNameLst>
                                          <p:attrName>style.rotation</p:attrName>
                                        </p:attrNameLst>
                                      </p:cBhvr>
                                      <p:tavLst>
                                        <p:tav tm="0">
                                          <p:val>
                                            <p:fltVal val="720"/>
                                          </p:val>
                                        </p:tav>
                                        <p:tav tm="100000">
                                          <p:val>
                                            <p:fltVal val="0"/>
                                          </p:val>
                                        </p:tav>
                                      </p:tavLst>
                                    </p:anim>
                                    <p:anim calcmode="lin" valueType="num">
                                      <p:cBhvr>
                                        <p:cTn id="19" dur="2000" fill="hold"/>
                                        <p:tgtEl>
                                          <p:spTgt spid="53259"/>
                                        </p:tgtEl>
                                        <p:attrNameLst>
                                          <p:attrName>ppt_h</p:attrName>
                                        </p:attrNameLst>
                                      </p:cBhvr>
                                      <p:tavLst>
                                        <p:tav tm="0">
                                          <p:val>
                                            <p:fltVal val="0"/>
                                          </p:val>
                                        </p:tav>
                                        <p:tav tm="100000">
                                          <p:val>
                                            <p:strVal val="#ppt_h"/>
                                          </p:val>
                                        </p:tav>
                                      </p:tavLst>
                                    </p:anim>
                                    <p:anim calcmode="lin" valueType="num">
                                      <p:cBhvr>
                                        <p:cTn id="20" dur="2000" fill="hold"/>
                                        <p:tgtEl>
                                          <p:spTgt spid="53259"/>
                                        </p:tgtEl>
                                        <p:attrNameLst>
                                          <p:attrName>ppt_w</p:attrName>
                                        </p:attrNameLst>
                                      </p:cBhvr>
                                      <p:tavLst>
                                        <p:tav tm="0">
                                          <p:val>
                                            <p:fltVal val="0"/>
                                          </p:val>
                                        </p:tav>
                                        <p:tav tm="100000">
                                          <p:val>
                                            <p:strVal val="#ppt_w"/>
                                          </p:val>
                                        </p:tav>
                                      </p:tavLst>
                                    </p:anim>
                                  </p:childTnLst>
                                </p:cTn>
                              </p:par>
                            </p:childTnLst>
                          </p:cTn>
                        </p:par>
                        <p:par>
                          <p:cTn id="21" fill="hold">
                            <p:stCondLst>
                              <p:cond delay="3000"/>
                            </p:stCondLst>
                            <p:childTnLst>
                              <p:par>
                                <p:cTn id="22" presetID="31" presetClass="entr" presetSubtype="0" fill="hold" nodeType="afterEffect">
                                  <p:stCondLst>
                                    <p:cond delay="0"/>
                                  </p:stCondLst>
                                  <p:iterate type="lt">
                                    <p:tmPct val="5000"/>
                                  </p:iterate>
                                  <p:childTnLst>
                                    <p:set>
                                      <p:cBhvr>
                                        <p:cTn id="23" dur="1" fill="hold">
                                          <p:stCondLst>
                                            <p:cond delay="0"/>
                                          </p:stCondLst>
                                        </p:cTn>
                                        <p:tgtEl>
                                          <p:spTgt spid="53252"/>
                                        </p:tgtEl>
                                        <p:attrNameLst>
                                          <p:attrName>style.visibility</p:attrName>
                                        </p:attrNameLst>
                                      </p:cBhvr>
                                      <p:to>
                                        <p:strVal val="visible"/>
                                      </p:to>
                                    </p:set>
                                    <p:anim calcmode="lin" valueType="num">
                                      <p:cBhvr>
                                        <p:cTn id="24" dur="1000" fill="hold"/>
                                        <p:tgtEl>
                                          <p:spTgt spid="53252"/>
                                        </p:tgtEl>
                                        <p:attrNameLst>
                                          <p:attrName>ppt_w</p:attrName>
                                        </p:attrNameLst>
                                      </p:cBhvr>
                                      <p:tavLst>
                                        <p:tav tm="0">
                                          <p:val>
                                            <p:fltVal val="0"/>
                                          </p:val>
                                        </p:tav>
                                        <p:tav tm="100000">
                                          <p:val>
                                            <p:strVal val="#ppt_w"/>
                                          </p:val>
                                        </p:tav>
                                      </p:tavLst>
                                    </p:anim>
                                    <p:anim calcmode="lin" valueType="num">
                                      <p:cBhvr>
                                        <p:cTn id="25" dur="1000" fill="hold"/>
                                        <p:tgtEl>
                                          <p:spTgt spid="53252"/>
                                        </p:tgtEl>
                                        <p:attrNameLst>
                                          <p:attrName>ppt_h</p:attrName>
                                        </p:attrNameLst>
                                      </p:cBhvr>
                                      <p:tavLst>
                                        <p:tav tm="0">
                                          <p:val>
                                            <p:fltVal val="0"/>
                                          </p:val>
                                        </p:tav>
                                        <p:tav tm="100000">
                                          <p:val>
                                            <p:strVal val="#ppt_h"/>
                                          </p:val>
                                        </p:tav>
                                      </p:tavLst>
                                    </p:anim>
                                    <p:anim calcmode="lin" valueType="num">
                                      <p:cBhvr>
                                        <p:cTn id="26" dur="1000" fill="hold"/>
                                        <p:tgtEl>
                                          <p:spTgt spid="53252"/>
                                        </p:tgtEl>
                                        <p:attrNameLst>
                                          <p:attrName>style.rotation</p:attrName>
                                        </p:attrNameLst>
                                      </p:cBhvr>
                                      <p:tavLst>
                                        <p:tav tm="0">
                                          <p:val>
                                            <p:fltVal val="90"/>
                                          </p:val>
                                        </p:tav>
                                        <p:tav tm="100000">
                                          <p:val>
                                            <p:fltVal val="0"/>
                                          </p:val>
                                        </p:tav>
                                      </p:tavLst>
                                    </p:anim>
                                    <p:animEffect transition="in" filter="fade">
                                      <p:cBhvr>
                                        <p:cTn id="27" dur="1000"/>
                                        <p:tgtEl>
                                          <p:spTgt spid="53252"/>
                                        </p:tgtEl>
                                      </p:cBhvr>
                                    </p:animEffect>
                                  </p:childTnLst>
                                </p:cTn>
                              </p:par>
                            </p:childTnLst>
                          </p:cTn>
                        </p:par>
                        <p:par>
                          <p:cTn id="28" fill="hold">
                            <p:stCondLst>
                              <p:cond delay="4000"/>
                            </p:stCondLst>
                            <p:childTnLst>
                              <p:par>
                                <p:cTn id="29" presetID="31" presetClass="entr" presetSubtype="0" fill="hold" nodeType="afterEffect">
                                  <p:stCondLst>
                                    <p:cond delay="0"/>
                                  </p:stCondLst>
                                  <p:iterate type="lt">
                                    <p:tmPct val="5000"/>
                                  </p:iterate>
                                  <p:childTnLst>
                                    <p:set>
                                      <p:cBhvr>
                                        <p:cTn id="30" dur="1" fill="hold">
                                          <p:stCondLst>
                                            <p:cond delay="0"/>
                                          </p:stCondLst>
                                        </p:cTn>
                                        <p:tgtEl>
                                          <p:spTgt spid="53253"/>
                                        </p:tgtEl>
                                        <p:attrNameLst>
                                          <p:attrName>style.visibility</p:attrName>
                                        </p:attrNameLst>
                                      </p:cBhvr>
                                      <p:to>
                                        <p:strVal val="visible"/>
                                      </p:to>
                                    </p:set>
                                    <p:anim calcmode="lin" valueType="num">
                                      <p:cBhvr>
                                        <p:cTn id="31" dur="1000" fill="hold"/>
                                        <p:tgtEl>
                                          <p:spTgt spid="53253"/>
                                        </p:tgtEl>
                                        <p:attrNameLst>
                                          <p:attrName>ppt_w</p:attrName>
                                        </p:attrNameLst>
                                      </p:cBhvr>
                                      <p:tavLst>
                                        <p:tav tm="0">
                                          <p:val>
                                            <p:fltVal val="0"/>
                                          </p:val>
                                        </p:tav>
                                        <p:tav tm="100000">
                                          <p:val>
                                            <p:strVal val="#ppt_w"/>
                                          </p:val>
                                        </p:tav>
                                      </p:tavLst>
                                    </p:anim>
                                    <p:anim calcmode="lin" valueType="num">
                                      <p:cBhvr>
                                        <p:cTn id="32" dur="1000" fill="hold"/>
                                        <p:tgtEl>
                                          <p:spTgt spid="53253"/>
                                        </p:tgtEl>
                                        <p:attrNameLst>
                                          <p:attrName>ppt_h</p:attrName>
                                        </p:attrNameLst>
                                      </p:cBhvr>
                                      <p:tavLst>
                                        <p:tav tm="0">
                                          <p:val>
                                            <p:fltVal val="0"/>
                                          </p:val>
                                        </p:tav>
                                        <p:tav tm="100000">
                                          <p:val>
                                            <p:strVal val="#ppt_h"/>
                                          </p:val>
                                        </p:tav>
                                      </p:tavLst>
                                    </p:anim>
                                    <p:anim calcmode="lin" valueType="num">
                                      <p:cBhvr>
                                        <p:cTn id="33" dur="1000" fill="hold"/>
                                        <p:tgtEl>
                                          <p:spTgt spid="53253"/>
                                        </p:tgtEl>
                                        <p:attrNameLst>
                                          <p:attrName>style.rotation</p:attrName>
                                        </p:attrNameLst>
                                      </p:cBhvr>
                                      <p:tavLst>
                                        <p:tav tm="0">
                                          <p:val>
                                            <p:fltVal val="90"/>
                                          </p:val>
                                        </p:tav>
                                        <p:tav tm="100000">
                                          <p:val>
                                            <p:fltVal val="0"/>
                                          </p:val>
                                        </p:tav>
                                      </p:tavLst>
                                    </p:anim>
                                    <p:animEffect transition="in" filter="fade">
                                      <p:cBhvr>
                                        <p:cTn id="34" dur="1000"/>
                                        <p:tgtEl>
                                          <p:spTgt spid="53253"/>
                                        </p:tgtEl>
                                      </p:cBhvr>
                                    </p:animEffect>
                                  </p:childTnLst>
                                </p:cTn>
                              </p:par>
                            </p:childTnLst>
                          </p:cTn>
                        </p:par>
                        <p:par>
                          <p:cTn id="35" fill="hold">
                            <p:stCondLst>
                              <p:cond delay="5000"/>
                            </p:stCondLst>
                            <p:childTnLst>
                              <p:par>
                                <p:cTn id="36" presetID="18" presetClass="entr" presetSubtype="12" fill="hold" grpId="0" nodeType="afterEffect">
                                  <p:stCondLst>
                                    <p:cond delay="0"/>
                                  </p:stCondLst>
                                  <p:childTnLst>
                                    <p:set>
                                      <p:cBhvr>
                                        <p:cTn id="37" dur="1" fill="hold">
                                          <p:stCondLst>
                                            <p:cond delay="0"/>
                                          </p:stCondLst>
                                        </p:cTn>
                                        <p:tgtEl>
                                          <p:spTgt spid="53254"/>
                                        </p:tgtEl>
                                        <p:attrNameLst>
                                          <p:attrName>style.visibility</p:attrName>
                                        </p:attrNameLst>
                                      </p:cBhvr>
                                      <p:to>
                                        <p:strVal val="visible"/>
                                      </p:to>
                                    </p:set>
                                    <p:animEffect transition="in" filter="strips(downLeft)">
                                      <p:cBhvr>
                                        <p:cTn id="38" dur="500"/>
                                        <p:tgtEl>
                                          <p:spTgt spid="53254"/>
                                        </p:tgtEl>
                                      </p:cBhvr>
                                    </p:animEffect>
                                  </p:childTnLst>
                                </p:cTn>
                              </p:par>
                            </p:childTnLst>
                          </p:cTn>
                        </p:par>
                        <p:par>
                          <p:cTn id="39" fill="hold">
                            <p:stCondLst>
                              <p:cond delay="5500"/>
                            </p:stCondLst>
                            <p:childTnLst>
                              <p:par>
                                <p:cTn id="40" presetID="10" presetClass="entr" presetSubtype="0" fill="hold" grpId="0" nodeType="afterEffect">
                                  <p:stCondLst>
                                    <p:cond delay="0"/>
                                  </p:stCondLst>
                                  <p:childTnLst>
                                    <p:set>
                                      <p:cBhvr>
                                        <p:cTn id="41" dur="1" fill="hold">
                                          <p:stCondLst>
                                            <p:cond delay="0"/>
                                          </p:stCondLst>
                                        </p:cTn>
                                        <p:tgtEl>
                                          <p:spTgt spid="53255"/>
                                        </p:tgtEl>
                                        <p:attrNameLst>
                                          <p:attrName>style.visibility</p:attrName>
                                        </p:attrNameLst>
                                      </p:cBhvr>
                                      <p:to>
                                        <p:strVal val="visible"/>
                                      </p:to>
                                    </p:set>
                                    <p:animEffect transition="in" filter="fade">
                                      <p:cBhvr>
                                        <p:cTn id="42" dur="2000"/>
                                        <p:tgtEl>
                                          <p:spTgt spid="53255"/>
                                        </p:tgtEl>
                                      </p:cBhvr>
                                    </p:animEffect>
                                  </p:childTnLst>
                                </p:cTn>
                              </p:par>
                            </p:childTnLst>
                          </p:cTn>
                        </p:par>
                        <p:par>
                          <p:cTn id="43" fill="hold">
                            <p:stCondLst>
                              <p:cond delay="7500"/>
                            </p:stCondLst>
                            <p:childTnLst>
                              <p:par>
                                <p:cTn id="44" presetID="45" presetClass="entr" presetSubtype="0" fill="hold" grpId="0" nodeType="afterEffect">
                                  <p:stCondLst>
                                    <p:cond delay="0"/>
                                  </p:stCondLst>
                                  <p:iterate type="lt">
                                    <p:tmPct val="10000"/>
                                  </p:iterate>
                                  <p:childTnLst>
                                    <p:set>
                                      <p:cBhvr>
                                        <p:cTn id="45" dur="1" fill="hold">
                                          <p:stCondLst>
                                            <p:cond delay="0"/>
                                          </p:stCondLst>
                                        </p:cTn>
                                        <p:tgtEl>
                                          <p:spTgt spid="53256"/>
                                        </p:tgtEl>
                                        <p:attrNameLst>
                                          <p:attrName>style.visibility</p:attrName>
                                        </p:attrNameLst>
                                      </p:cBhvr>
                                      <p:to>
                                        <p:strVal val="visible"/>
                                      </p:to>
                                    </p:set>
                                    <p:animEffect transition="in" filter="fade">
                                      <p:cBhvr>
                                        <p:cTn id="46" dur="2000"/>
                                        <p:tgtEl>
                                          <p:spTgt spid="53256"/>
                                        </p:tgtEl>
                                      </p:cBhvr>
                                    </p:animEffect>
                                    <p:anim calcmode="lin" valueType="num">
                                      <p:cBhvr>
                                        <p:cTn id="47" dur="2000" fill="hold"/>
                                        <p:tgtEl>
                                          <p:spTgt spid="53256"/>
                                        </p:tgtEl>
                                        <p:attrNameLst>
                                          <p:attrName>ppt_w</p:attrName>
                                        </p:attrNameLst>
                                      </p:cBhvr>
                                      <p:tavLst>
                                        <p:tav tm="0" fmla="#ppt_w*sin(2.5*pi*$)">
                                          <p:val>
                                            <p:fltVal val="0"/>
                                          </p:val>
                                        </p:tav>
                                        <p:tav tm="100000">
                                          <p:val>
                                            <p:fltVal val="1"/>
                                          </p:val>
                                        </p:tav>
                                      </p:tavLst>
                                    </p:anim>
                                    <p:anim calcmode="lin" valueType="num">
                                      <p:cBhvr>
                                        <p:cTn id="48" dur="2000" fill="hold"/>
                                        <p:tgtEl>
                                          <p:spTgt spid="53256"/>
                                        </p:tgtEl>
                                        <p:attrNameLst>
                                          <p:attrName>ppt_h</p:attrName>
                                        </p:attrNameLst>
                                      </p:cBhvr>
                                      <p:tavLst>
                                        <p:tav tm="0">
                                          <p:val>
                                            <p:strVal val="#ppt_h"/>
                                          </p:val>
                                        </p:tav>
                                        <p:tav tm="100000">
                                          <p:val>
                                            <p:strVal val="#ppt_h"/>
                                          </p:val>
                                        </p:tav>
                                      </p:tavLst>
                                    </p:anim>
                                  </p:childTnLst>
                                </p:cTn>
                              </p:par>
                            </p:childTnLst>
                          </p:cTn>
                        </p:par>
                        <p:par>
                          <p:cTn id="49" fill="hold">
                            <p:stCondLst>
                              <p:cond delay="10900"/>
                            </p:stCondLst>
                            <p:childTnLst>
                              <p:par>
                                <p:cTn id="50" presetID="31" presetClass="entr" presetSubtype="0" fill="hold" grpId="0" nodeType="afterEffect">
                                  <p:stCondLst>
                                    <p:cond delay="0"/>
                                  </p:stCondLst>
                                  <p:iterate type="lt">
                                    <p:tmPct val="5000"/>
                                  </p:iterate>
                                  <p:childTnLst>
                                    <p:set>
                                      <p:cBhvr>
                                        <p:cTn id="51" dur="1" fill="hold">
                                          <p:stCondLst>
                                            <p:cond delay="0"/>
                                          </p:stCondLst>
                                        </p:cTn>
                                        <p:tgtEl>
                                          <p:spTgt spid="53257"/>
                                        </p:tgtEl>
                                        <p:attrNameLst>
                                          <p:attrName>style.visibility</p:attrName>
                                        </p:attrNameLst>
                                      </p:cBhvr>
                                      <p:to>
                                        <p:strVal val="visible"/>
                                      </p:to>
                                    </p:set>
                                    <p:anim calcmode="lin" valueType="num">
                                      <p:cBhvr>
                                        <p:cTn id="52" dur="1000" fill="hold"/>
                                        <p:tgtEl>
                                          <p:spTgt spid="53257"/>
                                        </p:tgtEl>
                                        <p:attrNameLst>
                                          <p:attrName>ppt_w</p:attrName>
                                        </p:attrNameLst>
                                      </p:cBhvr>
                                      <p:tavLst>
                                        <p:tav tm="0">
                                          <p:val>
                                            <p:fltVal val="0"/>
                                          </p:val>
                                        </p:tav>
                                        <p:tav tm="100000">
                                          <p:val>
                                            <p:strVal val="#ppt_w"/>
                                          </p:val>
                                        </p:tav>
                                      </p:tavLst>
                                    </p:anim>
                                    <p:anim calcmode="lin" valueType="num">
                                      <p:cBhvr>
                                        <p:cTn id="53" dur="1000" fill="hold"/>
                                        <p:tgtEl>
                                          <p:spTgt spid="53257"/>
                                        </p:tgtEl>
                                        <p:attrNameLst>
                                          <p:attrName>ppt_h</p:attrName>
                                        </p:attrNameLst>
                                      </p:cBhvr>
                                      <p:tavLst>
                                        <p:tav tm="0">
                                          <p:val>
                                            <p:fltVal val="0"/>
                                          </p:val>
                                        </p:tav>
                                        <p:tav tm="100000">
                                          <p:val>
                                            <p:strVal val="#ppt_h"/>
                                          </p:val>
                                        </p:tav>
                                      </p:tavLst>
                                    </p:anim>
                                    <p:anim calcmode="lin" valueType="num">
                                      <p:cBhvr>
                                        <p:cTn id="54" dur="1000" fill="hold"/>
                                        <p:tgtEl>
                                          <p:spTgt spid="53257"/>
                                        </p:tgtEl>
                                        <p:attrNameLst>
                                          <p:attrName>style.rotation</p:attrName>
                                        </p:attrNameLst>
                                      </p:cBhvr>
                                      <p:tavLst>
                                        <p:tav tm="0">
                                          <p:val>
                                            <p:fltVal val="90"/>
                                          </p:val>
                                        </p:tav>
                                        <p:tav tm="100000">
                                          <p:val>
                                            <p:fltVal val="0"/>
                                          </p:val>
                                        </p:tav>
                                      </p:tavLst>
                                    </p:anim>
                                    <p:animEffect transition="in" filter="fade">
                                      <p:cBhvr>
                                        <p:cTn id="55" dur="1000"/>
                                        <p:tgtEl>
                                          <p:spTgt spid="53257"/>
                                        </p:tgtEl>
                                      </p:cBhvr>
                                    </p:animEffect>
                                  </p:childTnLst>
                                </p:cTn>
                              </p:par>
                            </p:childTnLst>
                          </p:cTn>
                        </p:par>
                        <p:par>
                          <p:cTn id="56" fill="hold">
                            <p:stCondLst>
                              <p:cond delay="12050"/>
                            </p:stCondLst>
                            <p:childTnLst>
                              <p:par>
                                <p:cTn id="57" presetID="35" presetClass="entr" presetSubtype="0" fill="hold" grpId="0" nodeType="afterEffect">
                                  <p:stCondLst>
                                    <p:cond delay="0"/>
                                  </p:stCondLst>
                                  <p:childTnLst>
                                    <p:set>
                                      <p:cBhvr>
                                        <p:cTn id="58" dur="1" fill="hold">
                                          <p:stCondLst>
                                            <p:cond delay="0"/>
                                          </p:stCondLst>
                                        </p:cTn>
                                        <p:tgtEl>
                                          <p:spTgt spid="53258"/>
                                        </p:tgtEl>
                                        <p:attrNameLst>
                                          <p:attrName>style.visibility</p:attrName>
                                        </p:attrNameLst>
                                      </p:cBhvr>
                                      <p:to>
                                        <p:strVal val="visible"/>
                                      </p:to>
                                    </p:set>
                                    <p:animEffect transition="in" filter="fade">
                                      <p:cBhvr>
                                        <p:cTn id="59" dur="2000"/>
                                        <p:tgtEl>
                                          <p:spTgt spid="53258"/>
                                        </p:tgtEl>
                                      </p:cBhvr>
                                    </p:animEffect>
                                    <p:anim calcmode="lin" valueType="num">
                                      <p:cBhvr>
                                        <p:cTn id="60" dur="2000" fill="hold"/>
                                        <p:tgtEl>
                                          <p:spTgt spid="53258"/>
                                        </p:tgtEl>
                                        <p:attrNameLst>
                                          <p:attrName>style.rotation</p:attrName>
                                        </p:attrNameLst>
                                      </p:cBhvr>
                                      <p:tavLst>
                                        <p:tav tm="0">
                                          <p:val>
                                            <p:fltVal val="720"/>
                                          </p:val>
                                        </p:tav>
                                        <p:tav tm="100000">
                                          <p:val>
                                            <p:fltVal val="0"/>
                                          </p:val>
                                        </p:tav>
                                      </p:tavLst>
                                    </p:anim>
                                    <p:anim calcmode="lin" valueType="num">
                                      <p:cBhvr>
                                        <p:cTn id="61" dur="2000" fill="hold"/>
                                        <p:tgtEl>
                                          <p:spTgt spid="53258"/>
                                        </p:tgtEl>
                                        <p:attrNameLst>
                                          <p:attrName>ppt_h</p:attrName>
                                        </p:attrNameLst>
                                      </p:cBhvr>
                                      <p:tavLst>
                                        <p:tav tm="0">
                                          <p:val>
                                            <p:fltVal val="0"/>
                                          </p:val>
                                        </p:tav>
                                        <p:tav tm="100000">
                                          <p:val>
                                            <p:strVal val="#ppt_h"/>
                                          </p:val>
                                        </p:tav>
                                      </p:tavLst>
                                    </p:anim>
                                    <p:anim calcmode="lin" valueType="num">
                                      <p:cBhvr>
                                        <p:cTn id="62" dur="2000" fill="hold"/>
                                        <p:tgtEl>
                                          <p:spTgt spid="53258"/>
                                        </p:tgtEl>
                                        <p:attrNameLst>
                                          <p:attrName>ppt_w</p:attrName>
                                        </p:attrNameLst>
                                      </p:cBhvr>
                                      <p:tavLst>
                                        <p:tav tm="0">
                                          <p:val>
                                            <p:fltVal val="0"/>
                                          </p:val>
                                        </p:tav>
                                        <p:tav tm="100000">
                                          <p:val>
                                            <p:strVal val="#ppt_w"/>
                                          </p:val>
                                        </p:tav>
                                      </p:tavLst>
                                    </p:anim>
                                  </p:childTnLst>
                                </p:cTn>
                              </p:par>
                            </p:childTnLst>
                          </p:cTn>
                        </p:par>
                        <p:par>
                          <p:cTn id="63" fill="hold">
                            <p:stCondLst>
                              <p:cond delay="14050"/>
                            </p:stCondLst>
                            <p:childTnLst>
                              <p:par>
                                <p:cTn id="64" presetID="21" presetClass="entr" presetSubtype="4" fill="hold" grpId="0" nodeType="afterEffect">
                                  <p:stCondLst>
                                    <p:cond delay="0"/>
                                  </p:stCondLst>
                                  <p:childTnLst>
                                    <p:set>
                                      <p:cBhvr>
                                        <p:cTn id="65" dur="1" fill="hold">
                                          <p:stCondLst>
                                            <p:cond delay="0"/>
                                          </p:stCondLst>
                                        </p:cTn>
                                        <p:tgtEl>
                                          <p:spTgt spid="53260"/>
                                        </p:tgtEl>
                                        <p:attrNameLst>
                                          <p:attrName>style.visibility</p:attrName>
                                        </p:attrNameLst>
                                      </p:cBhvr>
                                      <p:to>
                                        <p:strVal val="visible"/>
                                      </p:to>
                                    </p:set>
                                    <p:animEffect transition="in" filter="wheel(4)">
                                      <p:cBhvr>
                                        <p:cTn id="66" dur="2000"/>
                                        <p:tgtEl>
                                          <p:spTgt spid="53260"/>
                                        </p:tgtEl>
                                      </p:cBhvr>
                                    </p:animEffect>
                                  </p:childTnLst>
                                </p:cTn>
                              </p:par>
                            </p:childTnLst>
                          </p:cTn>
                        </p:par>
                        <p:par>
                          <p:cTn id="67" fill="hold">
                            <p:stCondLst>
                              <p:cond delay="16050"/>
                            </p:stCondLst>
                            <p:childTnLst>
                              <p:par>
                                <p:cTn id="68" presetID="40" presetClass="entr" presetSubtype="0" fill="hold" grpId="0" nodeType="afterEffect">
                                  <p:stCondLst>
                                    <p:cond delay="0"/>
                                  </p:stCondLst>
                                  <p:iterate type="lt">
                                    <p:tmPct val="10000"/>
                                  </p:iterate>
                                  <p:childTnLst>
                                    <p:set>
                                      <p:cBhvr>
                                        <p:cTn id="69" dur="1" fill="hold">
                                          <p:stCondLst>
                                            <p:cond delay="0"/>
                                          </p:stCondLst>
                                        </p:cTn>
                                        <p:tgtEl>
                                          <p:spTgt spid="53261"/>
                                        </p:tgtEl>
                                        <p:attrNameLst>
                                          <p:attrName>style.visibility</p:attrName>
                                        </p:attrNameLst>
                                      </p:cBhvr>
                                      <p:to>
                                        <p:strVal val="visible"/>
                                      </p:to>
                                    </p:set>
                                    <p:animEffect transition="in" filter="fade">
                                      <p:cBhvr>
                                        <p:cTn id="70" dur="1000"/>
                                        <p:tgtEl>
                                          <p:spTgt spid="53261"/>
                                        </p:tgtEl>
                                      </p:cBhvr>
                                    </p:animEffect>
                                    <p:anim calcmode="lin" valueType="num">
                                      <p:cBhvr>
                                        <p:cTn id="71" dur="1000" fill="hold"/>
                                        <p:tgtEl>
                                          <p:spTgt spid="53261"/>
                                        </p:tgtEl>
                                        <p:attrNameLst>
                                          <p:attrName>ppt_x</p:attrName>
                                        </p:attrNameLst>
                                      </p:cBhvr>
                                      <p:tavLst>
                                        <p:tav tm="0">
                                          <p:val>
                                            <p:strVal val="#ppt_x-.1"/>
                                          </p:val>
                                        </p:tav>
                                        <p:tav tm="100000">
                                          <p:val>
                                            <p:strVal val="#ppt_x"/>
                                          </p:val>
                                        </p:tav>
                                      </p:tavLst>
                                    </p:anim>
                                    <p:anim calcmode="lin" valueType="num">
                                      <p:cBhvr>
                                        <p:cTn id="72" dur="1000" fill="hold"/>
                                        <p:tgtEl>
                                          <p:spTgt spid="53261"/>
                                        </p:tgtEl>
                                        <p:attrNameLst>
                                          <p:attrName>ppt_y</p:attrName>
                                        </p:attrNameLst>
                                      </p:cBhvr>
                                      <p:tavLst>
                                        <p:tav tm="0">
                                          <p:val>
                                            <p:strVal val="#ppt_y"/>
                                          </p:val>
                                        </p:tav>
                                        <p:tav tm="100000">
                                          <p:val>
                                            <p:strVal val="#ppt_y"/>
                                          </p:val>
                                        </p:tav>
                                      </p:tavLst>
                                    </p:anim>
                                  </p:childTnLst>
                                </p:cTn>
                              </p:par>
                            </p:childTnLst>
                          </p:cTn>
                        </p:par>
                        <p:par>
                          <p:cTn id="73" fill="hold">
                            <p:stCondLst>
                              <p:cond delay="18550"/>
                            </p:stCondLst>
                            <p:childTnLst>
                              <p:par>
                                <p:cTn id="74" presetID="40" presetClass="entr" presetSubtype="0" fill="hold" grpId="0" nodeType="afterEffect">
                                  <p:stCondLst>
                                    <p:cond delay="0"/>
                                  </p:stCondLst>
                                  <p:iterate type="lt">
                                    <p:tmPct val="10000"/>
                                  </p:iterate>
                                  <p:childTnLst>
                                    <p:set>
                                      <p:cBhvr>
                                        <p:cTn id="75" dur="1" fill="hold">
                                          <p:stCondLst>
                                            <p:cond delay="0"/>
                                          </p:stCondLst>
                                        </p:cTn>
                                        <p:tgtEl>
                                          <p:spTgt spid="53262"/>
                                        </p:tgtEl>
                                        <p:attrNameLst>
                                          <p:attrName>style.visibility</p:attrName>
                                        </p:attrNameLst>
                                      </p:cBhvr>
                                      <p:to>
                                        <p:strVal val="visible"/>
                                      </p:to>
                                    </p:set>
                                    <p:animEffect transition="in" filter="fade">
                                      <p:cBhvr>
                                        <p:cTn id="76" dur="1000"/>
                                        <p:tgtEl>
                                          <p:spTgt spid="53262"/>
                                        </p:tgtEl>
                                      </p:cBhvr>
                                    </p:animEffect>
                                    <p:anim calcmode="lin" valueType="num">
                                      <p:cBhvr>
                                        <p:cTn id="77" dur="1000" fill="hold"/>
                                        <p:tgtEl>
                                          <p:spTgt spid="53262"/>
                                        </p:tgtEl>
                                        <p:attrNameLst>
                                          <p:attrName>ppt_x</p:attrName>
                                        </p:attrNameLst>
                                      </p:cBhvr>
                                      <p:tavLst>
                                        <p:tav tm="0">
                                          <p:val>
                                            <p:strVal val="#ppt_x-.1"/>
                                          </p:val>
                                        </p:tav>
                                        <p:tav tm="100000">
                                          <p:val>
                                            <p:strVal val="#ppt_x"/>
                                          </p:val>
                                        </p:tav>
                                      </p:tavLst>
                                    </p:anim>
                                    <p:anim calcmode="lin" valueType="num">
                                      <p:cBhvr>
                                        <p:cTn id="78" dur="1000" fill="hold"/>
                                        <p:tgtEl>
                                          <p:spTgt spid="53262"/>
                                        </p:tgtEl>
                                        <p:attrNameLst>
                                          <p:attrName>ppt_y</p:attrName>
                                        </p:attrNameLst>
                                      </p:cBhvr>
                                      <p:tavLst>
                                        <p:tav tm="0">
                                          <p:val>
                                            <p:strVal val="#ppt_y"/>
                                          </p:val>
                                        </p:tav>
                                        <p:tav tm="100000">
                                          <p:val>
                                            <p:strVal val="#ppt_y"/>
                                          </p:val>
                                        </p:tav>
                                      </p:tavLst>
                                    </p:anim>
                                  </p:childTnLst>
                                </p:cTn>
                              </p:par>
                            </p:childTnLst>
                          </p:cTn>
                        </p:par>
                        <p:par>
                          <p:cTn id="79" fill="hold">
                            <p:stCondLst>
                              <p:cond delay="20250"/>
                            </p:stCondLst>
                            <p:childTnLst>
                              <p:par>
                                <p:cTn id="80" presetID="51" presetClass="entr" presetSubtype="0" fill="hold" grpId="0" nodeType="afterEffect">
                                  <p:stCondLst>
                                    <p:cond delay="0"/>
                                  </p:stCondLst>
                                  <p:childTnLst>
                                    <p:set>
                                      <p:cBhvr>
                                        <p:cTn id="81" dur="1" fill="hold">
                                          <p:stCondLst>
                                            <p:cond delay="0"/>
                                          </p:stCondLst>
                                        </p:cTn>
                                        <p:tgtEl>
                                          <p:spTgt spid="53263"/>
                                        </p:tgtEl>
                                        <p:attrNameLst>
                                          <p:attrName>style.visibility</p:attrName>
                                        </p:attrNameLst>
                                      </p:cBhvr>
                                      <p:to>
                                        <p:strVal val="visible"/>
                                      </p:to>
                                    </p:set>
                                    <p:animEffect transition="in" filter="fade">
                                      <p:cBhvr>
                                        <p:cTn id="82" dur="770" decel="100000"/>
                                        <p:tgtEl>
                                          <p:spTgt spid="53263"/>
                                        </p:tgtEl>
                                      </p:cBhvr>
                                    </p:animEffect>
                                    <p:animScale>
                                      <p:cBhvr>
                                        <p:cTn id="83" dur="770" decel="100000"/>
                                        <p:tgtEl>
                                          <p:spTgt spid="53263"/>
                                        </p:tgtEl>
                                      </p:cBhvr>
                                      <p:from x="10000" y="10000"/>
                                      <p:to x="200000" y="450000"/>
                                    </p:animScale>
                                    <p:animScale>
                                      <p:cBhvr>
                                        <p:cTn id="84" dur="1230" accel="100000" fill="hold">
                                          <p:stCondLst>
                                            <p:cond delay="770"/>
                                          </p:stCondLst>
                                        </p:cTn>
                                        <p:tgtEl>
                                          <p:spTgt spid="53263"/>
                                        </p:tgtEl>
                                      </p:cBhvr>
                                      <p:from x="200000" y="450000"/>
                                      <p:to x="100000" y="100000"/>
                                    </p:animScale>
                                    <p:set>
                                      <p:cBhvr>
                                        <p:cTn id="85" dur="770" fill="hold"/>
                                        <p:tgtEl>
                                          <p:spTgt spid="53263"/>
                                        </p:tgtEl>
                                        <p:attrNameLst>
                                          <p:attrName>ppt_x</p:attrName>
                                        </p:attrNameLst>
                                      </p:cBhvr>
                                      <p:to>
                                        <p:strVal val="(0.5)"/>
                                      </p:to>
                                    </p:set>
                                    <p:anim from="(0.5)" to="(#ppt_x)" calcmode="lin" valueType="num">
                                      <p:cBhvr>
                                        <p:cTn id="86" dur="1230" accel="100000" fill="hold">
                                          <p:stCondLst>
                                            <p:cond delay="770"/>
                                          </p:stCondLst>
                                        </p:cTn>
                                        <p:tgtEl>
                                          <p:spTgt spid="53263"/>
                                        </p:tgtEl>
                                        <p:attrNameLst>
                                          <p:attrName>ppt_x</p:attrName>
                                        </p:attrNameLst>
                                      </p:cBhvr>
                                    </p:anim>
                                    <p:set>
                                      <p:cBhvr>
                                        <p:cTn id="87" dur="770" fill="hold"/>
                                        <p:tgtEl>
                                          <p:spTgt spid="53263"/>
                                        </p:tgtEl>
                                        <p:attrNameLst>
                                          <p:attrName>ppt_y</p:attrName>
                                        </p:attrNameLst>
                                      </p:cBhvr>
                                      <p:to>
                                        <p:strVal val="(#ppt_y+0.4)"/>
                                      </p:to>
                                    </p:set>
                                    <p:anim from="(#ppt_y+0.4)" to="(#ppt_y)" calcmode="lin" valueType="num">
                                      <p:cBhvr>
                                        <p:cTn id="88" dur="1230" accel="100000" fill="hold">
                                          <p:stCondLst>
                                            <p:cond delay="770"/>
                                          </p:stCondLst>
                                        </p:cTn>
                                        <p:tgtEl>
                                          <p:spTgt spid="53263"/>
                                        </p:tgtEl>
                                        <p:attrNameLst>
                                          <p:attrName>ppt_y</p:attrName>
                                        </p:attrNameLst>
                                      </p:cBhvr>
                                    </p:anim>
                                  </p:childTnLst>
                                </p:cTn>
                              </p:par>
                            </p:childTnLst>
                          </p:cTn>
                        </p:par>
                        <p:par>
                          <p:cTn id="89" fill="hold">
                            <p:stCondLst>
                              <p:cond delay="22250"/>
                            </p:stCondLst>
                            <p:childTnLst>
                              <p:par>
                                <p:cTn id="90" presetID="13" presetClass="entr" presetSubtype="16" fill="hold" grpId="0" nodeType="afterEffect">
                                  <p:stCondLst>
                                    <p:cond delay="0"/>
                                  </p:stCondLst>
                                  <p:childTnLst>
                                    <p:set>
                                      <p:cBhvr>
                                        <p:cTn id="91" dur="1" fill="hold">
                                          <p:stCondLst>
                                            <p:cond delay="0"/>
                                          </p:stCondLst>
                                        </p:cTn>
                                        <p:tgtEl>
                                          <p:spTgt spid="53264"/>
                                        </p:tgtEl>
                                        <p:attrNameLst>
                                          <p:attrName>style.visibility</p:attrName>
                                        </p:attrNameLst>
                                      </p:cBhvr>
                                      <p:to>
                                        <p:strVal val="visible"/>
                                      </p:to>
                                    </p:set>
                                    <p:animEffect transition="in" filter="plus(in)">
                                      <p:cBhvr>
                                        <p:cTn id="92" dur="2000"/>
                                        <p:tgtEl>
                                          <p:spTgt spid="53264"/>
                                        </p:tgtEl>
                                      </p:cBhvr>
                                    </p:animEffect>
                                  </p:childTnLst>
                                </p:cTn>
                              </p:par>
                            </p:childTnLst>
                          </p:cTn>
                        </p:par>
                        <p:par>
                          <p:cTn id="93" fill="hold">
                            <p:stCondLst>
                              <p:cond delay="24250"/>
                            </p:stCondLst>
                            <p:childTnLst>
                              <p:par>
                                <p:cTn id="94" presetID="42" presetClass="entr" presetSubtype="0" fill="hold" grpId="0" nodeType="afterEffect">
                                  <p:stCondLst>
                                    <p:cond delay="0"/>
                                  </p:stCondLst>
                                  <p:childTnLst>
                                    <p:set>
                                      <p:cBhvr>
                                        <p:cTn id="95" dur="1" fill="hold">
                                          <p:stCondLst>
                                            <p:cond delay="0"/>
                                          </p:stCondLst>
                                        </p:cTn>
                                        <p:tgtEl>
                                          <p:spTgt spid="53265"/>
                                        </p:tgtEl>
                                        <p:attrNameLst>
                                          <p:attrName>style.visibility</p:attrName>
                                        </p:attrNameLst>
                                      </p:cBhvr>
                                      <p:to>
                                        <p:strVal val="visible"/>
                                      </p:to>
                                    </p:set>
                                    <p:animEffect transition="in" filter="fade">
                                      <p:cBhvr>
                                        <p:cTn id="96" dur="1000"/>
                                        <p:tgtEl>
                                          <p:spTgt spid="53265"/>
                                        </p:tgtEl>
                                      </p:cBhvr>
                                    </p:animEffect>
                                    <p:anim calcmode="lin" valueType="num">
                                      <p:cBhvr>
                                        <p:cTn id="97" dur="1000" fill="hold"/>
                                        <p:tgtEl>
                                          <p:spTgt spid="53265"/>
                                        </p:tgtEl>
                                        <p:attrNameLst>
                                          <p:attrName>ppt_x</p:attrName>
                                        </p:attrNameLst>
                                      </p:cBhvr>
                                      <p:tavLst>
                                        <p:tav tm="0">
                                          <p:val>
                                            <p:strVal val="#ppt_x"/>
                                          </p:val>
                                        </p:tav>
                                        <p:tav tm="100000">
                                          <p:val>
                                            <p:strVal val="#ppt_x"/>
                                          </p:val>
                                        </p:tav>
                                      </p:tavLst>
                                    </p:anim>
                                    <p:anim calcmode="lin" valueType="num">
                                      <p:cBhvr>
                                        <p:cTn id="98" dur="1000" fill="hold"/>
                                        <p:tgtEl>
                                          <p:spTgt spid="53265"/>
                                        </p:tgtEl>
                                        <p:attrNameLst>
                                          <p:attrName>ppt_y</p:attrName>
                                        </p:attrNameLst>
                                      </p:cBhvr>
                                      <p:tavLst>
                                        <p:tav tm="0">
                                          <p:val>
                                            <p:strVal val="#ppt_y+.1"/>
                                          </p:val>
                                        </p:tav>
                                        <p:tav tm="100000">
                                          <p:val>
                                            <p:strVal val="#ppt_y"/>
                                          </p:val>
                                        </p:tav>
                                      </p:tavLst>
                                    </p:anim>
                                  </p:childTnLst>
                                </p:cTn>
                              </p:par>
                            </p:childTnLst>
                          </p:cTn>
                        </p:par>
                        <p:par>
                          <p:cTn id="99" fill="hold">
                            <p:stCondLst>
                              <p:cond delay="25250"/>
                            </p:stCondLst>
                            <p:childTnLst>
                              <p:par>
                                <p:cTn id="100" presetID="35" presetClass="entr" presetSubtype="0" fill="hold" grpId="0" nodeType="afterEffect">
                                  <p:stCondLst>
                                    <p:cond delay="0"/>
                                  </p:stCondLst>
                                  <p:childTnLst>
                                    <p:set>
                                      <p:cBhvr>
                                        <p:cTn id="101" dur="1" fill="hold">
                                          <p:stCondLst>
                                            <p:cond delay="0"/>
                                          </p:stCondLst>
                                        </p:cTn>
                                        <p:tgtEl>
                                          <p:spTgt spid="53266"/>
                                        </p:tgtEl>
                                        <p:attrNameLst>
                                          <p:attrName>style.visibility</p:attrName>
                                        </p:attrNameLst>
                                      </p:cBhvr>
                                      <p:to>
                                        <p:strVal val="visible"/>
                                      </p:to>
                                    </p:set>
                                    <p:animEffect transition="in" filter="fade">
                                      <p:cBhvr>
                                        <p:cTn id="102" dur="2000"/>
                                        <p:tgtEl>
                                          <p:spTgt spid="53266"/>
                                        </p:tgtEl>
                                      </p:cBhvr>
                                    </p:animEffect>
                                    <p:anim calcmode="lin" valueType="num">
                                      <p:cBhvr>
                                        <p:cTn id="103" dur="2000" fill="hold"/>
                                        <p:tgtEl>
                                          <p:spTgt spid="53266"/>
                                        </p:tgtEl>
                                        <p:attrNameLst>
                                          <p:attrName>style.rotation</p:attrName>
                                        </p:attrNameLst>
                                      </p:cBhvr>
                                      <p:tavLst>
                                        <p:tav tm="0">
                                          <p:val>
                                            <p:fltVal val="720"/>
                                          </p:val>
                                        </p:tav>
                                        <p:tav tm="100000">
                                          <p:val>
                                            <p:fltVal val="0"/>
                                          </p:val>
                                        </p:tav>
                                      </p:tavLst>
                                    </p:anim>
                                    <p:anim calcmode="lin" valueType="num">
                                      <p:cBhvr>
                                        <p:cTn id="104" dur="2000" fill="hold"/>
                                        <p:tgtEl>
                                          <p:spTgt spid="53266"/>
                                        </p:tgtEl>
                                        <p:attrNameLst>
                                          <p:attrName>ppt_h</p:attrName>
                                        </p:attrNameLst>
                                      </p:cBhvr>
                                      <p:tavLst>
                                        <p:tav tm="0">
                                          <p:val>
                                            <p:fltVal val="0"/>
                                          </p:val>
                                        </p:tav>
                                        <p:tav tm="100000">
                                          <p:val>
                                            <p:strVal val="#ppt_h"/>
                                          </p:val>
                                        </p:tav>
                                      </p:tavLst>
                                    </p:anim>
                                    <p:anim calcmode="lin" valueType="num">
                                      <p:cBhvr>
                                        <p:cTn id="105" dur="2000" fill="hold"/>
                                        <p:tgtEl>
                                          <p:spTgt spid="53266"/>
                                        </p:tgtEl>
                                        <p:attrNameLst>
                                          <p:attrName>ppt_w</p:attrName>
                                        </p:attrNameLst>
                                      </p:cBhvr>
                                      <p:tavLst>
                                        <p:tav tm="0">
                                          <p:val>
                                            <p:fltVal val="0"/>
                                          </p:val>
                                        </p:tav>
                                        <p:tav tm="100000">
                                          <p:val>
                                            <p:strVal val="#ppt_w"/>
                                          </p:val>
                                        </p:tav>
                                      </p:tavLst>
                                    </p:anim>
                                  </p:childTnLst>
                                </p:cTn>
                              </p:par>
                            </p:childTnLst>
                          </p:cTn>
                        </p:par>
                        <p:par>
                          <p:cTn id="106" fill="hold">
                            <p:stCondLst>
                              <p:cond delay="27250"/>
                            </p:stCondLst>
                            <p:childTnLst>
                              <p:par>
                                <p:cTn id="107" presetID="30" presetClass="entr" presetSubtype="0" fill="hold" grpId="0" nodeType="afterEffect">
                                  <p:stCondLst>
                                    <p:cond delay="0"/>
                                  </p:stCondLst>
                                  <p:childTnLst>
                                    <p:set>
                                      <p:cBhvr>
                                        <p:cTn id="108" dur="1" fill="hold">
                                          <p:stCondLst>
                                            <p:cond delay="0"/>
                                          </p:stCondLst>
                                        </p:cTn>
                                        <p:tgtEl>
                                          <p:spTgt spid="53267"/>
                                        </p:tgtEl>
                                        <p:attrNameLst>
                                          <p:attrName>style.visibility</p:attrName>
                                        </p:attrNameLst>
                                      </p:cBhvr>
                                      <p:to>
                                        <p:strVal val="visible"/>
                                      </p:to>
                                    </p:set>
                                    <p:animEffect transition="in" filter="fade">
                                      <p:cBhvr>
                                        <p:cTn id="109" dur="800" decel="100000"/>
                                        <p:tgtEl>
                                          <p:spTgt spid="53267"/>
                                        </p:tgtEl>
                                      </p:cBhvr>
                                    </p:animEffect>
                                    <p:anim calcmode="lin" valueType="num">
                                      <p:cBhvr>
                                        <p:cTn id="110" dur="800" decel="100000" fill="hold"/>
                                        <p:tgtEl>
                                          <p:spTgt spid="53267"/>
                                        </p:tgtEl>
                                        <p:attrNameLst>
                                          <p:attrName>style.rotation</p:attrName>
                                        </p:attrNameLst>
                                      </p:cBhvr>
                                      <p:tavLst>
                                        <p:tav tm="0">
                                          <p:val>
                                            <p:fltVal val="-90"/>
                                          </p:val>
                                        </p:tav>
                                        <p:tav tm="100000">
                                          <p:val>
                                            <p:fltVal val="0"/>
                                          </p:val>
                                        </p:tav>
                                      </p:tavLst>
                                    </p:anim>
                                    <p:anim calcmode="lin" valueType="num">
                                      <p:cBhvr>
                                        <p:cTn id="111" dur="800" decel="100000" fill="hold"/>
                                        <p:tgtEl>
                                          <p:spTgt spid="53267"/>
                                        </p:tgtEl>
                                        <p:attrNameLst>
                                          <p:attrName>ppt_x</p:attrName>
                                        </p:attrNameLst>
                                      </p:cBhvr>
                                      <p:tavLst>
                                        <p:tav tm="0">
                                          <p:val>
                                            <p:strVal val="#ppt_x+0.4"/>
                                          </p:val>
                                        </p:tav>
                                        <p:tav tm="100000">
                                          <p:val>
                                            <p:strVal val="#ppt_x-0.05"/>
                                          </p:val>
                                        </p:tav>
                                      </p:tavLst>
                                    </p:anim>
                                    <p:anim calcmode="lin" valueType="num">
                                      <p:cBhvr>
                                        <p:cTn id="112" dur="800" decel="100000" fill="hold"/>
                                        <p:tgtEl>
                                          <p:spTgt spid="53267"/>
                                        </p:tgtEl>
                                        <p:attrNameLst>
                                          <p:attrName>ppt_y</p:attrName>
                                        </p:attrNameLst>
                                      </p:cBhvr>
                                      <p:tavLst>
                                        <p:tav tm="0">
                                          <p:val>
                                            <p:strVal val="#ppt_y-0.4"/>
                                          </p:val>
                                        </p:tav>
                                        <p:tav tm="100000">
                                          <p:val>
                                            <p:strVal val="#ppt_y+0.1"/>
                                          </p:val>
                                        </p:tav>
                                      </p:tavLst>
                                    </p:anim>
                                    <p:anim calcmode="lin" valueType="num">
                                      <p:cBhvr>
                                        <p:cTn id="113" dur="200" accel="100000" fill="hold">
                                          <p:stCondLst>
                                            <p:cond delay="800"/>
                                          </p:stCondLst>
                                        </p:cTn>
                                        <p:tgtEl>
                                          <p:spTgt spid="53267"/>
                                        </p:tgtEl>
                                        <p:attrNameLst>
                                          <p:attrName>ppt_x</p:attrName>
                                        </p:attrNameLst>
                                      </p:cBhvr>
                                      <p:tavLst>
                                        <p:tav tm="0">
                                          <p:val>
                                            <p:strVal val="#ppt_x-0.05"/>
                                          </p:val>
                                        </p:tav>
                                        <p:tav tm="100000">
                                          <p:val>
                                            <p:strVal val="#ppt_x"/>
                                          </p:val>
                                        </p:tav>
                                      </p:tavLst>
                                    </p:anim>
                                    <p:anim calcmode="lin" valueType="num">
                                      <p:cBhvr>
                                        <p:cTn id="114" dur="200" accel="100000" fill="hold">
                                          <p:stCondLst>
                                            <p:cond delay="800"/>
                                          </p:stCondLst>
                                        </p:cTn>
                                        <p:tgtEl>
                                          <p:spTgt spid="53267"/>
                                        </p:tgtEl>
                                        <p:attrNameLst>
                                          <p:attrName>ppt_y</p:attrName>
                                        </p:attrNameLst>
                                      </p:cBhvr>
                                      <p:tavLst>
                                        <p:tav tm="0">
                                          <p:val>
                                            <p:strVal val="#ppt_y+0.1"/>
                                          </p:val>
                                        </p:tav>
                                        <p:tav tm="100000">
                                          <p:val>
                                            <p:strVal val="#ppt_y"/>
                                          </p:val>
                                        </p:tav>
                                      </p:tavLst>
                                    </p:anim>
                                  </p:childTnLst>
                                </p:cTn>
                              </p:par>
                            </p:childTnLst>
                          </p:cTn>
                        </p:par>
                        <p:par>
                          <p:cTn id="115" fill="hold">
                            <p:stCondLst>
                              <p:cond delay="28250"/>
                            </p:stCondLst>
                            <p:childTnLst>
                              <p:par>
                                <p:cTn id="116" presetID="42" presetClass="entr" presetSubtype="0" fill="hold" grpId="0" nodeType="afterEffect">
                                  <p:stCondLst>
                                    <p:cond delay="0"/>
                                  </p:stCondLst>
                                  <p:childTnLst>
                                    <p:set>
                                      <p:cBhvr>
                                        <p:cTn id="117" dur="1" fill="hold">
                                          <p:stCondLst>
                                            <p:cond delay="0"/>
                                          </p:stCondLst>
                                        </p:cTn>
                                        <p:tgtEl>
                                          <p:spTgt spid="53273"/>
                                        </p:tgtEl>
                                        <p:attrNameLst>
                                          <p:attrName>style.visibility</p:attrName>
                                        </p:attrNameLst>
                                      </p:cBhvr>
                                      <p:to>
                                        <p:strVal val="visible"/>
                                      </p:to>
                                    </p:set>
                                    <p:animEffect transition="in" filter="fade">
                                      <p:cBhvr>
                                        <p:cTn id="118" dur="1000"/>
                                        <p:tgtEl>
                                          <p:spTgt spid="53273"/>
                                        </p:tgtEl>
                                      </p:cBhvr>
                                    </p:animEffect>
                                    <p:anim calcmode="lin" valueType="num">
                                      <p:cBhvr>
                                        <p:cTn id="119" dur="1000" fill="hold"/>
                                        <p:tgtEl>
                                          <p:spTgt spid="53273"/>
                                        </p:tgtEl>
                                        <p:attrNameLst>
                                          <p:attrName>ppt_x</p:attrName>
                                        </p:attrNameLst>
                                      </p:cBhvr>
                                      <p:tavLst>
                                        <p:tav tm="0">
                                          <p:val>
                                            <p:strVal val="#ppt_x"/>
                                          </p:val>
                                        </p:tav>
                                        <p:tav tm="100000">
                                          <p:val>
                                            <p:strVal val="#ppt_x"/>
                                          </p:val>
                                        </p:tav>
                                      </p:tavLst>
                                    </p:anim>
                                    <p:anim calcmode="lin" valueType="num">
                                      <p:cBhvr>
                                        <p:cTn id="120" dur="1000" fill="hold"/>
                                        <p:tgtEl>
                                          <p:spTgt spid="53273"/>
                                        </p:tgtEl>
                                        <p:attrNameLst>
                                          <p:attrName>ppt_y</p:attrName>
                                        </p:attrNameLst>
                                      </p:cBhvr>
                                      <p:tavLst>
                                        <p:tav tm="0">
                                          <p:val>
                                            <p:strVal val="#ppt_y+.1"/>
                                          </p:val>
                                        </p:tav>
                                        <p:tav tm="100000">
                                          <p:val>
                                            <p:strVal val="#ppt_y"/>
                                          </p:val>
                                        </p:tav>
                                      </p:tavLst>
                                    </p:anim>
                                  </p:childTnLst>
                                </p:cTn>
                              </p:par>
                            </p:childTnLst>
                          </p:cTn>
                        </p:par>
                        <p:par>
                          <p:cTn id="121" fill="hold">
                            <p:stCondLst>
                              <p:cond delay="29250"/>
                            </p:stCondLst>
                            <p:childTnLst>
                              <p:par>
                                <p:cTn id="122" presetID="29" presetClass="entr" presetSubtype="0" fill="hold" grpId="0" nodeType="afterEffect">
                                  <p:stCondLst>
                                    <p:cond delay="0"/>
                                  </p:stCondLst>
                                  <p:childTnLst>
                                    <p:set>
                                      <p:cBhvr>
                                        <p:cTn id="123" dur="1" fill="hold">
                                          <p:stCondLst>
                                            <p:cond delay="0"/>
                                          </p:stCondLst>
                                        </p:cTn>
                                        <p:tgtEl>
                                          <p:spTgt spid="53269"/>
                                        </p:tgtEl>
                                        <p:attrNameLst>
                                          <p:attrName>style.visibility</p:attrName>
                                        </p:attrNameLst>
                                      </p:cBhvr>
                                      <p:to>
                                        <p:strVal val="visible"/>
                                      </p:to>
                                    </p:set>
                                    <p:anim calcmode="lin" valueType="num">
                                      <p:cBhvr>
                                        <p:cTn id="124" dur="1000" fill="hold"/>
                                        <p:tgtEl>
                                          <p:spTgt spid="53269"/>
                                        </p:tgtEl>
                                        <p:attrNameLst>
                                          <p:attrName>ppt_x</p:attrName>
                                        </p:attrNameLst>
                                      </p:cBhvr>
                                      <p:tavLst>
                                        <p:tav tm="0">
                                          <p:val>
                                            <p:strVal val="#ppt_x-.2"/>
                                          </p:val>
                                        </p:tav>
                                        <p:tav tm="100000">
                                          <p:val>
                                            <p:strVal val="#ppt_x"/>
                                          </p:val>
                                        </p:tav>
                                      </p:tavLst>
                                    </p:anim>
                                    <p:anim calcmode="lin" valueType="num">
                                      <p:cBhvr>
                                        <p:cTn id="125" dur="1000" fill="hold"/>
                                        <p:tgtEl>
                                          <p:spTgt spid="53269"/>
                                        </p:tgtEl>
                                        <p:attrNameLst>
                                          <p:attrName>ppt_y</p:attrName>
                                        </p:attrNameLst>
                                      </p:cBhvr>
                                      <p:tavLst>
                                        <p:tav tm="0">
                                          <p:val>
                                            <p:strVal val="#ppt_y"/>
                                          </p:val>
                                        </p:tav>
                                        <p:tav tm="100000">
                                          <p:val>
                                            <p:strVal val="#ppt_y"/>
                                          </p:val>
                                        </p:tav>
                                      </p:tavLst>
                                    </p:anim>
                                    <p:animEffect transition="in" filter="wipe(right)" prLst="gradientSize: 0.1">
                                      <p:cBhvr>
                                        <p:cTn id="126" dur="1000"/>
                                        <p:tgtEl>
                                          <p:spTgt spid="53269"/>
                                        </p:tgtEl>
                                      </p:cBhvr>
                                    </p:animEffect>
                                  </p:childTnLst>
                                </p:cTn>
                              </p:par>
                            </p:childTnLst>
                          </p:cTn>
                        </p:par>
                        <p:par>
                          <p:cTn id="127" fill="hold">
                            <p:stCondLst>
                              <p:cond delay="30250"/>
                            </p:stCondLst>
                            <p:childTnLst>
                              <p:par>
                                <p:cTn id="128" presetID="29" presetClass="entr" presetSubtype="0" fill="hold" grpId="0" nodeType="afterEffect">
                                  <p:stCondLst>
                                    <p:cond delay="0"/>
                                  </p:stCondLst>
                                  <p:childTnLst>
                                    <p:set>
                                      <p:cBhvr>
                                        <p:cTn id="129" dur="1" fill="hold">
                                          <p:stCondLst>
                                            <p:cond delay="0"/>
                                          </p:stCondLst>
                                        </p:cTn>
                                        <p:tgtEl>
                                          <p:spTgt spid="53270"/>
                                        </p:tgtEl>
                                        <p:attrNameLst>
                                          <p:attrName>style.visibility</p:attrName>
                                        </p:attrNameLst>
                                      </p:cBhvr>
                                      <p:to>
                                        <p:strVal val="visible"/>
                                      </p:to>
                                    </p:set>
                                    <p:anim calcmode="lin" valueType="num">
                                      <p:cBhvr>
                                        <p:cTn id="130" dur="1000" fill="hold"/>
                                        <p:tgtEl>
                                          <p:spTgt spid="53270"/>
                                        </p:tgtEl>
                                        <p:attrNameLst>
                                          <p:attrName>ppt_x</p:attrName>
                                        </p:attrNameLst>
                                      </p:cBhvr>
                                      <p:tavLst>
                                        <p:tav tm="0">
                                          <p:val>
                                            <p:strVal val="#ppt_x-.2"/>
                                          </p:val>
                                        </p:tav>
                                        <p:tav tm="100000">
                                          <p:val>
                                            <p:strVal val="#ppt_x"/>
                                          </p:val>
                                        </p:tav>
                                      </p:tavLst>
                                    </p:anim>
                                    <p:anim calcmode="lin" valueType="num">
                                      <p:cBhvr>
                                        <p:cTn id="131" dur="1000" fill="hold"/>
                                        <p:tgtEl>
                                          <p:spTgt spid="53270"/>
                                        </p:tgtEl>
                                        <p:attrNameLst>
                                          <p:attrName>ppt_y</p:attrName>
                                        </p:attrNameLst>
                                      </p:cBhvr>
                                      <p:tavLst>
                                        <p:tav tm="0">
                                          <p:val>
                                            <p:strVal val="#ppt_y"/>
                                          </p:val>
                                        </p:tav>
                                        <p:tav tm="100000">
                                          <p:val>
                                            <p:strVal val="#ppt_y"/>
                                          </p:val>
                                        </p:tav>
                                      </p:tavLst>
                                    </p:anim>
                                    <p:animEffect transition="in" filter="wipe(right)" prLst="gradientSize: 0.1">
                                      <p:cBhvr>
                                        <p:cTn id="132" dur="1000"/>
                                        <p:tgtEl>
                                          <p:spTgt spid="53270"/>
                                        </p:tgtEl>
                                      </p:cBhvr>
                                    </p:animEffect>
                                  </p:childTnLst>
                                </p:cTn>
                              </p:par>
                            </p:childTnLst>
                          </p:cTn>
                        </p:par>
                        <p:par>
                          <p:cTn id="133" fill="hold">
                            <p:stCondLst>
                              <p:cond delay="31250"/>
                            </p:stCondLst>
                            <p:childTnLst>
                              <p:par>
                                <p:cTn id="134" presetID="29" presetClass="entr" presetSubtype="0" fill="hold" grpId="0" nodeType="afterEffect">
                                  <p:stCondLst>
                                    <p:cond delay="0"/>
                                  </p:stCondLst>
                                  <p:childTnLst>
                                    <p:set>
                                      <p:cBhvr>
                                        <p:cTn id="135" dur="1" fill="hold">
                                          <p:stCondLst>
                                            <p:cond delay="0"/>
                                          </p:stCondLst>
                                        </p:cTn>
                                        <p:tgtEl>
                                          <p:spTgt spid="53271"/>
                                        </p:tgtEl>
                                        <p:attrNameLst>
                                          <p:attrName>style.visibility</p:attrName>
                                        </p:attrNameLst>
                                      </p:cBhvr>
                                      <p:to>
                                        <p:strVal val="visible"/>
                                      </p:to>
                                    </p:set>
                                    <p:anim calcmode="lin" valueType="num">
                                      <p:cBhvr>
                                        <p:cTn id="136" dur="1000" fill="hold"/>
                                        <p:tgtEl>
                                          <p:spTgt spid="53271"/>
                                        </p:tgtEl>
                                        <p:attrNameLst>
                                          <p:attrName>ppt_x</p:attrName>
                                        </p:attrNameLst>
                                      </p:cBhvr>
                                      <p:tavLst>
                                        <p:tav tm="0">
                                          <p:val>
                                            <p:strVal val="#ppt_x-.2"/>
                                          </p:val>
                                        </p:tav>
                                        <p:tav tm="100000">
                                          <p:val>
                                            <p:strVal val="#ppt_x"/>
                                          </p:val>
                                        </p:tav>
                                      </p:tavLst>
                                    </p:anim>
                                    <p:anim calcmode="lin" valueType="num">
                                      <p:cBhvr>
                                        <p:cTn id="137" dur="1000" fill="hold"/>
                                        <p:tgtEl>
                                          <p:spTgt spid="53271"/>
                                        </p:tgtEl>
                                        <p:attrNameLst>
                                          <p:attrName>ppt_y</p:attrName>
                                        </p:attrNameLst>
                                      </p:cBhvr>
                                      <p:tavLst>
                                        <p:tav tm="0">
                                          <p:val>
                                            <p:strVal val="#ppt_y"/>
                                          </p:val>
                                        </p:tav>
                                        <p:tav tm="100000">
                                          <p:val>
                                            <p:strVal val="#ppt_y"/>
                                          </p:val>
                                        </p:tav>
                                      </p:tavLst>
                                    </p:anim>
                                    <p:animEffect transition="in" filter="wipe(right)" prLst="gradientSize: 0.1">
                                      <p:cBhvr>
                                        <p:cTn id="138" dur="1000"/>
                                        <p:tgtEl>
                                          <p:spTgt spid="53271"/>
                                        </p:tgtEl>
                                      </p:cBhvr>
                                    </p:animEffect>
                                  </p:childTnLst>
                                </p:cTn>
                              </p:par>
                            </p:childTnLst>
                          </p:cTn>
                        </p:par>
                        <p:par>
                          <p:cTn id="139" fill="hold">
                            <p:stCondLst>
                              <p:cond delay="32250"/>
                            </p:stCondLst>
                            <p:childTnLst>
                              <p:par>
                                <p:cTn id="140" presetID="23" presetClass="entr" presetSubtype="16" fill="hold" grpId="0" nodeType="afterEffect">
                                  <p:stCondLst>
                                    <p:cond delay="0"/>
                                  </p:stCondLst>
                                  <p:childTnLst>
                                    <p:set>
                                      <p:cBhvr>
                                        <p:cTn id="141" dur="1" fill="hold">
                                          <p:stCondLst>
                                            <p:cond delay="0"/>
                                          </p:stCondLst>
                                        </p:cTn>
                                        <p:tgtEl>
                                          <p:spTgt spid="53272"/>
                                        </p:tgtEl>
                                        <p:attrNameLst>
                                          <p:attrName>style.visibility</p:attrName>
                                        </p:attrNameLst>
                                      </p:cBhvr>
                                      <p:to>
                                        <p:strVal val="visible"/>
                                      </p:to>
                                    </p:set>
                                    <p:anim calcmode="lin" valueType="num">
                                      <p:cBhvr>
                                        <p:cTn id="142" dur="500" fill="hold"/>
                                        <p:tgtEl>
                                          <p:spTgt spid="53272"/>
                                        </p:tgtEl>
                                        <p:attrNameLst>
                                          <p:attrName>ppt_w</p:attrName>
                                        </p:attrNameLst>
                                      </p:cBhvr>
                                      <p:tavLst>
                                        <p:tav tm="0">
                                          <p:val>
                                            <p:fltVal val="0"/>
                                          </p:val>
                                        </p:tav>
                                        <p:tav tm="100000">
                                          <p:val>
                                            <p:strVal val="#ppt_w"/>
                                          </p:val>
                                        </p:tav>
                                      </p:tavLst>
                                    </p:anim>
                                    <p:anim calcmode="lin" valueType="num">
                                      <p:cBhvr>
                                        <p:cTn id="143" dur="500" fill="hold"/>
                                        <p:tgtEl>
                                          <p:spTgt spid="532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p:bldP spid="53254" grpId="0" animBg="1"/>
      <p:bldP spid="53255" grpId="0"/>
      <p:bldP spid="53256" grpId="0"/>
      <p:bldP spid="53257" grpId="0"/>
      <p:bldP spid="53258" grpId="0" animBg="1"/>
      <p:bldP spid="53259" grpId="0" animBg="1"/>
      <p:bldP spid="53260" grpId="0" animBg="1"/>
      <p:bldP spid="53261" grpId="0"/>
      <p:bldP spid="53262" grpId="0"/>
      <p:bldP spid="53263" grpId="0"/>
      <p:bldP spid="53264" grpId="0" animBg="1"/>
      <p:bldP spid="53265" grpId="0" animBg="1"/>
      <p:bldP spid="53266" grpId="0"/>
      <p:bldP spid="53267" grpId="0" animBg="1"/>
      <p:bldP spid="53269" grpId="0"/>
      <p:bldP spid="53270" grpId="0"/>
      <p:bldP spid="53271" grpId="0"/>
      <p:bldP spid="53272" grpId="0" animBg="1"/>
      <p:bldP spid="5327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ПРИМЕР</a:t>
            </a:r>
            <a:endParaRPr lang="ru-RU" dirty="0"/>
          </a:p>
        </p:txBody>
      </p:sp>
      <p:pic>
        <p:nvPicPr>
          <p:cNvPr id="36866" name="Picture 2"/>
          <p:cNvPicPr>
            <a:picLocks noGrp="1" noChangeAspect="1" noChangeArrowheads="1"/>
          </p:cNvPicPr>
          <p:nvPr>
            <p:ph idx="1"/>
          </p:nvPr>
        </p:nvPicPr>
        <p:blipFill>
          <a:blip r:embed="rId3"/>
          <a:srcRect/>
          <a:stretch>
            <a:fillRect/>
          </a:stretch>
        </p:blipFill>
        <p:spPr bwMode="auto">
          <a:xfrm>
            <a:off x="214282" y="1357298"/>
            <a:ext cx="8786874" cy="3036722"/>
          </a:xfrm>
          <a:prstGeom prst="rect">
            <a:avLst/>
          </a:prstGeom>
          <a:noFill/>
          <a:ln w="9525">
            <a:noFill/>
            <a:miter lim="800000"/>
            <a:headEnd/>
            <a:tailEnd/>
          </a:ln>
          <a:effectLst/>
        </p:spPr>
      </p:pic>
      <p:pic>
        <p:nvPicPr>
          <p:cNvPr id="36867" name="Picture 3"/>
          <p:cNvPicPr>
            <a:picLocks noChangeAspect="1" noChangeArrowheads="1"/>
          </p:cNvPicPr>
          <p:nvPr/>
        </p:nvPicPr>
        <p:blipFill>
          <a:blip r:embed="rId4"/>
          <a:srcRect/>
          <a:stretch>
            <a:fillRect/>
          </a:stretch>
        </p:blipFill>
        <p:spPr bwMode="auto">
          <a:xfrm>
            <a:off x="214282" y="4643446"/>
            <a:ext cx="8786874" cy="2071702"/>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ПРИМЕР</a:t>
            </a:r>
            <a:endParaRPr lang="ru-RU" dirty="0"/>
          </a:p>
        </p:txBody>
      </p:sp>
      <p:sp>
        <p:nvSpPr>
          <p:cNvPr id="3" name="Содержимое 2"/>
          <p:cNvSpPr>
            <a:spLocks noGrp="1"/>
          </p:cNvSpPr>
          <p:nvPr>
            <p:ph idx="1"/>
          </p:nvPr>
        </p:nvSpPr>
        <p:spPr>
          <a:xfrm>
            <a:off x="142844" y="1600200"/>
            <a:ext cx="8858312" cy="4972072"/>
          </a:xfrm>
        </p:spPr>
        <p:txBody>
          <a:bodyPr>
            <a:normAutofit/>
          </a:bodyPr>
          <a:lstStyle/>
          <a:p>
            <a:pPr marL="88900" indent="-88900">
              <a:buNone/>
            </a:pPr>
            <a:r>
              <a:rPr lang="ru-RU" sz="3600" b="1" dirty="0" smtClean="0">
                <a:solidFill>
                  <a:schemeClr val="tx2"/>
                </a:solidFill>
              </a:rPr>
              <a:t>Одноатомный идеальный газ в количестве 4 молей поглощает количество теплоты 2 кДж. При этом температура газа повышается на 20 К. Работа, совершаемая газом в этом процессе, равна</a:t>
            </a:r>
          </a:p>
          <a:p>
            <a:pPr>
              <a:buNone/>
            </a:pPr>
            <a:r>
              <a:rPr lang="ru-RU" sz="3600" b="1" dirty="0" smtClean="0">
                <a:solidFill>
                  <a:schemeClr val="tx2"/>
                </a:solidFill>
              </a:rPr>
              <a:t>1) 0,5 кДж; 2) 1,0 кДж; 3)1,5кДж; 4) 2,0кДж</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a:xfrm>
            <a:off x="0" y="0"/>
            <a:ext cx="9144000" cy="928670"/>
          </a:xfrm>
        </p:spPr>
        <p:txBody>
          <a:bodyPr>
            <a:normAutofit fontScale="90000"/>
          </a:bodyPr>
          <a:lstStyle/>
          <a:p>
            <a:r>
              <a:rPr lang="ru-RU" sz="3200" b="1" dirty="0" smtClean="0">
                <a:solidFill>
                  <a:srgbClr val="002060"/>
                </a:solidFill>
              </a:rPr>
              <a:t/>
            </a:r>
            <a:br>
              <a:rPr lang="ru-RU" sz="3200" b="1" dirty="0" smtClean="0">
                <a:solidFill>
                  <a:srgbClr val="002060"/>
                </a:solidFill>
              </a:rPr>
            </a:br>
            <a:r>
              <a:rPr lang="ru-RU" sz="3200" b="1" dirty="0" smtClean="0">
                <a:solidFill>
                  <a:srgbClr val="002060"/>
                </a:solidFill>
              </a:rPr>
              <a:t>Принципы действия тепловых машин</a:t>
            </a:r>
            <a:endParaRPr lang="ru-RU" sz="3200" b="1" dirty="0">
              <a:solidFill>
                <a:srgbClr val="002060"/>
              </a:solidFill>
            </a:endParaRPr>
          </a:p>
        </p:txBody>
      </p:sp>
      <p:graphicFrame>
        <p:nvGraphicFramePr>
          <p:cNvPr id="574469" name="Object 5"/>
          <p:cNvGraphicFramePr>
            <a:graphicFrameLocks noChangeAspect="1"/>
          </p:cNvGraphicFramePr>
          <p:nvPr/>
        </p:nvGraphicFramePr>
        <p:xfrm>
          <a:off x="1357290" y="2590800"/>
          <a:ext cx="3327423" cy="3236913"/>
        </p:xfrm>
        <a:graphic>
          <a:graphicData uri="http://schemas.openxmlformats.org/presentationml/2006/ole">
            <p:oleObj spid="_x0000_s34818" name="Image" r:id="rId4" imgW="2336508" imgH="2514286" progId="">
              <p:embed/>
            </p:oleObj>
          </a:graphicData>
        </a:graphic>
      </p:graphicFrame>
      <p:sp>
        <p:nvSpPr>
          <p:cNvPr id="574471" name="Text Box 7"/>
          <p:cNvSpPr txBox="1">
            <a:spLocks noChangeArrowheads="1"/>
          </p:cNvSpPr>
          <p:nvPr/>
        </p:nvSpPr>
        <p:spPr bwMode="auto">
          <a:xfrm>
            <a:off x="357158" y="6000768"/>
            <a:ext cx="4481542" cy="533400"/>
          </a:xfrm>
          <a:prstGeom prst="rect">
            <a:avLst/>
          </a:prstGeom>
          <a:noFill/>
          <a:ln w="9525">
            <a:noFill/>
            <a:miter lim="800000"/>
            <a:headEnd/>
            <a:tailEnd/>
          </a:ln>
        </p:spPr>
        <p:txBody>
          <a:bodyPr/>
          <a:lstStyle/>
          <a:p>
            <a:pPr algn="ctr" eaLnBrk="0" hangingPunct="0"/>
            <a:r>
              <a:rPr kumimoji="0" lang="ru-RU" sz="2800" b="1" dirty="0" smtClean="0">
                <a:solidFill>
                  <a:srgbClr val="002060"/>
                </a:solidFill>
                <a:latin typeface="Arial" charset="0"/>
              </a:rPr>
              <a:t>Холодильник Т</a:t>
            </a:r>
            <a:r>
              <a:rPr kumimoji="0" lang="ru-RU" sz="2800" b="1" baseline="-25000" dirty="0" smtClean="0">
                <a:solidFill>
                  <a:srgbClr val="002060"/>
                </a:solidFill>
                <a:latin typeface="Arial" charset="0"/>
              </a:rPr>
              <a:t>2</a:t>
            </a:r>
            <a:endParaRPr kumimoji="0" lang="ru-RU" sz="2800" b="1" dirty="0">
              <a:solidFill>
                <a:srgbClr val="002060"/>
              </a:solidFill>
              <a:latin typeface="Arial" charset="0"/>
            </a:endParaRPr>
          </a:p>
        </p:txBody>
      </p:sp>
      <p:sp>
        <p:nvSpPr>
          <p:cNvPr id="574472" name="Text Box 8"/>
          <p:cNvSpPr txBox="1">
            <a:spLocks noChangeArrowheads="1"/>
          </p:cNvSpPr>
          <p:nvPr/>
        </p:nvSpPr>
        <p:spPr bwMode="auto">
          <a:xfrm>
            <a:off x="0" y="3429000"/>
            <a:ext cx="2143108" cy="1428760"/>
          </a:xfrm>
          <a:prstGeom prst="rect">
            <a:avLst/>
          </a:prstGeom>
          <a:noFill/>
          <a:ln w="9525">
            <a:noFill/>
            <a:miter lim="800000"/>
            <a:headEnd/>
            <a:tailEnd/>
          </a:ln>
        </p:spPr>
        <p:txBody>
          <a:bodyPr/>
          <a:lstStyle/>
          <a:p>
            <a:pPr algn="ctr" eaLnBrk="0" hangingPunct="0"/>
            <a:r>
              <a:rPr kumimoji="0" lang="ru-RU" sz="2800" b="1" dirty="0">
                <a:solidFill>
                  <a:srgbClr val="002060"/>
                </a:solidFill>
                <a:latin typeface="Arial" charset="0"/>
              </a:rPr>
              <a:t>Рабочее тело двигателя</a:t>
            </a:r>
          </a:p>
        </p:txBody>
      </p:sp>
      <p:sp>
        <p:nvSpPr>
          <p:cNvPr id="574473" name="Text Box 9"/>
          <p:cNvSpPr txBox="1">
            <a:spLocks noChangeArrowheads="1"/>
          </p:cNvSpPr>
          <p:nvPr/>
        </p:nvSpPr>
        <p:spPr bwMode="auto">
          <a:xfrm>
            <a:off x="785786" y="1571612"/>
            <a:ext cx="3835403" cy="523220"/>
          </a:xfrm>
          <a:prstGeom prst="rect">
            <a:avLst/>
          </a:prstGeom>
          <a:noFill/>
          <a:ln w="9525">
            <a:noFill/>
            <a:miter lim="800000"/>
            <a:headEnd/>
            <a:tailEnd/>
          </a:ln>
          <a:effectLst/>
        </p:spPr>
        <p:txBody>
          <a:bodyPr wrap="square">
            <a:spAutoFit/>
          </a:bodyPr>
          <a:lstStyle/>
          <a:p>
            <a:pPr algn="ctr">
              <a:spcBef>
                <a:spcPct val="50000"/>
              </a:spcBef>
            </a:pPr>
            <a:r>
              <a:rPr lang="ru-RU" sz="2800" b="1" dirty="0" smtClean="0">
                <a:solidFill>
                  <a:srgbClr val="002060"/>
                </a:solidFill>
                <a:latin typeface="Arial" charset="0"/>
              </a:rPr>
              <a:t>Нагреватель Т1</a:t>
            </a:r>
            <a:endParaRPr lang="ru-RU" sz="2800" b="1" dirty="0">
              <a:solidFill>
                <a:srgbClr val="002060"/>
              </a:solidFill>
              <a:latin typeface="Arial" charset="0"/>
            </a:endParaRPr>
          </a:p>
        </p:txBody>
      </p:sp>
      <p:sp>
        <p:nvSpPr>
          <p:cNvPr id="574474" name="Rectangle 10"/>
          <p:cNvSpPr>
            <a:spLocks noChangeArrowheads="1"/>
          </p:cNvSpPr>
          <p:nvPr/>
        </p:nvSpPr>
        <p:spPr bwMode="auto">
          <a:xfrm>
            <a:off x="4800600" y="1428736"/>
            <a:ext cx="4343400" cy="5200664"/>
          </a:xfrm>
          <a:prstGeom prst="rect">
            <a:avLst/>
          </a:prstGeom>
          <a:noFill/>
          <a:ln w="9525">
            <a:noFill/>
            <a:miter lim="800000"/>
            <a:headEnd/>
            <a:tailEnd/>
          </a:ln>
          <a:effectLst/>
        </p:spPr>
        <p:txBody>
          <a:bodyPr anchor="b"/>
          <a:lstStyle/>
          <a:p>
            <a:r>
              <a:rPr kumimoji="0" lang="ru-RU" sz="2400" b="1" dirty="0">
                <a:solidFill>
                  <a:schemeClr val="tx2"/>
                </a:solidFill>
                <a:latin typeface="Times New Roman" pitchFamily="18" charset="0"/>
              </a:rPr>
              <a:t>Энергия, выделившаяся при сгорании топлива в </a:t>
            </a:r>
            <a:r>
              <a:rPr kumimoji="0" lang="ru-RU" sz="2400" b="1" dirty="0">
                <a:solidFill>
                  <a:srgbClr val="CC3300"/>
                </a:solidFill>
                <a:latin typeface="Times New Roman" pitchFamily="18" charset="0"/>
              </a:rPr>
              <a:t>нагревателе</a:t>
            </a:r>
            <a:r>
              <a:rPr kumimoji="0" lang="ru-RU" sz="2400" b="1" dirty="0">
                <a:solidFill>
                  <a:schemeClr val="tx2"/>
                </a:solidFill>
                <a:latin typeface="Times New Roman" pitchFamily="18" charset="0"/>
              </a:rPr>
              <a:t>, передается </a:t>
            </a:r>
            <a:r>
              <a:rPr kumimoji="0" lang="ru-RU" sz="2400" b="1" dirty="0">
                <a:solidFill>
                  <a:srgbClr val="CC3300"/>
                </a:solidFill>
                <a:latin typeface="Times New Roman" pitchFamily="18" charset="0"/>
              </a:rPr>
              <a:t>рабочему телу</a:t>
            </a:r>
            <a:r>
              <a:rPr kumimoji="0" lang="ru-RU" sz="2400" b="1" dirty="0">
                <a:solidFill>
                  <a:schemeClr val="tx2"/>
                </a:solidFill>
                <a:latin typeface="Times New Roman" pitchFamily="18" charset="0"/>
              </a:rPr>
              <a:t> – газу. Расширяясь, газ совершает механическую работу. Чтобы двигатель мог работать циклически, необходимо сжать газ после расширения. Для уменьшения работы. Совершаемой над газом при сжатии, его охлаждают, используя </a:t>
            </a:r>
            <a:r>
              <a:rPr kumimoji="0" lang="ru-RU" sz="2400" b="1" dirty="0">
                <a:solidFill>
                  <a:srgbClr val="CC3300"/>
                </a:solidFill>
                <a:latin typeface="Times New Roman" pitchFamily="18" charset="0"/>
              </a:rPr>
              <a:t>холодильник </a:t>
            </a:r>
            <a:r>
              <a:rPr kumimoji="0" lang="ru-RU" sz="2400" b="1" dirty="0">
                <a:solidFill>
                  <a:schemeClr val="tx2"/>
                </a:solidFill>
                <a:latin typeface="Times New Roman" pitchFamily="18" charset="0"/>
              </a:rPr>
              <a:t>(окружающая среда)</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4469"/>
                                        </p:tgtEl>
                                        <p:attrNameLst>
                                          <p:attrName>style.visibility</p:attrName>
                                        </p:attrNameLst>
                                      </p:cBhvr>
                                      <p:to>
                                        <p:strVal val="visible"/>
                                      </p:to>
                                    </p:set>
                                    <p:animEffect transition="in" filter="dissolve">
                                      <p:cBhvr>
                                        <p:cTn id="7" dur="500"/>
                                        <p:tgtEl>
                                          <p:spTgt spid="57446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74473"/>
                                        </p:tgtEl>
                                        <p:attrNameLst>
                                          <p:attrName>style.visibility</p:attrName>
                                        </p:attrNameLst>
                                      </p:cBhvr>
                                      <p:to>
                                        <p:strVal val="visible"/>
                                      </p:to>
                                    </p:set>
                                    <p:animEffect transition="in" filter="barn(inVertical)">
                                      <p:cBhvr>
                                        <p:cTn id="12" dur="500"/>
                                        <p:tgtEl>
                                          <p:spTgt spid="57447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74472"/>
                                        </p:tgtEl>
                                        <p:attrNameLst>
                                          <p:attrName>style.visibility</p:attrName>
                                        </p:attrNameLst>
                                      </p:cBhvr>
                                      <p:to>
                                        <p:strVal val="visible"/>
                                      </p:to>
                                    </p:set>
                                    <p:animEffect transition="in" filter="barn(inVertical)">
                                      <p:cBhvr>
                                        <p:cTn id="17" dur="500"/>
                                        <p:tgtEl>
                                          <p:spTgt spid="57447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74471"/>
                                        </p:tgtEl>
                                        <p:attrNameLst>
                                          <p:attrName>style.visibility</p:attrName>
                                        </p:attrNameLst>
                                      </p:cBhvr>
                                      <p:to>
                                        <p:strVal val="visible"/>
                                      </p:to>
                                    </p:set>
                                    <p:animEffect transition="in" filter="barn(inVertical)">
                                      <p:cBhvr>
                                        <p:cTn id="22" dur="500"/>
                                        <p:tgtEl>
                                          <p:spTgt spid="574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71" grpId="0" autoUpdateAnimBg="0"/>
      <p:bldP spid="574472" grpId="0" autoUpdateAnimBg="0"/>
      <p:bldP spid="57447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0"/>
            <a:ext cx="7772400" cy="1143000"/>
          </a:xfrm>
        </p:spPr>
        <p:txBody>
          <a:bodyPr/>
          <a:lstStyle/>
          <a:p>
            <a:r>
              <a:rPr lang="ru-RU" b="1" dirty="0" smtClean="0">
                <a:solidFill>
                  <a:srgbClr val="002060"/>
                </a:solidFill>
              </a:rPr>
              <a:t>КПД тепловой машины</a:t>
            </a:r>
            <a:endParaRPr lang="ru-RU" dirty="0"/>
          </a:p>
        </p:txBody>
      </p:sp>
      <p:sp>
        <p:nvSpPr>
          <p:cNvPr id="3" name="Клип 2"/>
          <p:cNvSpPr>
            <a:spLocks noGrp="1"/>
          </p:cNvSpPr>
          <p:nvPr>
            <p:ph type="clipArt" sz="half" idx="1"/>
          </p:nvPr>
        </p:nvSpPr>
        <p:spPr>
          <a:xfrm>
            <a:off x="0" y="1676400"/>
            <a:ext cx="4876800" cy="4114800"/>
          </a:xfrm>
        </p:spPr>
      </p:sp>
      <p:sp>
        <p:nvSpPr>
          <p:cNvPr id="4" name="Текст 3"/>
          <p:cNvSpPr>
            <a:spLocks noGrp="1"/>
          </p:cNvSpPr>
          <p:nvPr>
            <p:ph type="body" sz="half" idx="2"/>
          </p:nvPr>
        </p:nvSpPr>
        <p:spPr>
          <a:xfrm>
            <a:off x="5029200" y="1676400"/>
            <a:ext cx="4114800" cy="2538418"/>
          </a:xfrm>
        </p:spPr>
        <p:txBody>
          <a:bodyPr>
            <a:noAutofit/>
          </a:bodyPr>
          <a:lstStyle/>
          <a:p>
            <a:pPr marL="0" indent="0"/>
            <a:r>
              <a:rPr lang="ru-RU" sz="2400" b="1" i="1" dirty="0" smtClean="0">
                <a:solidFill>
                  <a:srgbClr val="002060"/>
                </a:solidFill>
                <a:latin typeface="Times New Roman" pitchFamily="18" charset="0"/>
                <a:cs typeface="Times New Roman" pitchFamily="18" charset="0"/>
              </a:rPr>
              <a:t>Любая реальная тепловая машина, работающая с нагревателем, имеющим температуру Т</a:t>
            </a:r>
            <a:r>
              <a:rPr lang="ru-RU" sz="2400" b="1" i="1" baseline="-25000" dirty="0" smtClean="0">
                <a:solidFill>
                  <a:srgbClr val="002060"/>
                </a:solidFill>
                <a:latin typeface="Times New Roman" pitchFamily="18" charset="0"/>
                <a:cs typeface="Times New Roman" pitchFamily="18" charset="0"/>
              </a:rPr>
              <a:t>1</a:t>
            </a:r>
            <a:r>
              <a:rPr lang="ru-RU" sz="2400" b="1" i="1" dirty="0" smtClean="0">
                <a:solidFill>
                  <a:srgbClr val="002060"/>
                </a:solidFill>
                <a:latin typeface="Times New Roman" pitchFamily="18" charset="0"/>
                <a:cs typeface="Times New Roman" pitchFamily="18" charset="0"/>
              </a:rPr>
              <a:t>, и холодильником с температурой Т</a:t>
            </a:r>
            <a:r>
              <a:rPr lang="ru-RU" sz="2400" b="1" i="1" baseline="-25000" dirty="0" smtClean="0">
                <a:solidFill>
                  <a:srgbClr val="002060"/>
                </a:solidFill>
                <a:latin typeface="Times New Roman" pitchFamily="18" charset="0"/>
                <a:cs typeface="Times New Roman" pitchFamily="18" charset="0"/>
              </a:rPr>
              <a:t>2</a:t>
            </a:r>
            <a:r>
              <a:rPr lang="ru-RU" sz="2400" b="1" i="1" dirty="0" smtClean="0">
                <a:solidFill>
                  <a:srgbClr val="002060"/>
                </a:solidFill>
                <a:latin typeface="Times New Roman" pitchFamily="18" charset="0"/>
                <a:cs typeface="Times New Roman" pitchFamily="18" charset="0"/>
              </a:rPr>
              <a:t>, не может иметь КПД, превышающий КПД идеальной тепловой машины</a:t>
            </a:r>
            <a:endParaRPr lang="ru-RU" sz="2400" i="1" dirty="0">
              <a:solidFill>
                <a:srgbClr val="002060"/>
              </a:solidFill>
              <a:latin typeface="Times New Roman" pitchFamily="18" charset="0"/>
              <a:cs typeface="Times New Roman" pitchFamily="18" charset="0"/>
            </a:endParaRPr>
          </a:p>
        </p:txBody>
      </p:sp>
      <p:graphicFrame>
        <p:nvGraphicFramePr>
          <p:cNvPr id="35842" name="Object 2"/>
          <p:cNvGraphicFramePr>
            <a:graphicFrameLocks noChangeAspect="1"/>
          </p:cNvGraphicFramePr>
          <p:nvPr/>
        </p:nvGraphicFramePr>
        <p:xfrm>
          <a:off x="142844" y="1571612"/>
          <a:ext cx="4857784" cy="1571636"/>
        </p:xfrm>
        <a:graphic>
          <a:graphicData uri="http://schemas.openxmlformats.org/presentationml/2006/ole">
            <p:oleObj spid="_x0000_s35842" name="Формула" r:id="rId4" imgW="1777680" imgH="469800" progId="Equation.3">
              <p:embed/>
            </p:oleObj>
          </a:graphicData>
        </a:graphic>
      </p:graphicFrame>
      <p:sp>
        <p:nvSpPr>
          <p:cNvPr id="6" name="Прямоугольник 5"/>
          <p:cNvSpPr/>
          <p:nvPr/>
        </p:nvSpPr>
        <p:spPr>
          <a:xfrm>
            <a:off x="0" y="3500438"/>
            <a:ext cx="5000628" cy="3231654"/>
          </a:xfrm>
          <a:prstGeom prst="rect">
            <a:avLst/>
          </a:prstGeom>
        </p:spPr>
        <p:txBody>
          <a:bodyPr wrap="square">
            <a:spAutoFit/>
          </a:bodyPr>
          <a:lstStyle/>
          <a:p>
            <a:pPr>
              <a:spcBef>
                <a:spcPct val="50000"/>
              </a:spcBef>
            </a:pPr>
            <a:r>
              <a:rPr lang="en-US" sz="2400" b="1" i="1" dirty="0" smtClean="0">
                <a:solidFill>
                  <a:srgbClr val="002060"/>
                </a:solidFill>
                <a:latin typeface="Arial" charset="0"/>
              </a:rPr>
              <a:t>Q</a:t>
            </a:r>
            <a:r>
              <a:rPr lang="en-US" sz="2400" b="1" i="1" baseline="-25000" dirty="0" smtClean="0">
                <a:solidFill>
                  <a:srgbClr val="002060"/>
                </a:solidFill>
                <a:latin typeface="Arial" charset="0"/>
              </a:rPr>
              <a:t>1</a:t>
            </a:r>
            <a:r>
              <a:rPr lang="en-US" sz="2400" b="1" i="1" dirty="0" smtClean="0">
                <a:solidFill>
                  <a:srgbClr val="002060"/>
                </a:solidFill>
                <a:latin typeface="Arial" charset="0"/>
              </a:rPr>
              <a:t> – </a:t>
            </a:r>
            <a:r>
              <a:rPr lang="ru-RU" sz="2400" b="1" i="1" dirty="0" smtClean="0">
                <a:solidFill>
                  <a:srgbClr val="002060"/>
                </a:solidFill>
                <a:latin typeface="Arial" charset="0"/>
              </a:rPr>
              <a:t>количество теплоты, выделившееся при сгорании топлива (переданное рабочему телу от нагревателя</a:t>
            </a:r>
          </a:p>
          <a:p>
            <a:pPr>
              <a:spcBef>
                <a:spcPct val="50000"/>
              </a:spcBef>
            </a:pPr>
            <a:r>
              <a:rPr lang="en-US" sz="2400" b="1" i="1" dirty="0" smtClean="0">
                <a:solidFill>
                  <a:srgbClr val="002060"/>
                </a:solidFill>
                <a:latin typeface="Arial" charset="0"/>
              </a:rPr>
              <a:t>Q</a:t>
            </a:r>
            <a:r>
              <a:rPr lang="en-US" sz="2400" b="1" i="1" baseline="-25000" dirty="0" smtClean="0">
                <a:solidFill>
                  <a:srgbClr val="002060"/>
                </a:solidFill>
                <a:latin typeface="Arial" charset="0"/>
              </a:rPr>
              <a:t>2</a:t>
            </a:r>
            <a:r>
              <a:rPr lang="en-US" sz="2400" b="1" i="1" dirty="0" smtClean="0">
                <a:solidFill>
                  <a:srgbClr val="002060"/>
                </a:solidFill>
                <a:latin typeface="Arial" charset="0"/>
              </a:rPr>
              <a:t> – </a:t>
            </a:r>
            <a:r>
              <a:rPr lang="ru-RU" sz="2400" b="1" i="1" dirty="0" smtClean="0">
                <a:solidFill>
                  <a:srgbClr val="002060"/>
                </a:solidFill>
                <a:latin typeface="Arial" charset="0"/>
              </a:rPr>
              <a:t>количество теплоты, переданное от рабочего тела холодильнику</a:t>
            </a:r>
            <a:endParaRPr lang="ru-RU" sz="2400" b="1" i="1" dirty="0">
              <a:solidFill>
                <a:srgbClr val="002060"/>
              </a:solidFill>
              <a:latin typeface="Arial" charset="0"/>
            </a:endParaRPr>
          </a:p>
        </p:txBody>
      </p:sp>
      <p:graphicFrame>
        <p:nvGraphicFramePr>
          <p:cNvPr id="35843" name="Object 3"/>
          <p:cNvGraphicFramePr>
            <a:graphicFrameLocks noChangeAspect="1"/>
          </p:cNvGraphicFramePr>
          <p:nvPr/>
        </p:nvGraphicFramePr>
        <p:xfrm>
          <a:off x="5072066" y="5072074"/>
          <a:ext cx="5357850" cy="1785926"/>
        </p:xfrm>
        <a:graphic>
          <a:graphicData uri="http://schemas.openxmlformats.org/presentationml/2006/ole">
            <p:oleObj spid="_x0000_s35843" name="Формула" r:id="rId5" imgW="1091880" imgH="431640" progId="Equation.3">
              <p:embed/>
            </p:oleObj>
          </a:graphicData>
        </a:graphic>
      </p:graphicFrame>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ox(in)">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5843"/>
                                        </p:tgtEl>
                                        <p:attrNameLst>
                                          <p:attrName>style.visibility</p:attrName>
                                        </p:attrNameLst>
                                      </p:cBhvr>
                                      <p:to>
                                        <p:strVal val="visible"/>
                                      </p:to>
                                    </p:set>
                                    <p:animEffect transition="in" filter="barn(inVertical)">
                                      <p:cBhvr>
                                        <p:cTn id="12" dur="5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ПРИМЕР</a:t>
            </a:r>
            <a:endParaRPr lang="ru-RU" dirty="0"/>
          </a:p>
        </p:txBody>
      </p:sp>
      <p:sp>
        <p:nvSpPr>
          <p:cNvPr id="3" name="Содержимое 2"/>
          <p:cNvSpPr>
            <a:spLocks noGrp="1"/>
          </p:cNvSpPr>
          <p:nvPr>
            <p:ph idx="1"/>
          </p:nvPr>
        </p:nvSpPr>
        <p:spPr>
          <a:xfrm>
            <a:off x="0" y="1600200"/>
            <a:ext cx="9144000" cy="5257800"/>
          </a:xfrm>
        </p:spPr>
        <p:txBody>
          <a:bodyPr>
            <a:normAutofit/>
          </a:bodyPr>
          <a:lstStyle/>
          <a:p>
            <a:pPr marR="0" algn="just"/>
            <a:r>
              <a:rPr lang="ru-RU" sz="3600" b="1" dirty="0" smtClean="0">
                <a:solidFill>
                  <a:schemeClr val="tx2"/>
                </a:solidFill>
                <a:latin typeface="Times New Roman"/>
              </a:rPr>
              <a:t>Температура нагревателя идеального теплового двигателя Карно 227 </a:t>
            </a:r>
            <a:r>
              <a:rPr lang="ru-RU" sz="3600" b="1" dirty="0" err="1" smtClean="0">
                <a:solidFill>
                  <a:schemeClr val="tx2"/>
                </a:solidFill>
                <a:latin typeface="Times New Roman"/>
              </a:rPr>
              <a:t>ºС</a:t>
            </a:r>
            <a:r>
              <a:rPr lang="ru-RU" sz="3600" b="1" dirty="0" smtClean="0">
                <a:solidFill>
                  <a:schemeClr val="tx2"/>
                </a:solidFill>
                <a:latin typeface="Times New Roman"/>
              </a:rPr>
              <a:t>, а температура холодильника 27 </a:t>
            </a:r>
            <a:r>
              <a:rPr lang="ru-RU" sz="3600" b="1" dirty="0" err="1" smtClean="0">
                <a:solidFill>
                  <a:schemeClr val="tx2"/>
                </a:solidFill>
                <a:latin typeface="Times New Roman"/>
              </a:rPr>
              <a:t>ºС</a:t>
            </a:r>
            <a:r>
              <a:rPr lang="ru-RU" sz="3600" b="1" dirty="0" smtClean="0">
                <a:solidFill>
                  <a:schemeClr val="tx2"/>
                </a:solidFill>
                <a:latin typeface="Times New Roman"/>
              </a:rPr>
              <a:t>. Рабочее тело двигателя совершает за цикл работу, равную 10 кДж. Какое количество теплоты получает рабочее тело от нагревателя за один цикл? </a:t>
            </a:r>
          </a:p>
          <a:p>
            <a:r>
              <a:rPr lang="ru-RU" sz="3600" b="1" dirty="0" smtClean="0">
                <a:solidFill>
                  <a:schemeClr val="tx2"/>
                </a:solidFill>
                <a:latin typeface="Times New Roman"/>
              </a:rPr>
              <a:t>1) 	2,5 Дж 	2) 	11,35 Дж </a:t>
            </a:r>
          </a:p>
          <a:p>
            <a:r>
              <a:rPr lang="ru-RU" sz="3600" b="1" dirty="0" smtClean="0">
                <a:solidFill>
                  <a:schemeClr val="tx2"/>
                </a:solidFill>
                <a:latin typeface="Times New Roman"/>
              </a:rPr>
              <a:t>3)	11,35 кДж 	4) </a:t>
            </a:r>
            <a:r>
              <a:rPr lang="ru-RU" sz="3600" b="1" dirty="0" smtClean="0">
                <a:solidFill>
                  <a:schemeClr val="tx2"/>
                </a:solidFill>
              </a:rPr>
              <a:t>25 кДж </a:t>
            </a:r>
            <a:r>
              <a:rPr lang="ru-RU" sz="3600" b="1" dirty="0" smtClean="0">
                <a:solidFill>
                  <a:schemeClr val="tx2"/>
                </a:solidFill>
                <a:latin typeface="Times New Roman"/>
              </a:rPr>
              <a:t>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000108"/>
          </a:xfrm>
        </p:spPr>
        <p:txBody>
          <a:bodyPr/>
          <a:lstStyle/>
          <a:p>
            <a:r>
              <a:rPr lang="ru-RU" b="1" dirty="0" smtClean="0">
                <a:solidFill>
                  <a:srgbClr val="002060"/>
                </a:solidFill>
              </a:rPr>
              <a:t>ПРИМЕР</a:t>
            </a:r>
            <a:endParaRPr lang="ru-RU" dirty="0"/>
          </a:p>
        </p:txBody>
      </p:sp>
      <p:sp>
        <p:nvSpPr>
          <p:cNvPr id="3" name="Содержимое 2"/>
          <p:cNvSpPr>
            <a:spLocks noGrp="1"/>
          </p:cNvSpPr>
          <p:nvPr>
            <p:ph idx="1"/>
          </p:nvPr>
        </p:nvSpPr>
        <p:spPr>
          <a:xfrm>
            <a:off x="0" y="1000108"/>
            <a:ext cx="9144000" cy="5857892"/>
          </a:xfrm>
        </p:spPr>
        <p:txBody>
          <a:bodyPr>
            <a:normAutofit fontScale="92500" lnSpcReduction="10000"/>
          </a:bodyPr>
          <a:lstStyle/>
          <a:p>
            <a:r>
              <a:rPr lang="ru-RU" b="1" dirty="0" smtClean="0">
                <a:solidFill>
                  <a:schemeClr val="accent2">
                    <a:lumMod val="50000"/>
                  </a:schemeClr>
                </a:solidFill>
              </a:rPr>
              <a:t>Температуру холодильника тепловой машины увеличили, оставив температуру нагревателя прежней. Количество теплоты, полученное газом от нагревателя за цикл, не изменилось. Как изменились при этом КПД тепловой машины, количество теплоты, отданное газом за цикл холодильнику, и работа газа за цикл?</a:t>
            </a:r>
          </a:p>
          <a:p>
            <a:r>
              <a:rPr lang="ru-RU" b="1" dirty="0" smtClean="0">
                <a:solidFill>
                  <a:schemeClr val="accent2">
                    <a:lumMod val="50000"/>
                  </a:schemeClr>
                </a:solidFill>
              </a:rPr>
              <a:t>Для каждой величины определите соответствующий характер изменения: </a:t>
            </a:r>
          </a:p>
          <a:p>
            <a:r>
              <a:rPr lang="ru-RU" b="1" dirty="0" smtClean="0">
                <a:solidFill>
                  <a:schemeClr val="accent2">
                    <a:lumMod val="50000"/>
                  </a:schemeClr>
                </a:solidFill>
              </a:rPr>
              <a:t>1) увеличилась</a:t>
            </a:r>
          </a:p>
          <a:p>
            <a:r>
              <a:rPr lang="ru-RU" b="1" dirty="0" smtClean="0">
                <a:solidFill>
                  <a:schemeClr val="accent2">
                    <a:lumMod val="50000"/>
                  </a:schemeClr>
                </a:solidFill>
              </a:rPr>
              <a:t>2) уменьшилась</a:t>
            </a:r>
          </a:p>
          <a:p>
            <a:r>
              <a:rPr lang="ru-RU" b="1" dirty="0" smtClean="0">
                <a:solidFill>
                  <a:schemeClr val="accent2">
                    <a:lumMod val="50000"/>
                  </a:schemeClr>
                </a:solidFill>
              </a:rPr>
              <a:t>3) не изменилась</a:t>
            </a:r>
            <a:endParaRPr lang="ru-RU" b="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Использованные ресурсы:</a:t>
            </a:r>
            <a:endParaRPr lang="ru-RU" dirty="0"/>
          </a:p>
        </p:txBody>
      </p:sp>
      <p:sp>
        <p:nvSpPr>
          <p:cNvPr id="3" name="Содержимое 2"/>
          <p:cNvSpPr>
            <a:spLocks noGrp="1"/>
          </p:cNvSpPr>
          <p:nvPr>
            <p:ph idx="1"/>
          </p:nvPr>
        </p:nvSpPr>
        <p:spPr>
          <a:xfrm>
            <a:off x="142844" y="1285860"/>
            <a:ext cx="8848756" cy="5429288"/>
          </a:xfrm>
        </p:spPr>
        <p:txBody>
          <a:bodyPr>
            <a:normAutofit fontScale="85000" lnSpcReduction="20000"/>
          </a:bodyPr>
          <a:lstStyle/>
          <a:p>
            <a:pPr lvl="0"/>
            <a:r>
              <a:rPr lang="en-US" smtClean="0"/>
              <a:t>http://ru.wikipedia.org/wiki/</a:t>
            </a:r>
            <a:endParaRPr lang="ru-RU" smtClean="0"/>
          </a:p>
          <a:p>
            <a:pPr lvl="0"/>
            <a:r>
              <a:rPr lang="ru-RU" dirty="0" smtClean="0"/>
              <a:t>ЕГЭ </a:t>
            </a:r>
            <a:r>
              <a:rPr lang="ru-RU" dirty="0" smtClean="0"/>
              <a:t>2010. Физика. Типовые тестовые задания/ </a:t>
            </a:r>
            <a:r>
              <a:rPr lang="ru-RU" dirty="0" err="1" smtClean="0"/>
              <a:t>О.Ф.Кабардин</a:t>
            </a:r>
            <a:r>
              <a:rPr lang="ru-RU" dirty="0" smtClean="0"/>
              <a:t>, </a:t>
            </a:r>
            <a:r>
              <a:rPr lang="ru-RU" dirty="0" err="1" smtClean="0"/>
              <a:t>С.И.Кабардина</a:t>
            </a:r>
            <a:r>
              <a:rPr lang="ru-RU" dirty="0" smtClean="0"/>
              <a:t>, </a:t>
            </a:r>
            <a:r>
              <a:rPr lang="ru-RU" dirty="0" err="1" smtClean="0"/>
              <a:t>В.А.Орлов.-М</a:t>
            </a:r>
            <a:r>
              <a:rPr lang="ru-RU" dirty="0" smtClean="0"/>
              <a:t>.: Издательство «Экзамен»,2010.-141,(3)с.</a:t>
            </a:r>
          </a:p>
          <a:p>
            <a:pPr lvl="0"/>
            <a:r>
              <a:rPr lang="ru-RU" dirty="0" smtClean="0"/>
              <a:t>ЕГЭ-2010: Физика: самые новые реальные задания/авт.-сост. А.В.Берков, В.А.Грибов. –М.:АСТ: Астрель,2010.-158(2)с.</a:t>
            </a:r>
          </a:p>
          <a:p>
            <a:pPr lvl="0"/>
            <a:r>
              <a:rPr lang="ru-RU" dirty="0" smtClean="0"/>
              <a:t>ЕГЭ-2009: Физика. Федеральный банк экзаменационных материалов/авт.-сост. М.Ю.Демидова, </a:t>
            </a:r>
            <a:r>
              <a:rPr lang="ru-RU" dirty="0" err="1" smtClean="0"/>
              <a:t>И.И.Нурминский</a:t>
            </a:r>
            <a:r>
              <a:rPr lang="ru-RU" dirty="0" smtClean="0"/>
              <a:t>. –М.:Эксмо,2010.-368с.</a:t>
            </a:r>
          </a:p>
          <a:p>
            <a:pPr lvl="0"/>
            <a:r>
              <a:rPr lang="ru-RU" dirty="0" smtClean="0"/>
              <a:t>Демонстрационный вариант ЕГЭ 2010</a:t>
            </a:r>
          </a:p>
          <a:p>
            <a:pPr lvl="0"/>
            <a:r>
              <a:rPr lang="ru-RU" dirty="0" smtClean="0"/>
              <a:t>Демонстрационный вариант ЕГЭ 2011</a:t>
            </a:r>
          </a:p>
          <a:p>
            <a:r>
              <a:rPr lang="ru-RU" dirty="0" smtClean="0"/>
              <a:t>Открытый сегмент ФБТЗ</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Внутренняя энергия</a:t>
            </a:r>
          </a:p>
        </p:txBody>
      </p:sp>
      <p:sp>
        <p:nvSpPr>
          <p:cNvPr id="3" name="Содержимое 2"/>
          <p:cNvSpPr>
            <a:spLocks noGrp="1"/>
          </p:cNvSpPr>
          <p:nvPr>
            <p:ph idx="1"/>
          </p:nvPr>
        </p:nvSpPr>
        <p:spPr>
          <a:xfrm>
            <a:off x="0" y="1600200"/>
            <a:ext cx="9144000" cy="4525963"/>
          </a:xfrm>
        </p:spPr>
        <p:txBody>
          <a:bodyPr/>
          <a:lstStyle/>
          <a:p>
            <a:r>
              <a:rPr lang="ru-RU" dirty="0" smtClean="0">
                <a:ea typeface="Calibri" pitchFamily="34" charset="0"/>
                <a:cs typeface="Times New Roman" pitchFamily="18" charset="0"/>
              </a:rPr>
              <a:t>Внутренняя энергия одноатомного идеального газа вычисляется по формуле</a:t>
            </a:r>
          </a:p>
          <a:p>
            <a:endParaRPr lang="ru-RU" dirty="0" smtClean="0">
              <a:ea typeface="Calibri" pitchFamily="34" charset="0"/>
              <a:cs typeface="Times New Roman" pitchFamily="18" charset="0"/>
            </a:endParaRPr>
          </a:p>
          <a:p>
            <a:r>
              <a:rPr lang="ru-RU" dirty="0" smtClean="0">
                <a:ea typeface="Calibri" pitchFamily="34" charset="0"/>
                <a:cs typeface="Times New Roman" pitchFamily="18" charset="0"/>
              </a:rPr>
              <a:t>Двухатомная молекула имеет 5 степеней свободы. Таким образом, внутреннюю энергию двухатомного идеального газа можно вычислить по формуле </a:t>
            </a:r>
          </a:p>
          <a:p>
            <a:endParaRPr lang="ru-RU" dirty="0"/>
          </a:p>
        </p:txBody>
      </p:sp>
      <p:graphicFrame>
        <p:nvGraphicFramePr>
          <p:cNvPr id="4" name="Object 21"/>
          <p:cNvGraphicFramePr>
            <a:graphicFrameLocks noChangeAspect="1"/>
          </p:cNvGraphicFramePr>
          <p:nvPr/>
        </p:nvGraphicFramePr>
        <p:xfrm>
          <a:off x="6000760" y="2071678"/>
          <a:ext cx="2357454" cy="1109930"/>
        </p:xfrm>
        <a:graphic>
          <a:graphicData uri="http://schemas.openxmlformats.org/presentationml/2006/ole">
            <p:oleObj spid="_x0000_s1027" name="Формула" r:id="rId4" imgW="837836" imgH="393529" progId="Equation.3">
              <p:embed/>
            </p:oleObj>
          </a:graphicData>
        </a:graphic>
      </p:graphicFrame>
      <p:graphicFrame>
        <p:nvGraphicFramePr>
          <p:cNvPr id="5" name="Object 23"/>
          <p:cNvGraphicFramePr>
            <a:graphicFrameLocks noChangeAspect="1"/>
          </p:cNvGraphicFramePr>
          <p:nvPr/>
        </p:nvGraphicFramePr>
        <p:xfrm>
          <a:off x="2921632" y="5084763"/>
          <a:ext cx="3007690" cy="1416072"/>
        </p:xfrm>
        <a:graphic>
          <a:graphicData uri="http://schemas.openxmlformats.org/presentationml/2006/ole">
            <p:oleObj spid="_x0000_s1029" name="Формула" r:id="rId5" imgW="837836" imgH="393529"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ПРИМЕР</a:t>
            </a:r>
            <a:endParaRPr lang="ru-RU" b="1" dirty="0">
              <a:solidFill>
                <a:srgbClr val="002060"/>
              </a:solidFill>
            </a:endParaRPr>
          </a:p>
        </p:txBody>
      </p:sp>
      <p:pic>
        <p:nvPicPr>
          <p:cNvPr id="2050" name="Picture 2"/>
          <p:cNvPicPr>
            <a:picLocks noGrp="1" noChangeAspect="1" noChangeArrowheads="1"/>
          </p:cNvPicPr>
          <p:nvPr>
            <p:ph idx="1"/>
          </p:nvPr>
        </p:nvPicPr>
        <p:blipFill>
          <a:blip r:embed="rId3"/>
          <a:stretch>
            <a:fillRect/>
          </a:stretch>
        </p:blipFill>
        <p:spPr bwMode="auto">
          <a:xfrm>
            <a:off x="614362" y="1835944"/>
            <a:ext cx="8067675" cy="39624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Тепловое </a:t>
            </a:r>
            <a:r>
              <a:rPr lang="ru-RU" dirty="0" smtClean="0"/>
              <a:t>равновесие</a:t>
            </a:r>
            <a:br>
              <a:rPr lang="ru-RU" dirty="0" smtClean="0"/>
            </a:br>
            <a:r>
              <a:rPr lang="ru-RU" dirty="0"/>
              <a:t>Теплопередача</a:t>
            </a:r>
          </a:p>
        </p:txBody>
      </p:sp>
      <p:sp>
        <p:nvSpPr>
          <p:cNvPr id="3" name="Содержимое 2"/>
          <p:cNvSpPr>
            <a:spLocks noGrp="1"/>
          </p:cNvSpPr>
          <p:nvPr>
            <p:ph idx="1"/>
          </p:nvPr>
        </p:nvSpPr>
        <p:spPr/>
        <p:txBody>
          <a:bodyPr/>
          <a:lstStyle/>
          <a:p>
            <a:r>
              <a:rPr lang="ru-RU" b="1" dirty="0" smtClean="0"/>
              <a:t>Тепловое равновесие</a:t>
            </a:r>
            <a:r>
              <a:rPr lang="ru-RU" dirty="0" smtClean="0"/>
              <a:t> – это такое состояние системы тел, находящихся в тепловом контакте, при котором не происходит теплопередачи от одного тела к другому, и все макроскопические параметры тел остаются неизменными.</a:t>
            </a:r>
          </a:p>
          <a:p>
            <a:r>
              <a:rPr lang="ru-RU" b="1" dirty="0" smtClean="0"/>
              <a:t>Виды теплопередачи: </a:t>
            </a:r>
            <a:r>
              <a:rPr lang="ru-RU" dirty="0" smtClean="0"/>
              <a:t>теплопроводность, конвекция, излучение</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ПРИМЕР</a:t>
            </a:r>
            <a:endParaRPr lang="ru-RU" dirty="0"/>
          </a:p>
        </p:txBody>
      </p:sp>
      <p:sp>
        <p:nvSpPr>
          <p:cNvPr id="3" name="Содержимое 2"/>
          <p:cNvSpPr>
            <a:spLocks noGrp="1"/>
          </p:cNvSpPr>
          <p:nvPr>
            <p:ph idx="1"/>
          </p:nvPr>
        </p:nvSpPr>
        <p:spPr>
          <a:xfrm>
            <a:off x="142844" y="1600200"/>
            <a:ext cx="8858312" cy="5257800"/>
          </a:xfrm>
        </p:spPr>
        <p:txBody>
          <a:bodyPr>
            <a:normAutofit/>
          </a:bodyPr>
          <a:lstStyle/>
          <a:p>
            <a:r>
              <a:rPr lang="ru-RU" b="1" dirty="0" smtClean="0">
                <a:solidFill>
                  <a:schemeClr val="tx2"/>
                </a:solidFill>
              </a:rPr>
              <a:t>Четыре металлических бруска положили вплотную друг к другу, как показано на рисунке. Стрелки указывают направление теплопередачи от бруска к бруску. Температуры брусков в данный момент 100°С, 80°С, 60°С, 40°С. Температуру 60°С имеет брусок</a:t>
            </a:r>
          </a:p>
          <a:p>
            <a:r>
              <a:rPr lang="pt-BR" b="1" dirty="0" smtClean="0">
                <a:solidFill>
                  <a:schemeClr val="tx2"/>
                </a:solidFill>
              </a:rPr>
              <a:t>1) A</a:t>
            </a:r>
            <a:r>
              <a:rPr lang="ru-RU" b="1" dirty="0" smtClean="0">
                <a:solidFill>
                  <a:schemeClr val="tx2"/>
                </a:solidFill>
              </a:rPr>
              <a:t>;</a:t>
            </a:r>
            <a:r>
              <a:rPr lang="pt-BR" b="1" dirty="0" smtClean="0">
                <a:solidFill>
                  <a:schemeClr val="tx2"/>
                </a:solidFill>
              </a:rPr>
              <a:t>  2)  B</a:t>
            </a:r>
            <a:r>
              <a:rPr lang="ru-RU" b="1" dirty="0" smtClean="0">
                <a:solidFill>
                  <a:schemeClr val="tx2"/>
                </a:solidFill>
              </a:rPr>
              <a:t>;</a:t>
            </a:r>
            <a:r>
              <a:rPr lang="en-US" b="1" dirty="0" smtClean="0">
                <a:solidFill>
                  <a:schemeClr val="tx2"/>
                </a:solidFill>
              </a:rPr>
              <a:t> </a:t>
            </a:r>
            <a:r>
              <a:rPr lang="pt-BR" b="1" dirty="0" smtClean="0">
                <a:solidFill>
                  <a:schemeClr val="tx2"/>
                </a:solidFill>
              </a:rPr>
              <a:t> 3) C</a:t>
            </a:r>
            <a:r>
              <a:rPr lang="ru-RU" b="1" dirty="0" smtClean="0">
                <a:solidFill>
                  <a:schemeClr val="tx2"/>
                </a:solidFill>
              </a:rPr>
              <a:t>;</a:t>
            </a:r>
            <a:r>
              <a:rPr lang="pt-BR" b="1" dirty="0" smtClean="0">
                <a:solidFill>
                  <a:schemeClr val="tx2"/>
                </a:solidFill>
              </a:rPr>
              <a:t>  4) D</a:t>
            </a:r>
            <a:endParaRPr lang="ru-RU" b="1" dirty="0">
              <a:solidFill>
                <a:schemeClr val="tx2"/>
              </a:solidFill>
            </a:endParaRPr>
          </a:p>
        </p:txBody>
      </p:sp>
      <p:sp>
        <p:nvSpPr>
          <p:cNvPr id="4" name="Прямоугольник 3"/>
          <p:cNvSpPr/>
          <p:nvPr/>
        </p:nvSpPr>
        <p:spPr>
          <a:xfrm>
            <a:off x="4643438" y="4857760"/>
            <a:ext cx="178595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А</a:t>
            </a:r>
            <a:endParaRPr lang="ru-RU" sz="3600" dirty="0"/>
          </a:p>
        </p:txBody>
      </p:sp>
      <p:sp>
        <p:nvSpPr>
          <p:cNvPr id="5" name="Прямоугольник 4"/>
          <p:cNvSpPr/>
          <p:nvPr/>
        </p:nvSpPr>
        <p:spPr>
          <a:xfrm>
            <a:off x="4643438" y="5857892"/>
            <a:ext cx="178595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D</a:t>
            </a:r>
            <a:endParaRPr lang="ru-RU" sz="3600" dirty="0"/>
          </a:p>
        </p:txBody>
      </p:sp>
      <p:sp>
        <p:nvSpPr>
          <p:cNvPr id="6" name="Прямоугольник 5"/>
          <p:cNvSpPr/>
          <p:nvPr/>
        </p:nvSpPr>
        <p:spPr>
          <a:xfrm>
            <a:off x="4786314" y="5286388"/>
            <a:ext cx="71438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В</a:t>
            </a:r>
            <a:endParaRPr lang="ru-RU" sz="3600" dirty="0"/>
          </a:p>
        </p:txBody>
      </p:sp>
      <p:sp>
        <p:nvSpPr>
          <p:cNvPr id="7" name="Прямоугольник 6"/>
          <p:cNvSpPr/>
          <p:nvPr/>
        </p:nvSpPr>
        <p:spPr>
          <a:xfrm>
            <a:off x="5500694" y="5286388"/>
            <a:ext cx="78581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С</a:t>
            </a:r>
            <a:endParaRPr lang="ru-RU" sz="3600" dirty="0"/>
          </a:p>
        </p:txBody>
      </p:sp>
      <p:sp>
        <p:nvSpPr>
          <p:cNvPr id="8" name="Стрелка вверх 7"/>
          <p:cNvSpPr/>
          <p:nvPr/>
        </p:nvSpPr>
        <p:spPr>
          <a:xfrm>
            <a:off x="5072066" y="5072074"/>
            <a:ext cx="71438" cy="35719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верх 8"/>
          <p:cNvSpPr/>
          <p:nvPr/>
        </p:nvSpPr>
        <p:spPr>
          <a:xfrm>
            <a:off x="5857884" y="5072074"/>
            <a:ext cx="45719" cy="357190"/>
          </a:xfrm>
          <a:prstGeom prst="up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верх 9"/>
          <p:cNvSpPr/>
          <p:nvPr/>
        </p:nvSpPr>
        <p:spPr>
          <a:xfrm>
            <a:off x="5072066" y="5786454"/>
            <a:ext cx="71438" cy="35719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верх 10"/>
          <p:cNvSpPr/>
          <p:nvPr/>
        </p:nvSpPr>
        <p:spPr>
          <a:xfrm>
            <a:off x="5857884" y="5786454"/>
            <a:ext cx="71438" cy="35719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лево 11"/>
          <p:cNvSpPr/>
          <p:nvPr/>
        </p:nvSpPr>
        <p:spPr>
          <a:xfrm>
            <a:off x="5286380" y="5572140"/>
            <a:ext cx="500066" cy="45719"/>
          </a:xfrm>
          <a:prstGeom prst="lef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ru-RU" b="1" dirty="0" smtClean="0">
                <a:solidFill>
                  <a:srgbClr val="002060"/>
                </a:solidFill>
              </a:rPr>
              <a:t>ПРИМЕР</a:t>
            </a:r>
            <a:endParaRPr lang="ru-RU" dirty="0"/>
          </a:p>
        </p:txBody>
      </p:sp>
      <p:pic>
        <p:nvPicPr>
          <p:cNvPr id="3074" name="Picture 2"/>
          <p:cNvPicPr>
            <a:picLocks noGrp="1" noChangeAspect="1" noChangeArrowheads="1"/>
          </p:cNvPicPr>
          <p:nvPr>
            <p:ph idx="1"/>
          </p:nvPr>
        </p:nvPicPr>
        <p:blipFill>
          <a:blip r:embed="rId3"/>
          <a:stretch>
            <a:fillRect/>
          </a:stretch>
        </p:blipFill>
        <p:spPr bwMode="auto">
          <a:xfrm>
            <a:off x="304800" y="1500174"/>
            <a:ext cx="8686800" cy="500066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tx2"/>
                </a:solidFill>
              </a:rPr>
              <a:t>Количество теплоты. Удельная теплоемкость вещества</a:t>
            </a:r>
            <a:br>
              <a:rPr lang="ru-RU" b="1" dirty="0" smtClean="0">
                <a:solidFill>
                  <a:schemeClr val="tx2"/>
                </a:solidFill>
              </a:rPr>
            </a:br>
            <a:r>
              <a:rPr lang="ru-RU" b="1" dirty="0" smtClean="0">
                <a:solidFill>
                  <a:schemeClr val="tx2"/>
                </a:solidFill>
              </a:rPr>
              <a:t> Уравнение теплового баланса</a:t>
            </a:r>
            <a:endParaRPr lang="ru-RU" b="1" dirty="0">
              <a:solidFill>
                <a:schemeClr val="tx2"/>
              </a:solidFill>
            </a:endParaRPr>
          </a:p>
        </p:txBody>
      </p:sp>
      <p:graphicFrame>
        <p:nvGraphicFramePr>
          <p:cNvPr id="17410" name="Object 3"/>
          <p:cNvGraphicFramePr>
            <a:graphicFrameLocks noChangeAspect="1"/>
          </p:cNvGraphicFramePr>
          <p:nvPr>
            <p:ph idx="1"/>
          </p:nvPr>
        </p:nvGraphicFramePr>
        <p:xfrm>
          <a:off x="1500166" y="1761658"/>
          <a:ext cx="5357850" cy="4953467"/>
        </p:xfrm>
        <a:graphic>
          <a:graphicData uri="http://schemas.openxmlformats.org/presentationml/2006/ole">
            <p:oleObj spid="_x0000_s17410" name="Формула" r:id="rId4" imgW="914400" imgH="157464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solidFill>
              <a:schemeClr val="accent1"/>
            </a:solidFill>
          </a:ln>
        </p:spPr>
        <p:txBody>
          <a:bodyPr>
            <a:normAutofit/>
          </a:bodyPr>
          <a:lstStyle/>
          <a:p>
            <a:r>
              <a:rPr lang="ru-RU" b="1" dirty="0" smtClean="0">
                <a:solidFill>
                  <a:srgbClr val="002060"/>
                </a:solidFill>
              </a:rPr>
              <a:t>ПРИМЕР</a:t>
            </a:r>
            <a:endParaRPr lang="ru-RU" b="1" dirty="0">
              <a:solidFill>
                <a:schemeClr val="tx2"/>
              </a:solidFill>
            </a:endParaRPr>
          </a:p>
        </p:txBody>
      </p:sp>
      <p:sp>
        <p:nvSpPr>
          <p:cNvPr id="3" name="Содержимое 2"/>
          <p:cNvSpPr>
            <a:spLocks noGrp="1"/>
          </p:cNvSpPr>
          <p:nvPr>
            <p:ph idx="1"/>
          </p:nvPr>
        </p:nvSpPr>
        <p:spPr>
          <a:xfrm>
            <a:off x="0" y="1285861"/>
            <a:ext cx="9144000" cy="2643205"/>
          </a:xfrm>
        </p:spPr>
        <p:txBody>
          <a:bodyPr>
            <a:normAutofit fontScale="77500" lnSpcReduction="20000"/>
          </a:bodyPr>
          <a:lstStyle/>
          <a:p>
            <a:pPr indent="14288">
              <a:buNone/>
              <a:tabLst>
                <a:tab pos="0" algn="l"/>
              </a:tabLst>
            </a:pPr>
            <a:r>
              <a:rPr lang="ru-RU" sz="3600" b="1" dirty="0" smtClean="0">
                <a:solidFill>
                  <a:schemeClr val="tx2"/>
                </a:solidFill>
                <a:latin typeface="Times New Roman"/>
              </a:rPr>
              <a:t>В теплоизолированный сосуд с большим количеством льда при температуре</a:t>
            </a:r>
          </a:p>
          <a:p>
            <a:pPr indent="14288">
              <a:buNone/>
              <a:tabLst>
                <a:tab pos="0" algn="l"/>
              </a:tabLst>
            </a:pPr>
            <a:r>
              <a:rPr lang="ru-RU" sz="3600" b="1" dirty="0" smtClean="0">
                <a:solidFill>
                  <a:schemeClr val="tx2"/>
                </a:solidFill>
                <a:latin typeface="Times New Roman"/>
              </a:rPr>
              <a:t> t</a:t>
            </a:r>
            <a:r>
              <a:rPr lang="ru-RU" sz="3600" b="1" baseline="30000" dirty="0" smtClean="0">
                <a:solidFill>
                  <a:schemeClr val="tx2"/>
                </a:solidFill>
                <a:latin typeface="Times New Roman"/>
              </a:rPr>
              <a:t>1 </a:t>
            </a:r>
            <a:r>
              <a:rPr lang="ru-RU" sz="3600" b="1" dirty="0" smtClean="0">
                <a:solidFill>
                  <a:schemeClr val="tx2"/>
                </a:solidFill>
                <a:latin typeface="Times New Roman"/>
              </a:rPr>
              <a:t>= 0 °C наливают </a:t>
            </a:r>
            <a:r>
              <a:rPr lang="ru-RU" sz="3600" b="1" dirty="0" err="1" smtClean="0">
                <a:solidFill>
                  <a:schemeClr val="tx2"/>
                </a:solidFill>
                <a:latin typeface="Times New Roman"/>
              </a:rPr>
              <a:t>m</a:t>
            </a:r>
            <a:r>
              <a:rPr lang="ru-RU" sz="3600" b="1" dirty="0" smtClean="0">
                <a:solidFill>
                  <a:schemeClr val="tx2"/>
                </a:solidFill>
                <a:latin typeface="Times New Roman"/>
              </a:rPr>
              <a:t> = 1 кг воды с температурой t</a:t>
            </a:r>
            <a:r>
              <a:rPr lang="ru-RU" sz="3600" b="1" baseline="30000" dirty="0" smtClean="0">
                <a:solidFill>
                  <a:schemeClr val="tx2"/>
                </a:solidFill>
                <a:latin typeface="Times New Roman"/>
              </a:rPr>
              <a:t>2 </a:t>
            </a:r>
            <a:r>
              <a:rPr lang="ru-RU" sz="3600" b="1" dirty="0" smtClean="0">
                <a:solidFill>
                  <a:schemeClr val="tx2"/>
                </a:solidFill>
                <a:latin typeface="Times New Roman"/>
              </a:rPr>
              <a:t>= 44 °C. Какая масса льда </a:t>
            </a:r>
            <a:r>
              <a:rPr lang="ru-RU" sz="3600" b="1" dirty="0" err="1" smtClean="0">
                <a:solidFill>
                  <a:schemeClr val="tx2"/>
                </a:solidFill>
                <a:latin typeface="Times New Roman"/>
              </a:rPr>
              <a:t>Δm </a:t>
            </a:r>
            <a:r>
              <a:rPr lang="ru-RU" sz="3600" b="1" dirty="0" smtClean="0">
                <a:solidFill>
                  <a:schemeClr val="tx2"/>
                </a:solidFill>
                <a:latin typeface="Times New Roman"/>
              </a:rPr>
              <a:t>расплавится при установлении теплового равновесия в сосуде? Ответ выразите в граммах.</a:t>
            </a:r>
            <a:endParaRPr lang="ru-RU" sz="3600" b="1" dirty="0">
              <a:solidFill>
                <a:schemeClr val="tx2"/>
              </a:solidFill>
            </a:endParaRPr>
          </a:p>
        </p:txBody>
      </p:sp>
      <p:pic>
        <p:nvPicPr>
          <p:cNvPr id="4" name="Picture 2"/>
          <p:cNvPicPr>
            <a:picLocks noChangeAspect="1" noChangeArrowheads="1"/>
          </p:cNvPicPr>
          <p:nvPr/>
        </p:nvPicPr>
        <p:blipFill>
          <a:blip r:embed="rId3"/>
          <a:stretch>
            <a:fillRect/>
          </a:stretch>
        </p:blipFill>
        <p:spPr bwMode="auto">
          <a:xfrm>
            <a:off x="142844" y="3643314"/>
            <a:ext cx="8833074" cy="2714644"/>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b="1" dirty="0" smtClean="0">
                <a:solidFill>
                  <a:schemeClr val="tx2"/>
                </a:solidFill>
              </a:rPr>
              <a:t>Работа в термодинамике</a:t>
            </a:r>
            <a:endParaRPr lang="ru-RU" b="1" dirty="0">
              <a:solidFill>
                <a:schemeClr val="tx2"/>
              </a:solidFill>
            </a:endParaRPr>
          </a:p>
        </p:txBody>
      </p:sp>
      <p:pic>
        <p:nvPicPr>
          <p:cNvPr id="4" name="Picture 6" descr="Работа"/>
          <p:cNvPicPr>
            <a:picLocks noGrp="1" noChangeAspect="1" noChangeArrowheads="1"/>
          </p:cNvPicPr>
          <p:nvPr>
            <p:ph idx="1"/>
          </p:nvPr>
        </p:nvPicPr>
        <p:blipFill>
          <a:blip r:embed="rId3"/>
          <a:srcRect/>
          <a:stretch>
            <a:fillRect/>
          </a:stretch>
        </p:blipFill>
        <p:spPr bwMode="auto">
          <a:xfrm>
            <a:off x="1928794" y="1714488"/>
            <a:ext cx="5143536" cy="3643338"/>
          </a:xfrm>
          <a:prstGeom prst="rect">
            <a:avLst/>
          </a:prstGeom>
          <a:noFill/>
          <a:ln w="9525">
            <a:noFill/>
            <a:miter lim="800000"/>
            <a:headEnd/>
            <a:tailEnd/>
          </a:ln>
        </p:spPr>
      </p:pic>
      <p:pic>
        <p:nvPicPr>
          <p:cNvPr id="5" name="Picture 5" descr="вычисление работы"/>
          <p:cNvPicPr>
            <a:picLocks noChangeAspect="1" noChangeArrowheads="1"/>
          </p:cNvPicPr>
          <p:nvPr/>
        </p:nvPicPr>
        <p:blipFill>
          <a:blip r:embed="rId4"/>
          <a:srcRect/>
          <a:stretch>
            <a:fillRect/>
          </a:stretch>
        </p:blipFill>
        <p:spPr bwMode="auto">
          <a:xfrm>
            <a:off x="0" y="1071546"/>
            <a:ext cx="9144000" cy="56436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3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out)">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695</Words>
  <Application>Microsoft Office PowerPoint</Application>
  <PresentationFormat>Экран (4:3)</PresentationFormat>
  <Paragraphs>101</Paragraphs>
  <Slides>18</Slides>
  <Notes>18</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18</vt:i4>
      </vt:variant>
    </vt:vector>
  </HeadingPairs>
  <TitlesOfParts>
    <vt:vector size="21" baseType="lpstr">
      <vt:lpstr>Трек</vt:lpstr>
      <vt:lpstr>Формула</vt:lpstr>
      <vt:lpstr>Image</vt:lpstr>
      <vt:lpstr>ТЕРМОДИНАМИКА</vt:lpstr>
      <vt:lpstr>Внутренняя энергия</vt:lpstr>
      <vt:lpstr>ПРИМЕР</vt:lpstr>
      <vt:lpstr>Тепловое равновесие Теплопередача</vt:lpstr>
      <vt:lpstr>ПРИМЕР</vt:lpstr>
      <vt:lpstr>ПРИМЕР</vt:lpstr>
      <vt:lpstr>Количество теплоты. Удельная теплоемкость вещества  Уравнение теплового баланса</vt:lpstr>
      <vt:lpstr>ПРИМЕР</vt:lpstr>
      <vt:lpstr>Работа в термодинамике</vt:lpstr>
      <vt:lpstr>ПРИМЕР</vt:lpstr>
      <vt:lpstr>Слайд 11</vt:lpstr>
      <vt:lpstr>ПРИМЕР</vt:lpstr>
      <vt:lpstr>ПРИМЕР</vt:lpstr>
      <vt:lpstr> Принципы действия тепловых машин</vt:lpstr>
      <vt:lpstr>КПД тепловой машины</vt:lpstr>
      <vt:lpstr>ПРИМЕР</vt:lpstr>
      <vt:lpstr>ПРИМЕР</vt:lpstr>
      <vt:lpstr>Использованные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ТЕРМОДИНАМИКА</dc:title>
  <dc:creator>Пользователь Windows</dc:creator>
  <cp:lastModifiedBy>Пользователь Windows</cp:lastModifiedBy>
  <cp:revision>36</cp:revision>
  <dcterms:created xsi:type="dcterms:W3CDTF">2011-01-17T09:45:17Z</dcterms:created>
  <dcterms:modified xsi:type="dcterms:W3CDTF">2011-02-03T14:39:44Z</dcterms:modified>
</cp:coreProperties>
</file>