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sldIdLst>
    <p:sldId id="298" r:id="rId2"/>
    <p:sldId id="257" r:id="rId3"/>
    <p:sldId id="256" r:id="rId4"/>
    <p:sldId id="258" r:id="rId5"/>
    <p:sldId id="259" r:id="rId6"/>
    <p:sldId id="261" r:id="rId7"/>
    <p:sldId id="263" r:id="rId8"/>
    <p:sldId id="260" r:id="rId9"/>
    <p:sldId id="264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78" r:id="rId30"/>
    <p:sldId id="284" r:id="rId31"/>
    <p:sldId id="286" r:id="rId32"/>
    <p:sldId id="285" r:id="rId33"/>
    <p:sldId id="287" r:id="rId34"/>
    <p:sldId id="288" r:id="rId35"/>
    <p:sldId id="290" r:id="rId36"/>
    <p:sldId id="293" r:id="rId37"/>
    <p:sldId id="291" r:id="rId38"/>
    <p:sldId id="297" r:id="rId39"/>
    <p:sldId id="292" r:id="rId40"/>
    <p:sldId id="289" r:id="rId41"/>
    <p:sldId id="295" r:id="rId42"/>
    <p:sldId id="296" r:id="rId43"/>
    <p:sldId id="299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F0125-DF7F-4439-B9D8-C52730E0A389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89260-E723-4AAE-BD48-A8A1C8A0D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F728D-624F-4910-8F1E-EF1D9866D0C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9260-E723-4AAE-BD48-A8A1C8A0D82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D5AA4C-E2ED-4D1F-ABCD-1561F4C2857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39081A-DC03-43B9-9FA9-C04EB4F02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77318" cy="15001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Молекулярно-кинетическая теория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3116"/>
            <a:ext cx="8686800" cy="3937009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Повторение темы, подготовка к ЕГЭ</a:t>
            </a:r>
          </a:p>
          <a:p>
            <a:pPr marL="3589338" indent="0">
              <a:buNone/>
            </a:pPr>
            <a:endParaRPr lang="ru-RU" sz="2800" b="1" dirty="0" smtClean="0"/>
          </a:p>
          <a:p>
            <a:pPr marL="3589338" indent="0">
              <a:buNone/>
            </a:pPr>
            <a:endParaRPr lang="ru-RU" sz="2800" b="1" dirty="0" smtClean="0"/>
          </a:p>
          <a:p>
            <a:pPr marL="3589338" indent="1524000">
              <a:buNone/>
            </a:pPr>
            <a:r>
              <a:rPr lang="ru-RU" sz="2800" b="1" dirty="0" smtClean="0"/>
              <a:t>Изергин А.Л.</a:t>
            </a:r>
          </a:p>
          <a:p>
            <a:pPr marL="3589338" indent="1524000">
              <a:buNone/>
            </a:pPr>
            <a:r>
              <a:rPr lang="ru-RU" sz="2800" b="1" dirty="0" smtClean="0"/>
              <a:t>учитель физики </a:t>
            </a:r>
          </a:p>
          <a:p>
            <a:pPr marL="3589338" indent="1524000">
              <a:buNone/>
            </a:pPr>
            <a:r>
              <a:rPr lang="ru-RU" sz="2800" b="1" dirty="0" smtClean="0"/>
              <a:t>ГОУ СОШ с УИОП </a:t>
            </a:r>
          </a:p>
          <a:p>
            <a:pPr marL="3589338" indent="1524000">
              <a:buNone/>
            </a:pPr>
            <a:r>
              <a:rPr lang="ru-RU" sz="2800" b="1" dirty="0" smtClean="0"/>
              <a:t>г.Белой Холуницы </a:t>
            </a:r>
          </a:p>
          <a:p>
            <a:pPr marL="3589338" indent="1524000">
              <a:buNone/>
            </a:pPr>
            <a:r>
              <a:rPr lang="ru-RU" sz="2800" b="1" dirty="0" smtClean="0"/>
              <a:t>Кировской области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621508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2010 г.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Диффузия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agneto" pitchFamily="82" charset="0"/>
              </a:rPr>
              <a:t>Диффузия – это процесс взаимного проникновения различных веществ, обусловленный тепловым движением молекул.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Скорость диффузии зависит от температуры.</a:t>
            </a:r>
          </a:p>
          <a:p>
            <a:pPr>
              <a:buNone/>
            </a:pPr>
            <a:endParaRPr lang="ru-RU" b="1" i="1" dirty="0" smtClean="0">
              <a:solidFill>
                <a:schemeClr val="tx2"/>
              </a:solidFill>
              <a:latin typeface="Magneto" pitchFamily="8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7" descr="7_3"/>
          <p:cNvPicPr>
            <a:picLocks noChangeAspect="1" noChangeArrowheads="1"/>
          </p:cNvPicPr>
          <p:nvPr/>
        </p:nvPicPr>
        <p:blipFill>
          <a:blip r:embed="rId3">
            <a:lum bright="-6000" contrast="30000"/>
          </a:blip>
          <a:srcRect l="5783" t="19194" r="30728" b="48431"/>
          <a:stretch>
            <a:fillRect/>
          </a:stretch>
        </p:blipFill>
        <p:spPr bwMode="auto">
          <a:xfrm>
            <a:off x="142844" y="4643446"/>
            <a:ext cx="8786874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864399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4282" y="3929066"/>
            <a:ext cx="8715436" cy="279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8715436" cy="27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Экспериментальные доказательства атомистической теории. Взаимодействие частиц вещества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357188" indent="-357188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Растворение веществ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Расширение тел при нагревании</a:t>
            </a:r>
          </a:p>
          <a:p>
            <a:pPr>
              <a:buFontTx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Электронный микроскоп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Силы притяжения и отталкивания существуют одновременно, но зависят от расстояния между частицами.</a:t>
            </a:r>
          </a:p>
          <a:p>
            <a:pPr marL="0" indent="0">
              <a:buNone/>
            </a:pP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7" descr="7_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 l="4651" t="72643" r="43201" b="6250"/>
          <a:stretch>
            <a:fillRect/>
          </a:stretch>
        </p:blipFill>
        <p:spPr bwMode="auto">
          <a:xfrm>
            <a:off x="4143372" y="5715016"/>
            <a:ext cx="2879725" cy="81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Молекулы притягиваются друг к другу. При этом они должны как бы слипнуться. Этого не происходит, потому что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А. молекулы непрерывно движутся.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Б. между молекулами существуют силы отталкивания.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В. при соприкосновении молекулы получают одноименные заряды.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С. при соединении молекулы разрушаются.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Модель идеального газа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 кинетической модели идеального газа молекулы рассматриваются как идеально упругие шарики, взаимодействующие между собой и со стенками только во время упругих столкновений.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Энергия взаимодействия молекул пренебрежимо мала по сравнению с кинетической энергией их движения.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36"/>
            <a:ext cx="885831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Связь между давлением и средней кинетической энергией теплового движения молекул идеального газа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57430"/>
            <a:ext cx="8715436" cy="421484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rgbClr val="002060"/>
                </a:solidFill>
              </a:rPr>
              <a:t>P=⅔</a:t>
            </a:r>
            <a:r>
              <a:rPr lang="en-US" sz="6000" b="1" dirty="0" err="1" smtClean="0">
                <a:solidFill>
                  <a:srgbClr val="002060"/>
                </a:solidFill>
              </a:rPr>
              <a:t>nE</a:t>
            </a:r>
            <a:r>
              <a:rPr lang="ru-RU" b="1" dirty="0" smtClean="0">
                <a:solidFill>
                  <a:srgbClr val="002060"/>
                </a:solidFill>
              </a:rPr>
              <a:t>к,</a:t>
            </a:r>
          </a:p>
          <a:p>
            <a:pPr>
              <a:buNone/>
            </a:pPr>
            <a:r>
              <a:rPr lang="en-US" sz="3800" b="1" dirty="0" smtClean="0">
                <a:solidFill>
                  <a:srgbClr val="002060"/>
                </a:solidFill>
              </a:rPr>
              <a:t>P</a:t>
            </a:r>
            <a:r>
              <a:rPr lang="ru-RU" sz="3800" b="1" dirty="0" smtClean="0">
                <a:solidFill>
                  <a:srgbClr val="002060"/>
                </a:solidFill>
              </a:rPr>
              <a:t>-давление, 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rgbClr val="002060"/>
                </a:solidFill>
              </a:rPr>
              <a:t>n=N</a:t>
            </a:r>
            <a:r>
              <a:rPr lang="ru-RU" sz="3800" b="1" dirty="0" smtClean="0">
                <a:solidFill>
                  <a:srgbClr val="002060"/>
                </a:solidFill>
              </a:rPr>
              <a:t>/</a:t>
            </a:r>
            <a:r>
              <a:rPr lang="en-US" sz="3800" b="1" dirty="0" smtClean="0">
                <a:solidFill>
                  <a:srgbClr val="002060"/>
                </a:solidFill>
              </a:rPr>
              <a:t>V</a:t>
            </a:r>
            <a:r>
              <a:rPr lang="ru-RU" sz="3800" b="1" dirty="0" smtClean="0">
                <a:solidFill>
                  <a:srgbClr val="002060"/>
                </a:solidFill>
              </a:rPr>
              <a:t>-концентрация(число молекул в единице объёма),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rgbClr val="002060"/>
                </a:solidFill>
              </a:rPr>
              <a:t>E</a:t>
            </a:r>
            <a:r>
              <a:rPr lang="ru-RU" sz="3800" b="1" dirty="0" smtClean="0">
                <a:solidFill>
                  <a:srgbClr val="002060"/>
                </a:solidFill>
              </a:rPr>
              <a:t>к- средняя кинетическая энергия движения молекул</a:t>
            </a:r>
            <a:endParaRPr lang="ru-RU" sz="3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14948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 результате охлаждения одноатомного идеального газа его давление уменьшилось в 4 раза, а концентрация молекул газа не изменилась. При этом средняя кинетическая энергия теплового движения молекул газа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уменьшилась в 16 раз	3) уменьшилась в 4 раза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 уменьшилась в 2 раза	4) не изменилась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Абсолютная температура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Абсолютная шкала температур – шкала Кельвина </a:t>
            </a:r>
          </a:p>
          <a:p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Т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t+273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15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При температуре абсолютного нуля прекращается тепловое движение молекул, ниже 0К температуры быть не может.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42852"/>
            <a:ext cx="8786874" cy="135732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Модели строения газов, жидкостей и твердых тел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94688" cy="4400568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b="1" dirty="0">
                <a:solidFill>
                  <a:srgbClr val="003399"/>
                </a:solidFill>
              </a:rPr>
              <a:t>Тело состоит из частиц, между которыми есть </a:t>
            </a:r>
            <a:r>
              <a:rPr lang="ru-RU" b="1" dirty="0" smtClean="0">
                <a:solidFill>
                  <a:srgbClr val="003399"/>
                </a:solidFill>
              </a:rPr>
              <a:t>промежутки</a:t>
            </a: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3399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3399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3399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3399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003399"/>
                </a:solidFill>
              </a:rPr>
              <a:t>ГАЗ                 ЖИДКОСТЬ              ТВЕРДОЕ ТЕЛО</a:t>
            </a:r>
            <a:endParaRPr lang="ru-RU" b="1" dirty="0">
              <a:solidFill>
                <a:srgbClr val="003399"/>
              </a:solidFill>
            </a:endParaRPr>
          </a:p>
        </p:txBody>
      </p:sp>
      <p:pic>
        <p:nvPicPr>
          <p:cNvPr id="29703" name="Picture 7" descr="molec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852738"/>
            <a:ext cx="1800225" cy="1800225"/>
          </a:xfrm>
          <a:prstGeom prst="rect">
            <a:avLst/>
          </a:prstGeom>
          <a:noFill/>
        </p:spPr>
      </p:pic>
      <p:pic>
        <p:nvPicPr>
          <p:cNvPr id="29705" name="Picture 9" descr="mole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781300"/>
            <a:ext cx="2016125" cy="2016125"/>
          </a:xfrm>
          <a:prstGeom prst="rect">
            <a:avLst/>
          </a:prstGeom>
          <a:noFill/>
        </p:spPr>
      </p:pic>
      <p:pic>
        <p:nvPicPr>
          <p:cNvPr id="12" name="Picture 8" descr="жидкость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000372"/>
            <a:ext cx="216058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Температура твердого тела понизилась на 17°С. По абсолютной шкале температур это изменение составило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 1) 290 К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2) 256 К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3) 17 К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4) 0 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885831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7859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Связь температуры газа со средней кинетической энергией его частиц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786874" cy="4429156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Температура – мера </a:t>
            </a:r>
            <a:r>
              <a:rPr lang="ru-RU" sz="4400" b="1" dirty="0" err="1" smtClean="0">
                <a:solidFill>
                  <a:schemeClr val="accent1">
                    <a:lumMod val="50000"/>
                  </a:schemeClr>
                </a:solidFill>
              </a:rPr>
              <a:t>среднекинетической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энергии поступательного движения молекул</a:t>
            </a:r>
          </a:p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=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³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/₂</a:t>
            </a:r>
            <a:r>
              <a:rPr lang="en-US" sz="4400" b="1" dirty="0" err="1" smtClean="0">
                <a:solidFill>
                  <a:schemeClr val="accent1">
                    <a:lumMod val="50000"/>
                  </a:schemeClr>
                </a:solidFill>
              </a:rPr>
              <a:t>kT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002060"/>
                </a:solidFill>
              </a:rPr>
              <a:t>k-</a:t>
            </a:r>
            <a:r>
              <a:rPr lang="ru-RU" sz="4000" b="1" dirty="0" smtClean="0">
                <a:solidFill>
                  <a:srgbClr val="002060"/>
                </a:solidFill>
              </a:rPr>
              <a:t>постоянная Больцмана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142984"/>
            <a:ext cx="87868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929066"/>
            <a:ext cx="871543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15716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Уравнение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ru-RU" sz="4800" b="1" i="1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= </a:t>
            </a:r>
            <a:r>
              <a:rPr lang="en-US" sz="4800" b="1" i="1" cap="none" dirty="0" smtClean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ru-RU" sz="4800" b="1" i="1" cap="none" dirty="0" err="1" smtClean="0">
                <a:solidFill>
                  <a:schemeClr val="tx2">
                    <a:lumMod val="75000"/>
                  </a:schemeClr>
                </a:solidFill>
              </a:rPr>
              <a:t>kT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643998" cy="51435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Как изменится давление разреженного газа, если среднюю кинетическую энергию теплового движения молекул газа уменьшить в 2 раза и концентрацию молекул газа уменьшить в 2 раза?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 1) не изменится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 2) уменьшится в 2 раза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 3) увеличится в 4 раза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 4) уменьшится в 4 раза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8285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Уравнение Менделеева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/>
                <a:ea typeface="Calibri"/>
                <a:cs typeface="Times New Roman"/>
              </a:rPr>
              <a:t>–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Клапейрона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(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Уравнение состояния</a:t>
            </a:r>
            <a:br>
              <a:rPr lang="ru-RU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</a:b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NewRomanPSMT"/>
                <a:ea typeface="Calibri"/>
                <a:cs typeface="TimesNewRomanPSMT"/>
              </a:rPr>
              <a:t>идеального газа)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PV=</a:t>
            </a:r>
            <a:r>
              <a:rPr lang="el-GR" sz="4000" b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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RT=m/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RT</a:t>
            </a:r>
          </a:p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R = 8,31 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Дж/моль·К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универсальная газовая постоянная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Для постоянной массы газа 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</a:rPr>
              <a:t>PV/T =const</a:t>
            </a:r>
            <a:endParaRPr lang="ru-RU" sz="40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900115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914400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баллоне объемом 1,66 м</a:t>
            </a:r>
            <a:r>
              <a:rPr lang="ru-RU" b="1" baseline="30000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 находится 2 кг азота при давлении 10</a:t>
            </a:r>
            <a:r>
              <a:rPr lang="ru-RU" b="1" baseline="30000" dirty="0" smtClean="0">
                <a:solidFill>
                  <a:srgbClr val="002060"/>
                </a:solidFill>
              </a:rPr>
              <a:t>5</a:t>
            </a:r>
            <a:r>
              <a:rPr lang="ru-RU" b="1" dirty="0" smtClean="0">
                <a:solidFill>
                  <a:srgbClr val="002060"/>
                </a:solidFill>
              </a:rPr>
              <a:t> Па. Чему равна температура этого газа?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280 °С	2) 140 °С	3) 7 °С	4) -13 °С</a:t>
            </a:r>
          </a:p>
          <a:p>
            <a:pPr indent="14288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indent="142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Давление неизменного количества идеального газа уменьшилось в 2 раза, температура газа уменьшилась в 4 раза. Как изменился при этом объем газа?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1) увеличился в 2 раза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2) уменьшился в 2 раза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3) увеличился в 8 раз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4) уменьшился в 8 раз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Изопроцессы</a:t>
            </a:r>
            <a:r>
              <a:rPr lang="ru-RU" b="1" dirty="0" smtClean="0">
                <a:solidFill>
                  <a:srgbClr val="002060"/>
                </a:solidFill>
              </a:rPr>
              <a:t>: изотермический, изохорный, изобарный, адиабатный процессы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P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   =  V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2</a:t>
            </a:r>
            <a:r>
              <a:rPr lang="en-US" b="1" dirty="0" smtClean="0">
                <a:solidFill>
                  <a:srgbClr val="3333FF"/>
                </a:solidFill>
                <a:latin typeface="Arial" charset="0"/>
              </a:rPr>
              <a:t>	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T = const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  <a:latin typeface="Arial" charset="0"/>
              </a:rPr>
              <a:t>закон Бойля- Мариотта</a:t>
            </a:r>
            <a:r>
              <a:rPr lang="en-US" sz="1800" b="1" dirty="0" smtClean="0">
                <a:solidFill>
                  <a:srgbClr val="002060"/>
                </a:solidFill>
                <a:latin typeface="Arial" charset="0"/>
              </a:rPr>
              <a:t> </a:t>
            </a:r>
            <a:endParaRPr lang="ru-RU" sz="1800" b="1" dirty="0" smtClean="0">
              <a:solidFill>
                <a:srgbClr val="002060"/>
              </a:solidFill>
              <a:latin typeface="Arial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P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2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    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  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V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endParaRPr lang="ru-RU" b="1" baseline="-25000" dirty="0" smtClean="0">
              <a:solidFill>
                <a:srgbClr val="002060"/>
              </a:solidFill>
              <a:latin typeface="Arial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002060"/>
              </a:solidFill>
              <a:latin typeface="Arial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P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   =  T</a:t>
            </a:r>
            <a:r>
              <a:rPr lang="en-US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	 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V = const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, закон </a:t>
            </a:r>
            <a:r>
              <a:rPr lang="ru-RU" sz="1800" b="1" dirty="0" smtClean="0">
                <a:solidFill>
                  <a:srgbClr val="002060"/>
                </a:solidFill>
                <a:latin typeface="Arial" charset="0"/>
              </a:rPr>
              <a:t>Шарля</a:t>
            </a:r>
            <a:endParaRPr lang="en-US" sz="1800" b="1" dirty="0" smtClean="0">
              <a:solidFill>
                <a:srgbClr val="002060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	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	P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2 	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T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2</a:t>
            </a:r>
            <a:endParaRPr lang="ru-RU" sz="2400" b="1" baseline="-25000" dirty="0" smtClean="0">
              <a:solidFill>
                <a:srgbClr val="002060"/>
              </a:solidFill>
              <a:latin typeface="Arial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baseline="-25000" dirty="0" smtClean="0">
              <a:solidFill>
                <a:srgbClr val="002060"/>
              </a:solidFill>
              <a:latin typeface="Arial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002060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	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	V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   =   T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	Р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 = const</a:t>
            </a: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, закон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Arial" charset="0"/>
              </a:rPr>
              <a:t>Гей-Люссака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3333FF"/>
                </a:solidFill>
                <a:latin typeface="Arial" charset="0"/>
              </a:rPr>
              <a:t>	</a:t>
            </a:r>
            <a:r>
              <a:rPr lang="en-US" sz="2400" b="1" dirty="0" smtClean="0">
                <a:solidFill>
                  <a:srgbClr val="3333FF"/>
                </a:solidFill>
                <a:latin typeface="Arial" charset="0"/>
              </a:rPr>
              <a:t>	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V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2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</a:rPr>
              <a:t>        T</a:t>
            </a:r>
            <a:r>
              <a:rPr lang="en-US" sz="2400" b="1" baseline="-25000" dirty="0" smtClean="0">
                <a:solidFill>
                  <a:srgbClr val="002060"/>
                </a:solidFill>
                <a:latin typeface="Arial" charset="0"/>
              </a:rPr>
              <a:t>2</a:t>
            </a:r>
            <a:endParaRPr lang="ru-RU" sz="2400" b="1" baseline="-25000" dirty="0" smtClean="0">
              <a:solidFill>
                <a:srgbClr val="002060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400" b="1" baseline="-25000" dirty="0" smtClean="0">
              <a:solidFill>
                <a:srgbClr val="002060"/>
              </a:solidFill>
              <a:latin typeface="Arial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Адиабатный процесс - </a:t>
            </a:r>
            <a:r>
              <a:rPr lang="ru-RU" sz="2400" b="1" dirty="0" err="1" smtClean="0">
                <a:solidFill>
                  <a:srgbClr val="002060"/>
                </a:solidFill>
              </a:rPr>
              <a:t>процесс</a:t>
            </a:r>
            <a:r>
              <a:rPr lang="ru-RU" sz="2400" b="1" dirty="0" smtClean="0">
                <a:solidFill>
                  <a:srgbClr val="002060"/>
                </a:solidFill>
              </a:rPr>
              <a:t>, происходящий в физической системе без теплообмена с окружающей средой</a:t>
            </a:r>
            <a:endParaRPr lang="ru-RU" sz="2400" b="1" baseline="-25000" dirty="0" smtClean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2285992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785918" y="2285992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57224" y="3357562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85918" y="3357562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85786" y="4714884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85918" y="4714884"/>
            <a:ext cx="500066" cy="1588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5114948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При постоянной температуре объём постоянной массы идеального газа возрос в 4 раза. Давление газа при этом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</a:rPr>
              <a:t>увеличилось в 2 раза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</a:rPr>
              <a:t>увеличилось в 4 раза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</a:rPr>
              <a:t>уменьшилось в 2 раза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</a:rPr>
              <a:t>уменьшилось в 4 раза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357298"/>
            <a:ext cx="8143932" cy="5072098"/>
          </a:xfrm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ru-RU" sz="4000" kern="500" spc="-100" dirty="0" smtClean="0">
                <a:solidFill>
                  <a:schemeClr val="tx2">
                    <a:lumMod val="50000"/>
                  </a:schemeClr>
                </a:solidFill>
              </a:rPr>
              <a:t>Какие </a:t>
            </a:r>
            <a:r>
              <a:rPr lang="ru-RU" sz="4000" kern="500" spc="-100" dirty="0">
                <a:solidFill>
                  <a:schemeClr val="tx2">
                    <a:lumMod val="50000"/>
                  </a:schemeClr>
                </a:solidFill>
              </a:rPr>
              <a:t>частицы находятся в узлах решетки металла?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000" kern="500" spc="-100" dirty="0">
                <a:solidFill>
                  <a:schemeClr val="tx2">
                    <a:lumMod val="50000"/>
                  </a:schemeClr>
                </a:solidFill>
              </a:rPr>
              <a:t>нейтральные атомы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000" kern="500" spc="-100" dirty="0">
                <a:solidFill>
                  <a:schemeClr val="tx2">
                    <a:lumMod val="50000"/>
                  </a:schemeClr>
                </a:solidFill>
              </a:rPr>
              <a:t>электроны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000" kern="500" spc="-100" dirty="0">
                <a:solidFill>
                  <a:schemeClr val="tx2">
                    <a:lumMod val="50000"/>
                  </a:schemeClr>
                </a:solidFill>
              </a:rPr>
              <a:t>отрицательные ионы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000" kern="500" spc="-100" dirty="0">
                <a:solidFill>
                  <a:schemeClr val="tx2">
                    <a:lumMod val="50000"/>
                  </a:schemeClr>
                </a:solidFill>
              </a:rPr>
              <a:t>положительные ионы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878687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15436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Насыщенные и ненасыщенные пары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 закрытом сосуде жидкость и ее пар могут находиться в состоянии динамического равновесия, когда число молекул, вылетающих из жидкости, равно числу молекул, возвращающихся в жидкость из пара. </a:t>
            </a:r>
          </a:p>
          <a:p>
            <a:pPr>
              <a:spcBef>
                <a:spcPts val="0"/>
              </a:spcBef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Пар, находящийся в равновесии со своей жидкостью, называют насыщенным.</a:t>
            </a:r>
          </a:p>
          <a:p>
            <a:pPr>
              <a:spcBef>
                <a:spcPts val="0"/>
              </a:spcBef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Давление насыщенного пара p</a:t>
            </a:r>
            <a:r>
              <a:rPr lang="ru-RU" b="1" baseline="-25000" dirty="0" smtClean="0">
                <a:solidFill>
                  <a:srgbClr val="002060"/>
                </a:solidFill>
              </a:rPr>
              <a:t>0</a:t>
            </a:r>
            <a:r>
              <a:rPr lang="ru-RU" b="1" dirty="0" smtClean="0">
                <a:solidFill>
                  <a:srgbClr val="002060"/>
                </a:solidFill>
              </a:rPr>
              <a:t> данного вещества зависит только от его температуры и </a:t>
            </a:r>
            <a:r>
              <a:rPr lang="ru-RU" b="1" i="1" dirty="0" smtClean="0">
                <a:solidFill>
                  <a:srgbClr val="002060"/>
                </a:solidFill>
              </a:rPr>
              <a:t>не зависит от объема.</a:t>
            </a:r>
          </a:p>
          <a:p>
            <a:pPr>
              <a:spcBef>
                <a:spcPts val="0"/>
              </a:spcBef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При повышении температуры давление насыщенного </a:t>
            </a:r>
            <a:r>
              <a:rPr lang="ru-RU" b="1" i="1" dirty="0" smtClean="0">
                <a:solidFill>
                  <a:srgbClr val="002060"/>
                </a:solidFill>
              </a:rPr>
              <a:t>пара</a:t>
            </a:r>
            <a:r>
              <a:rPr lang="ru-RU" b="1" dirty="0" smtClean="0">
                <a:solidFill>
                  <a:srgbClr val="002060"/>
                </a:solidFill>
              </a:rPr>
              <a:t> и его плотность возрастают, а плотность </a:t>
            </a:r>
            <a:r>
              <a:rPr lang="ru-RU" b="1" i="1" dirty="0" smtClean="0">
                <a:solidFill>
                  <a:srgbClr val="002060"/>
                </a:solidFill>
              </a:rPr>
              <a:t>жидкости</a:t>
            </a:r>
            <a:r>
              <a:rPr lang="ru-RU" b="1" dirty="0" smtClean="0">
                <a:solidFill>
                  <a:srgbClr val="002060"/>
                </a:solidFill>
              </a:rPr>
              <a:t> уменьшается из-за теплового расширения.</a:t>
            </a:r>
            <a:endParaRPr lang="ru-RU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В сосуде под поршнем находится ненасыщенный пар. Его можно сделать насыщенным,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</a:rPr>
              <a:t>1) </a:t>
            </a:r>
            <a:r>
              <a:rPr lang="ru-RU" sz="4000" dirty="0" smtClean="0">
                <a:solidFill>
                  <a:srgbClr val="002060"/>
                </a:solidFill>
              </a:rPr>
              <a:t>повышая температуру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</a:rPr>
              <a:t>2) </a:t>
            </a:r>
            <a:r>
              <a:rPr lang="ru-RU" sz="4000" dirty="0" smtClean="0">
                <a:solidFill>
                  <a:srgbClr val="002060"/>
                </a:solidFill>
              </a:rPr>
              <a:t>уменьшая объем сосуда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</a:rPr>
              <a:t>3) </a:t>
            </a:r>
            <a:r>
              <a:rPr lang="ru-RU" sz="4000" dirty="0" smtClean="0">
                <a:solidFill>
                  <a:srgbClr val="002060"/>
                </a:solidFill>
              </a:rPr>
              <a:t>увеличивая внутреннюю энергию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</a:rPr>
              <a:t>4) </a:t>
            </a:r>
            <a:r>
              <a:rPr lang="ru-RU" sz="4000" dirty="0" smtClean="0">
                <a:solidFill>
                  <a:srgbClr val="002060"/>
                </a:solidFill>
              </a:rPr>
              <a:t>добавляя в сосуд другой газ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Влажность воздуха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>
            <a:noAutofit/>
          </a:bodyPr>
          <a:lstStyle/>
          <a:p>
            <a:pPr marL="0" indent="0"/>
            <a:r>
              <a:rPr lang="ru-RU" sz="3600" b="1" dirty="0" smtClean="0">
                <a:solidFill>
                  <a:srgbClr val="002060"/>
                </a:solidFill>
              </a:rPr>
              <a:t>ВЛАЖНОСТЬ ВОЗДУХА - содержание водяного пара в воздухе; одна из наиболее существенных характеристик погоды и климата. </a:t>
            </a:r>
          </a:p>
          <a:p>
            <a:pPr marL="0" indent="0"/>
            <a:r>
              <a:rPr lang="ru-RU" sz="3600" b="1" dirty="0" smtClean="0">
                <a:solidFill>
                  <a:srgbClr val="002060"/>
                </a:solidFill>
              </a:rPr>
              <a:t>Количественно влажность воздуха может определяться упругостью водяного пара, абсолютной влажностью, относительной влажностью, дефицитом влажности, точкой росы.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643578"/>
            <a:ext cx="385765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Относительная влажность воздуха в цилиндре под поршнем равна 60%.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Воздух изотермически сжали, уменьшив его объем в два раза. Относительная влажность воздуха стала равна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1) 120% 2) 100% 3) 60% 4) 30%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900115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6"/>
            <a:ext cx="835824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Изменение агрегатных состояний вещества: испарение, конденсация, кипение жидкости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Скорость испарения жидкости зависит  от: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   1) от рода вещества; 2) от площади испарения; 3) от температуры  жидкости;  4) от скорости   удаления паров с поверхности жидкости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Кипение – это интенсивное парообразование,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   происходящее  одновременно внутри и  с поверхности жидкости. Температура кипения зависит от давления над поверхностью жидкости</a:t>
            </a:r>
            <a:endParaRPr lang="ru-RU" b="1" dirty="0" smtClean="0">
              <a:solidFill>
                <a:srgbClr val="002060"/>
              </a:solidFill>
              <a:latin typeface="Arial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3578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При одинаковой температуре 100 °С давление насыщенных паров воды равно 10</a:t>
            </a:r>
            <a:r>
              <a:rPr lang="ru-RU" sz="3600" b="1" baseline="30000" dirty="0" smtClean="0">
                <a:solidFill>
                  <a:srgbClr val="002060"/>
                </a:solidFill>
              </a:rPr>
              <a:t>5</a:t>
            </a:r>
            <a:r>
              <a:rPr lang="ru-RU" sz="3600" b="1" dirty="0" smtClean="0">
                <a:solidFill>
                  <a:srgbClr val="002060"/>
                </a:solidFill>
              </a:rPr>
              <a:t> Па, аммиака — 59*10</a:t>
            </a:r>
            <a:r>
              <a:rPr lang="ru-RU" sz="3600" b="1" baseline="30000" dirty="0" smtClean="0">
                <a:solidFill>
                  <a:srgbClr val="002060"/>
                </a:solidFill>
              </a:rPr>
              <a:t>5</a:t>
            </a:r>
            <a:r>
              <a:rPr lang="ru-RU" sz="3600" b="1" dirty="0" smtClean="0">
                <a:solidFill>
                  <a:srgbClr val="002060"/>
                </a:solidFill>
              </a:rPr>
              <a:t> Па и ртути — 37 Па. В каком из вариантов ответа эти вещества расположены в порядке убывания температуры их кипения в открытом сосуде?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вода - аммиак - ртуть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аммиак — ртуть - вода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ртуть — вода - аммиак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вода - ртуть - аммиак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На газовой плите стоит узкая кастрюля с водой, закрытая крышкой. Если воду из неё перелить в широкую кастрюлю и тоже закрыть, то вода закипит заметно быстрее, чем если бы она осталась в узкой. Этот факт объясняется тем, что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1) увеличивается площадь нагревания и, следовательно, увеличивается скорость нагревания воды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2) существенно увеличивается необходимое давление насыщенного пара в пузырьках и, следовательно, воде у дна надо нагреваться до менее высокой температуры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3) увеличивается площадь поверхности воды и, следовательно, испарение идёт более активно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4) заметно уменьшается глубина слоя воды и, следовательно, пузырьки пара быстрее добираются до поверхности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Изменение агрегатных состояний вещества: плавление и кристаллизация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Когда тело нагревается до температуры плавления, кристаллическая решетка начинает разрушаться. Энергия нагревателя идет на разрушение решетки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</a:t>
            </a:r>
            <a:r>
              <a:rPr lang="ru-RU" b="1" dirty="0" smtClean="0">
                <a:solidFill>
                  <a:srgbClr val="002060"/>
                </a:solidFill>
              </a:rPr>
              <a:t> плавления = </a:t>
            </a:r>
            <a:r>
              <a:rPr lang="en-US" b="1" dirty="0" smtClean="0">
                <a:solidFill>
                  <a:srgbClr val="002060"/>
                </a:solidFill>
              </a:rPr>
              <a:t>t </a:t>
            </a:r>
            <a:r>
              <a:rPr lang="ru-RU" b="1" dirty="0" smtClean="0">
                <a:solidFill>
                  <a:srgbClr val="002060"/>
                </a:solidFill>
              </a:rPr>
              <a:t>отвердевания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9" descr="pic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4383066"/>
            <a:ext cx="8001056" cy="2474934"/>
          </a:xfrm>
          <a:prstGeom prst="rect">
            <a:avLst/>
          </a:prstGeom>
          <a:ln w="57150">
            <a:solidFill>
              <a:srgbClr val="0070C0"/>
            </a:solidFill>
          </a:ln>
          <a:effectLst>
            <a:outerShdw dist="107763" dir="18900000" algn="ctr" rotWithShape="0">
              <a:srgbClr val="FFFF99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В процессе перехода вещества из жидкого состояния в кристаллическое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существенно увеличивается расстояние между его молекулами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молекулы начинают притягиваться друг к другу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существенно увеличивается упорядоченность в расположении его молекул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существенно уменьшается расстояние между его молекулами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b="1" dirty="0" smtClean="0">
                <a:solidFill>
                  <a:srgbClr val="002060"/>
                </a:solidFill>
              </a:rPr>
              <a:t>В процессе перехода вещества из жидкого состояния в кристаллическое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существенно увеличивается расстояние между его молекулами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молекулы начинают притягиваться друг к другу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существенно увеличивается упорядоченность в расположении его молекул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существенно уменьшается расстояние между его молекулами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Изменение энергии в фазовых переходах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Чтобы вещество перешло из твердого состояния в жидкое (плавление или таяние), из жидкого в газообразное (кипение или испарение), требуется поступление энергии извне.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При обратных процессах (таких, как конденсация или кристаллизация) вещество, напротив, отдает энергию.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14488"/>
            <a:ext cx="878687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48756" cy="542928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mtClean="0"/>
              <a:t>http://ru.wikipedia.org/wiki/</a:t>
            </a:r>
            <a:endParaRPr lang="ru-RU" smtClean="0"/>
          </a:p>
          <a:p>
            <a:pPr lvl="0"/>
            <a:r>
              <a:rPr lang="ru-RU" dirty="0" smtClean="0"/>
              <a:t>ЕГЭ </a:t>
            </a:r>
            <a:r>
              <a:rPr lang="ru-RU" dirty="0" smtClean="0"/>
              <a:t>2010. Физика. Типовые тестовые задания/ </a:t>
            </a:r>
            <a:r>
              <a:rPr lang="ru-RU" dirty="0" err="1" smtClean="0"/>
              <a:t>О.Ф.Кабардин</a:t>
            </a:r>
            <a:r>
              <a:rPr lang="ru-RU" dirty="0" smtClean="0"/>
              <a:t>, </a:t>
            </a:r>
            <a:r>
              <a:rPr lang="ru-RU" dirty="0" err="1" smtClean="0"/>
              <a:t>С.И.Кабардина</a:t>
            </a:r>
            <a:r>
              <a:rPr lang="ru-RU" dirty="0" smtClean="0"/>
              <a:t>, </a:t>
            </a:r>
            <a:r>
              <a:rPr lang="ru-RU" dirty="0" err="1" smtClean="0"/>
              <a:t>В.А.Орлов.-М</a:t>
            </a:r>
            <a:r>
              <a:rPr lang="ru-RU" dirty="0" smtClean="0"/>
              <a:t>.: Издательство «Экзамен»,2010.-141,(3)с.</a:t>
            </a:r>
          </a:p>
          <a:p>
            <a:pPr lvl="0"/>
            <a:r>
              <a:rPr lang="ru-RU" dirty="0" smtClean="0"/>
              <a:t>ЕГЭ-2010: Физика: самые новые реальные задания/авт.-сост. А.В.Берков, В.А.Грибов. –М.:АСТ: Астрель,2010.-158(2)с.</a:t>
            </a:r>
          </a:p>
          <a:p>
            <a:pPr lvl="0"/>
            <a:r>
              <a:rPr lang="ru-RU" dirty="0" smtClean="0"/>
              <a:t>ЕГЭ-2009: Физика. Федеральный банк экзаменационных материалов/авт.-сост. М.Ю.Демидова, </a:t>
            </a:r>
            <a:r>
              <a:rPr lang="ru-RU" dirty="0" err="1" smtClean="0"/>
              <a:t>И.И.Нурминский</a:t>
            </a:r>
            <a:r>
              <a:rPr lang="ru-RU" dirty="0" smtClean="0"/>
              <a:t>. –М.:Эксмо,2010.-368с.</a:t>
            </a:r>
          </a:p>
          <a:p>
            <a:pPr lvl="0"/>
            <a:r>
              <a:rPr lang="ru-RU" dirty="0" smtClean="0"/>
              <a:t>Демонстрационный вариант ЕГЭ 2010</a:t>
            </a:r>
          </a:p>
          <a:p>
            <a:pPr lvl="0"/>
            <a:r>
              <a:rPr lang="ru-RU" dirty="0" smtClean="0"/>
              <a:t>Демонстрационный вариант ЕГЭ 2011</a:t>
            </a:r>
          </a:p>
          <a:p>
            <a:r>
              <a:rPr lang="ru-RU" dirty="0" smtClean="0"/>
              <a:t>Открытый сегмент ФБТЗ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Тепловое движение атомов и молекул вещества</a:t>
            </a:r>
          </a:p>
        </p:txBody>
      </p:sp>
      <p:pic>
        <p:nvPicPr>
          <p:cNvPr id="4" name="Picture 8" descr="жидкость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57468" y="4071942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1571612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Атомы и молекулы вещества находятся в непрерывном хаотическом движении;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Скорость движения атомов и молекул вещества зависит от температуры.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marL="357188" indent="-357188"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Частицы вещества участвуют в непрерывном тепловом хаотическом движении." Это положение молекулярно-кинетической теории строения вещества относится к </a:t>
            </a:r>
          </a:p>
          <a:p>
            <a:pPr marL="357188" indent="-357188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1) 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газам и твердым телам</a:t>
            </a:r>
          </a:p>
          <a:p>
            <a:pPr marL="357188" indent="-357188"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2) 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твердым телам и жидкостям</a:t>
            </a:r>
          </a:p>
          <a:p>
            <a:pPr marL="357188" indent="-357188"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3) 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газам и жидкостям</a:t>
            </a:r>
          </a:p>
          <a:p>
            <a:pPr marL="357188" indent="-357188">
              <a:buNone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4) 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газам, жидкостям и твердым телам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1436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5100" b="1" dirty="0">
                <a:solidFill>
                  <a:schemeClr val="tx2">
                    <a:lumMod val="75000"/>
                  </a:schemeClr>
                </a:solidFill>
              </a:rPr>
              <a:t>Одним из подтверждений положения </a:t>
            </a:r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</a:rPr>
              <a:t>молекулярно- кинетической </a:t>
            </a:r>
            <a:r>
              <a:rPr lang="ru-RU" sz="5100" b="1" dirty="0">
                <a:solidFill>
                  <a:schemeClr val="tx2">
                    <a:lumMod val="75000"/>
                  </a:schemeClr>
                </a:solidFill>
              </a:rPr>
              <a:t>теории строения, вещества о том; что частицы вещества хаотично движутся, может </a:t>
            </a:r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</a:rPr>
              <a:t>служить</a:t>
            </a:r>
          </a:p>
          <a:p>
            <a:pPr marL="0" indent="0">
              <a:buNone/>
            </a:pPr>
            <a:endParaRPr lang="ru-RU" sz="38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A.	возможность испарения жидкости при любой температуре.</a:t>
            </a:r>
            <a:b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Б; зависимость давления столба жидкости от глубины.</a:t>
            </a:r>
          </a:p>
          <a:p>
            <a:pPr marL="514350" indent="-514350">
              <a:buNone/>
            </a:pP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B.	выталкивание из жидкости погруженных в нее тел.</a:t>
            </a:r>
          </a:p>
          <a:p>
            <a:pPr marL="514350" indent="-514350">
              <a:buNone/>
            </a:pPr>
            <a:endParaRPr lang="ru-RU" sz="43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ru-RU" sz="4300" b="1" dirty="0" smtClean="0">
                <a:solidFill>
                  <a:schemeClr val="accent1">
                    <a:lumMod val="50000"/>
                  </a:schemeClr>
                </a:solidFill>
              </a:rPr>
              <a:t>Какие </a:t>
            </a: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из утверждений правильны?</a:t>
            </a:r>
          </a:p>
          <a:p>
            <a:pPr marL="514350" lvl="0" indent="-514350">
              <a:buNone/>
            </a:pPr>
            <a:r>
              <a:rPr lang="ru-RU" sz="4300" b="1" dirty="0" smtClean="0">
                <a:solidFill>
                  <a:schemeClr val="accent1">
                    <a:lumMod val="50000"/>
                  </a:schemeClr>
                </a:solidFill>
              </a:rPr>
              <a:t>1)только </a:t>
            </a: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А	3) только А и Б</a:t>
            </a:r>
          </a:p>
          <a:p>
            <a:pPr marL="514350" lvl="0" indent="-514350">
              <a:buNone/>
            </a:pPr>
            <a:r>
              <a:rPr lang="ru-RU" sz="4300" b="1" dirty="0" smtClean="0">
                <a:solidFill>
                  <a:schemeClr val="accent1">
                    <a:lumMod val="50000"/>
                  </a:schemeClr>
                </a:solidFill>
              </a:rPr>
              <a:t>2)только </a:t>
            </a:r>
            <a:r>
              <a:rPr lang="ru-RU" sz="4300" b="1" dirty="0">
                <a:solidFill>
                  <a:schemeClr val="accent1">
                    <a:lumMod val="50000"/>
                  </a:schemeClr>
                </a:solidFill>
              </a:rPr>
              <a:t>Б	4) только Б и 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Броуновское движение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Броуновское движение</a:t>
            </a: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это непрерывное хаотичное движение малых частиц, взвешенных в жидкости или газе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143248"/>
            <a:ext cx="3857652" cy="344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Броуновская частица среди молекул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143248"/>
            <a:ext cx="3817935" cy="349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28736"/>
            <a:ext cx="8229600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944</TotalTime>
  <Words>1260</Words>
  <Application>Microsoft Office PowerPoint</Application>
  <PresentationFormat>Экран (4:3)</PresentationFormat>
  <Paragraphs>237</Paragraphs>
  <Slides>43</Slides>
  <Notes>43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Трек</vt:lpstr>
      <vt:lpstr>Молекулярно-кинетическая теория</vt:lpstr>
      <vt:lpstr>Модели строения газов, жидкостей и твердых тел</vt:lpstr>
      <vt:lpstr>ПРИМЕРЫ</vt:lpstr>
      <vt:lpstr>ПРИМЕРЫ</vt:lpstr>
      <vt:lpstr>Тепловое движение атомов и молекул вещества</vt:lpstr>
      <vt:lpstr>ПРИМЕРЫ</vt:lpstr>
      <vt:lpstr>ПРИМЕРЫ</vt:lpstr>
      <vt:lpstr>Броуновское движение</vt:lpstr>
      <vt:lpstr>ПРИМЕРЫ</vt:lpstr>
      <vt:lpstr>Диффузия</vt:lpstr>
      <vt:lpstr>ПРИМЕРЫ</vt:lpstr>
      <vt:lpstr>ПРИМЕРЫ</vt:lpstr>
      <vt:lpstr>Экспериментальные доказательства атомистической теории. Взаимодействие частиц вещества</vt:lpstr>
      <vt:lpstr>ПРИМЕРЫ</vt:lpstr>
      <vt:lpstr>Модель идеального газа</vt:lpstr>
      <vt:lpstr>ПРИМЕРЫ</vt:lpstr>
      <vt:lpstr>Связь между давлением и средней кинетической энергией теплового движения молекул идеального газа</vt:lpstr>
      <vt:lpstr>ПРИМЕРЫ</vt:lpstr>
      <vt:lpstr>Абсолютная температура</vt:lpstr>
      <vt:lpstr>ПРИМЕРЫ</vt:lpstr>
      <vt:lpstr>ПРИМЕРЫ</vt:lpstr>
      <vt:lpstr>Связь температуры газа со средней кинетической энергией его частиц</vt:lpstr>
      <vt:lpstr>ПРИМЕРЫ</vt:lpstr>
      <vt:lpstr>Уравнение             p = nkT ПРИМЕРЫ</vt:lpstr>
      <vt:lpstr>Уравнение Менделеева–Клапейрона (Уравнение состояния  идеального газа)</vt:lpstr>
      <vt:lpstr>ПРИМЕРЫ</vt:lpstr>
      <vt:lpstr>ПРИМЕРЫ</vt:lpstr>
      <vt:lpstr>Изопроцессы: изотермический, изохорный, изобарный, адиабатный процессы</vt:lpstr>
      <vt:lpstr>ПРИМЕРЫ</vt:lpstr>
      <vt:lpstr>ПРИМЕРЫ</vt:lpstr>
      <vt:lpstr>Насыщенные и ненасыщенные пары</vt:lpstr>
      <vt:lpstr>ПРИМЕРЫ</vt:lpstr>
      <vt:lpstr>Влажность воздуха</vt:lpstr>
      <vt:lpstr>ПРИМЕРЫ</vt:lpstr>
      <vt:lpstr>ПРИМЕРЫ</vt:lpstr>
      <vt:lpstr>Изменение агрегатных состояний вещества: испарение, конденсация, кипение жидкости</vt:lpstr>
      <vt:lpstr>ПРИМЕРЫ</vt:lpstr>
      <vt:lpstr>ПРИМЕРЫ</vt:lpstr>
      <vt:lpstr>Изменение агрегатных состояний вещества: плавление и кристаллизация </vt:lpstr>
      <vt:lpstr>ПРИМЕРЫ</vt:lpstr>
      <vt:lpstr>Изменение энергии в фазовых переходах</vt:lpstr>
      <vt:lpstr>ПРИМЕРЫ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строения газов, жидкостей и твердых тел</dc:title>
  <dc:creator>Пользователь Windows</dc:creator>
  <cp:lastModifiedBy>Пользователь Windows</cp:lastModifiedBy>
  <cp:revision>102</cp:revision>
  <dcterms:created xsi:type="dcterms:W3CDTF">2010-12-23T09:49:29Z</dcterms:created>
  <dcterms:modified xsi:type="dcterms:W3CDTF">2011-02-03T14:40:18Z</dcterms:modified>
</cp:coreProperties>
</file>