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0" r:id="rId1"/>
  </p:sldMasterIdLst>
  <p:sldIdLst>
    <p:sldId id="256" r:id="rId2"/>
    <p:sldId id="257" r:id="rId3"/>
    <p:sldId id="258" r:id="rId4"/>
    <p:sldId id="263" r:id="rId5"/>
    <p:sldId id="259" r:id="rId6"/>
    <p:sldId id="262" r:id="rId7"/>
    <p:sldId id="264" r:id="rId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14" autoAdjust="0"/>
    <p:restoredTop sz="94660"/>
  </p:normalViewPr>
  <p:slideViewPr>
    <p:cSldViewPr snapToGrid="0">
      <p:cViewPr>
        <p:scale>
          <a:sx n="62" d="100"/>
          <a:sy n="62" d="100"/>
        </p:scale>
        <p:origin x="-106" y="-29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460587" y="2942602"/>
            <a:ext cx="9530575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096869" y="2944634"/>
            <a:ext cx="1587131" cy="2459736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10283619" y="3136658"/>
            <a:ext cx="1213632" cy="2075688"/>
          </a:xfrm>
          <a:prstGeom prst="rect">
            <a:avLst/>
          </a:prstGeom>
          <a:solidFill>
            <a:schemeClr val="accent3">
              <a:alpha val="70000"/>
            </a:schemeClr>
          </a:solidFill>
          <a:ln w="6350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593978" y="3055622"/>
            <a:ext cx="926379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382435" y="4625268"/>
            <a:ext cx="1016000" cy="457200"/>
          </a:xfrm>
        </p:spPr>
        <p:txBody>
          <a:bodyPr/>
          <a:lstStyle>
            <a:lvl1pPr algn="ctr">
              <a:defRPr sz="28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Rectangle 10"/>
          <p:cNvSpPr/>
          <p:nvPr/>
        </p:nvSpPr>
        <p:spPr>
          <a:xfrm>
            <a:off x="722429" y="4559277"/>
            <a:ext cx="9006888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718628" y="3139440"/>
            <a:ext cx="9014491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073" y="4648200"/>
            <a:ext cx="8737600" cy="457200"/>
          </a:xfrm>
        </p:spPr>
        <p:txBody>
          <a:bodyPr>
            <a:normAutofit/>
          </a:bodyPr>
          <a:lstStyle>
            <a:lvl1pPr marL="0" indent="0" algn="ctr">
              <a:buNone/>
              <a:defRPr sz="1800" cap="all" spc="300" baseline="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06273" y="3227034"/>
            <a:ext cx="8839200" cy="1219201"/>
          </a:xfrm>
        </p:spPr>
        <p:txBody>
          <a:bodyPr anchor="b" anchorCtr="0">
            <a:noAutofit/>
          </a:bodyPr>
          <a:lstStyle>
            <a:lvl1pPr>
              <a:defRPr sz="4000"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148936" y="228600"/>
            <a:ext cx="2479040" cy="6122634"/>
          </a:xfrm>
          <a:prstGeom prst="rect">
            <a:avLst/>
          </a:prstGeom>
          <a:solidFill>
            <a:srgbClr val="FFFFFF">
              <a:alpha val="85000"/>
            </a:srgbClr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9273634" y="351410"/>
            <a:ext cx="2229647" cy="587701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98103" y="395428"/>
            <a:ext cx="1980708" cy="578898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81000"/>
            <a:ext cx="8229600" cy="579120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76237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71155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8" name="Rounded Rectangle 7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602635" y="2946400"/>
            <a:ext cx="11020213" cy="24638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756875" y="3048000"/>
            <a:ext cx="10711733" cy="2245359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81941" y="3200400"/>
            <a:ext cx="10261600" cy="1295401"/>
          </a:xfrm>
        </p:spPr>
        <p:txBody>
          <a:bodyPr anchor="b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lang="en-US" sz="4000" kern="1200" cap="all" baseline="0" dirty="0">
                <a:solidFill>
                  <a:schemeClr val="accent1">
                    <a:lumMod val="50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900661" y="4541521"/>
            <a:ext cx="10424160" cy="664367"/>
          </a:xfrm>
          <a:prstGeom prst="rect">
            <a:avLst/>
          </a:prstGeom>
          <a:solidFill>
            <a:schemeClr val="accent1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1941" y="4607511"/>
            <a:ext cx="10261600" cy="52378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4" name="Rectangle 13"/>
          <p:cNvSpPr/>
          <p:nvPr/>
        </p:nvSpPr>
        <p:spPr>
          <a:xfrm>
            <a:off x="901010" y="3124200"/>
            <a:ext cx="10423465" cy="2077720"/>
          </a:xfrm>
          <a:prstGeom prst="rect">
            <a:avLst/>
          </a:prstGeom>
          <a:noFill/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68171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19071"/>
            <a:ext cx="53848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68171" y="1722438"/>
            <a:ext cx="5386917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8171" y="2438400"/>
            <a:ext cx="5386917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68" y="1722438"/>
            <a:ext cx="5389033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68" y="2438400"/>
            <a:ext cx="5389033" cy="36877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1" name="Rounded Rectangle 10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2" name="Rounded Rectangle 11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1600" y="685800"/>
            <a:ext cx="6096000" cy="525780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Rectangle 7"/>
          <p:cNvSpPr/>
          <p:nvPr/>
        </p:nvSpPr>
        <p:spPr>
          <a:xfrm>
            <a:off x="746712" y="1505712"/>
            <a:ext cx="3622088" cy="3523488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902254" y="1642472"/>
            <a:ext cx="3311005" cy="3234328"/>
          </a:xfrm>
          <a:prstGeom prst="rect">
            <a:avLst/>
          </a:prstGeom>
          <a:solidFill>
            <a:srgbClr val="FFFFFF"/>
          </a:solidFill>
          <a:ln w="6350" cmpd="dbl">
            <a:solidFill>
              <a:schemeClr val="accent1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5334" y="2971800"/>
            <a:ext cx="3064845" cy="1752600"/>
          </a:xfrm>
        </p:spPr>
        <p:txBody>
          <a:bodyPr/>
          <a:lstStyle>
            <a:lvl1pPr marL="0" indent="0">
              <a:spcBef>
                <a:spcPts val="400"/>
              </a:spcBef>
              <a:buNone/>
              <a:defRPr sz="1400">
                <a:solidFill>
                  <a:schemeClr val="accent1">
                    <a:lumMod val="5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5334" y="1734312"/>
            <a:ext cx="3064845" cy="1191620"/>
          </a:xfrm>
        </p:spPr>
        <p:txBody>
          <a:bodyPr anchor="b">
            <a:normAutofit/>
          </a:bodyPr>
          <a:lstStyle>
            <a:lvl1pPr algn="l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ounded Rectangle 8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914400" y="621437"/>
            <a:ext cx="10363200" cy="4331564"/>
          </a:xfrm>
          <a:solidFill>
            <a:schemeClr val="bg2"/>
          </a:solidFill>
          <a:ln>
            <a:noFill/>
          </a:ln>
          <a:effectLst>
            <a:softEdge rad="12700"/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Rectangle 9"/>
          <p:cNvSpPr/>
          <p:nvPr/>
        </p:nvSpPr>
        <p:spPr>
          <a:xfrm>
            <a:off x="914400" y="4953000"/>
            <a:ext cx="10363200" cy="137160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16000" y="5029200"/>
            <a:ext cx="10134353" cy="1202924"/>
          </a:xfrm>
          <a:prstGeom prst="rect">
            <a:avLst/>
          </a:prstGeom>
          <a:solidFill>
            <a:srgbClr val="FFFFFF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3" name="Rectangle 12"/>
          <p:cNvSpPr/>
          <p:nvPr/>
        </p:nvSpPr>
        <p:spPr>
          <a:xfrm>
            <a:off x="1219200" y="5638800"/>
            <a:ext cx="9771352" cy="451696"/>
          </a:xfrm>
          <a:prstGeom prst="rect">
            <a:avLst/>
          </a:prstGeom>
          <a:solidFill>
            <a:schemeClr val="accent1"/>
          </a:solidFill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807452" y="5074920"/>
            <a:ext cx="10594848" cy="1097280"/>
          </a:xfrm>
          <a:prstGeom prst="rect">
            <a:avLst/>
          </a:prstGeom>
          <a:noFill/>
          <a:ln w="6350" cmpd="dbl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75052" y="5656557"/>
            <a:ext cx="9659648" cy="401715"/>
          </a:xfrm>
        </p:spPr>
        <p:txBody>
          <a:bodyPr anchor="ctr">
            <a:normAutofit/>
          </a:bodyPr>
          <a:lstStyle>
            <a:lvl1pPr marL="0" indent="0" algn="ctr">
              <a:buNone/>
              <a:defRPr sz="1500" cap="all" spc="250" baseline="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5105401"/>
            <a:ext cx="9771352" cy="523043"/>
          </a:xfrm>
        </p:spPr>
        <p:txBody>
          <a:bodyPr anchor="ctr" anchorCtr="0"/>
          <a:lstStyle>
            <a:lvl1pPr algn="ctr">
              <a:defRPr sz="2000" b="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7" name="Rounded Rectangle 6"/>
          <p:cNvSpPr/>
          <p:nvPr/>
        </p:nvSpPr>
        <p:spPr>
          <a:xfrm>
            <a:off x="121920" y="101600"/>
            <a:ext cx="11948160" cy="6664960"/>
          </a:xfrm>
          <a:prstGeom prst="roundRect">
            <a:avLst>
              <a:gd name="adj" fmla="val 1735"/>
            </a:avLst>
          </a:prstGeom>
          <a:ln w="12700" cmpd="sng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52601"/>
            <a:ext cx="10972800" cy="43735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2"/>
                </a:solidFill>
              </a:defRPr>
            </a:lvl1pPr>
          </a:lstStyle>
          <a:p>
            <a:fld id="{879F51D5-B7BE-42A1-9223-605E19B286FF}" type="datetimeFigureOut">
              <a:rPr lang="ru-RU" smtClean="0"/>
              <a:t>17.08.2020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</a:defRPr>
            </a:lvl1pPr>
          </a:lstStyle>
          <a:p>
            <a:fld id="{A35D8181-F564-4C83-9953-5FEAA2D162D5}" type="slidenum">
              <a:rPr lang="ru-RU" smtClean="0"/>
              <a:t>‹#›</a:t>
            </a:fld>
            <a:endParaRPr lang="ru-RU"/>
          </a:p>
        </p:txBody>
      </p:sp>
      <p:sp>
        <p:nvSpPr>
          <p:cNvPr id="9" name="Rectangle 8"/>
          <p:cNvSpPr/>
          <p:nvPr/>
        </p:nvSpPr>
        <p:spPr>
          <a:xfrm>
            <a:off x="365760" y="278166"/>
            <a:ext cx="11460480" cy="1325880"/>
          </a:xfrm>
          <a:prstGeom prst="rect">
            <a:avLst/>
          </a:prstGeom>
          <a:solidFill>
            <a:srgbClr val="FFFFFF">
              <a:alpha val="83000"/>
            </a:srgbClr>
          </a:solidFill>
          <a:ln>
            <a:noFill/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497151" y="372862"/>
            <a:ext cx="11174027" cy="1118587"/>
          </a:xfrm>
          <a:prstGeom prst="rect">
            <a:avLst/>
          </a:prstGeom>
          <a:solidFill>
            <a:srgbClr val="FFFFFF"/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03942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1" r:id="rId1"/>
    <p:sldLayoutId id="2147483692" r:id="rId2"/>
    <p:sldLayoutId id="2147483693" r:id="rId3"/>
    <p:sldLayoutId id="2147483694" r:id="rId4"/>
    <p:sldLayoutId id="2147483695" r:id="rId5"/>
    <p:sldLayoutId id="2147483696" r:id="rId6"/>
    <p:sldLayoutId id="2147483697" r:id="rId7"/>
    <p:sldLayoutId id="2147483698" r:id="rId8"/>
    <p:sldLayoutId id="2147483699" r:id="rId9"/>
    <p:sldLayoutId id="2147483700" r:id="rId10"/>
    <p:sldLayoutId id="2147483701" r:id="rId11"/>
    <p:sldLayoutId id="2147483702" r:id="rId12"/>
    <p:sldLayoutId id="2147483703" r:id="rId13"/>
  </p:sldLayoutIdLst>
  <p:txStyles>
    <p:titleStyle>
      <a:lvl1pPr algn="ctr" defTabSz="914400" rtl="0" eaLnBrk="1" latinLnBrk="0" hangingPunct="1">
        <a:spcBef>
          <a:spcPct val="0"/>
        </a:spcBef>
        <a:buNone/>
        <a:defRPr sz="3500" kern="1200" cap="all" baseline="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22860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2860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20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600" kern="1200">
          <a:solidFill>
            <a:schemeClr val="tx2"/>
          </a:solidFill>
          <a:latin typeface="+mn-lt"/>
          <a:ea typeface="+mn-ea"/>
          <a:cs typeface="+mn-cs"/>
        </a:defRPr>
      </a:lvl4pPr>
      <a:lvl5pPr marL="1554480" indent="-228600" algn="l" defTabSz="914400" rtl="0" eaLnBrk="1" latinLnBrk="0" hangingPunct="1">
        <a:spcBef>
          <a:spcPct val="20000"/>
        </a:spcBef>
        <a:buClr>
          <a:schemeClr val="accent5"/>
        </a:buClr>
        <a:buFont typeface="Arial" pitchFamily="34" charset="0"/>
        <a:buChar char="•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737360" indent="-182880" algn="l" defTabSz="914400" rtl="0" eaLnBrk="1" latinLnBrk="0" hangingPunct="1">
        <a:spcBef>
          <a:spcPct val="20000"/>
        </a:spcBef>
        <a:buClr>
          <a:schemeClr val="accent1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defTabSz="914400" rtl="0" eaLnBrk="1" latinLnBrk="0" hangingPunct="1">
        <a:spcBef>
          <a:spcPct val="20000"/>
        </a:spcBef>
        <a:buClr>
          <a:schemeClr val="accent2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194560" indent="-182880" algn="l" defTabSz="914400" rtl="0" eaLnBrk="1" latinLnBrk="0" hangingPunct="1">
        <a:spcBef>
          <a:spcPct val="20000"/>
        </a:spcBef>
        <a:buClr>
          <a:schemeClr val="accent3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4"/>
        </a:buClr>
        <a:buFont typeface="Arial" pitchFamily="34" charset="0"/>
        <a:buChar char="•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171" y="408373"/>
            <a:ext cx="11014229" cy="1247432"/>
          </a:xfrm>
        </p:spPr>
        <p:txBody>
          <a:bodyPr>
            <a:normAutofit/>
          </a:bodyPr>
          <a:lstStyle/>
          <a:p>
            <a:pPr algn="ctr"/>
            <a:r>
              <a:rPr lang="ru-RU" sz="1800" b="1" i="1" dirty="0" smtClean="0">
                <a:solidFill>
                  <a:srgbClr val="0070C0"/>
                </a:solidFill>
                <a:latin typeface="Book Antiqua" pitchFamily="18" charset="0"/>
                <a:cs typeface="Mongolian Baiti" panose="03000500000000000000" pitchFamily="66" charset="0"/>
              </a:rPr>
              <a:t>Правила перевозки организованных групп детей железнодорожным и воздушным  транспортом и предоставления услуг для  летнего отдыха несовершеннолетних</a:t>
            </a:r>
            <a:endParaRPr lang="ru-RU" sz="1800" b="1" i="1" dirty="0">
              <a:solidFill>
                <a:srgbClr val="0070C0"/>
              </a:solidFill>
              <a:latin typeface="Book Antiqua" pitchFamily="18" charset="0"/>
              <a:cs typeface="Mongolian Baiti" panose="03000500000000000000" pitchFamily="66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sz="half" idx="1"/>
          </p:nvPr>
        </p:nvSpPr>
        <p:spPr/>
        <p:txBody>
          <a:bodyPr>
            <a:noAutofit/>
          </a:bodyPr>
          <a:lstStyle/>
          <a:p>
            <a:pPr marL="114300" indent="0" algn="ctr">
              <a:lnSpc>
                <a:spcPts val="2880"/>
              </a:lnSpc>
              <a:buNone/>
            </a:pPr>
            <a:endParaRPr lang="ru-RU" sz="2400" b="1" i="1" dirty="0" smtClean="0">
              <a:solidFill>
                <a:schemeClr val="bg1"/>
              </a:solidFill>
            </a:endParaRPr>
          </a:p>
          <a:p>
            <a:pPr marL="114300" indent="0" algn="ctr">
              <a:lnSpc>
                <a:spcPts val="2880"/>
              </a:lnSpc>
              <a:buNone/>
            </a:pPr>
            <a:endParaRPr lang="ru-RU" sz="2400" b="1" i="1" dirty="0">
              <a:solidFill>
                <a:schemeClr val="bg1"/>
              </a:solidFill>
            </a:endParaRPr>
          </a:p>
          <a:p>
            <a:pPr marL="114300" indent="0" algn="ctr">
              <a:lnSpc>
                <a:spcPts val="2880"/>
              </a:lnSpc>
              <a:buNone/>
            </a:pPr>
            <a:endParaRPr lang="ru-RU" sz="2400" b="1" i="1" dirty="0" smtClean="0">
              <a:solidFill>
                <a:schemeClr val="bg1"/>
              </a:solidFill>
            </a:endParaRPr>
          </a:p>
          <a:p>
            <a:pPr marL="114300" indent="0" algn="ctr">
              <a:lnSpc>
                <a:spcPts val="2880"/>
              </a:lnSpc>
              <a:buNone/>
            </a:pPr>
            <a:endParaRPr lang="ru-RU" sz="2400" b="1" i="1" dirty="0">
              <a:solidFill>
                <a:schemeClr val="bg1"/>
              </a:solidFill>
            </a:endParaRPr>
          </a:p>
          <a:p>
            <a:pPr marL="114300" indent="0" algn="ctr">
              <a:lnSpc>
                <a:spcPts val="2880"/>
              </a:lnSpc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Book Antiqua" pitchFamily="18" charset="0"/>
              </a:rPr>
              <a:t>Свердловская транспортная прокуратура</a:t>
            </a:r>
          </a:p>
          <a:p>
            <a:pPr marL="114300" indent="0" algn="ctr">
              <a:lnSpc>
                <a:spcPts val="2880"/>
              </a:lnSpc>
              <a:buNone/>
            </a:pPr>
            <a:r>
              <a:rPr lang="ru-RU" sz="2400" b="1" i="1" dirty="0" smtClean="0">
                <a:solidFill>
                  <a:srgbClr val="0070C0"/>
                </a:solidFill>
                <a:latin typeface="Book Antiqua" pitchFamily="18" charset="0"/>
              </a:rPr>
              <a:t>разъяснят</a:t>
            </a:r>
            <a:endParaRPr lang="ru-RU" sz="2400" b="1" i="1" dirty="0">
              <a:solidFill>
                <a:srgbClr val="0070C0"/>
              </a:solidFill>
              <a:latin typeface="Book Antiqua" pitchFamily="18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97600" y="2582561"/>
            <a:ext cx="5380681" cy="32745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042715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624016"/>
          </a:xfrm>
        </p:spPr>
        <p:txBody>
          <a:bodyPr>
            <a:normAutofit fontScale="90000"/>
          </a:bodyPr>
          <a:lstStyle/>
          <a:p>
            <a:pPr algn="ctr"/>
            <a:r>
              <a:rPr lang="ru-RU" sz="2000" b="1" i="1" dirty="0" smtClean="0">
                <a:solidFill>
                  <a:srgbClr val="0070C0"/>
                </a:solidFill>
              </a:rPr>
              <a:t>Обязанности организатора поездки группы детей железнодорожным транспортом</a:t>
            </a:r>
            <a:endParaRPr lang="ru-RU" sz="2000" b="1" i="1" dirty="0">
              <a:solidFill>
                <a:srgbClr val="0070C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4212" y="1608667"/>
            <a:ext cx="10948988" cy="4792133"/>
          </a:xfrm>
        </p:spPr>
        <p:txBody>
          <a:bodyPr>
            <a:norm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Обеспечить сопровождение организованных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групп детей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взрослыми из расчета1сопровождающий на­12 детей(педагогами, воспитателями, родителями, тренерами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и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другими) в период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следования к месту назначения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и обратно.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Организовать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питание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организованных групп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детей с интервалами не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более 4 часов.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Организовать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питьевой режим в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пути следования и при доставке организованных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групп детей от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вокзала до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мест назначения и обратно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, а также при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нахождении  детей  на 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вокзале.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Обеспечить сопровождение организованной группы детей медицинским работником или сопровождающими лицами, прошедшими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подготовку  по 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оказанию первой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помощи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, при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нахождении в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пути следования более 12 часов организованной группы детей в количестве свыше 30 человек.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Направить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информацию  в 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органы </a:t>
            </a:r>
            <a:r>
              <a:rPr lang="ru-RU" sz="1800" b="1" i="1" dirty="0" err="1" smtClean="0">
                <a:solidFill>
                  <a:srgbClr val="0070C0"/>
                </a:solidFill>
                <a:latin typeface="+mj-lt"/>
              </a:rPr>
              <a:t>Роспотребнадзора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 о планируемых сроках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отправки  организованных 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групп детей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и количестве детей не менее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чем з за 3 суток до отправления организованных групп детей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.</a:t>
            </a:r>
            <a:endParaRPr lang="ru-RU" sz="1800" b="1" i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07647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Объект 14"/>
          <p:cNvSpPr>
            <a:spLocks noGrp="1"/>
          </p:cNvSpPr>
          <p:nvPr>
            <p:ph idx="1"/>
          </p:nvPr>
        </p:nvSpPr>
        <p:spPr>
          <a:xfrm>
            <a:off x="5684108" y="568408"/>
            <a:ext cx="5894173" cy="5572900"/>
          </a:xfrm>
        </p:spPr>
        <p:txBody>
          <a:bodyPr>
            <a:normAutofit fontScale="55000" lnSpcReduction="20000"/>
          </a:bodyPr>
          <a:lstStyle/>
          <a:p>
            <a:pPr>
              <a:buFont typeface="Wingdings" pitchFamily="2" charset="2"/>
              <a:buChar char="q"/>
            </a:pPr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Минимальный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количественный состав организованной  группы  пассажиров (детей) составляет 8 человек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+mj-lt"/>
              </a:rPr>
              <a:t>Заявки на резервирование мест для перевозки   организованной   группы пассажиров  принимаются  не  менее чем от 45 суток до 10 суток до даты отправления поезда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+mj-lt"/>
              </a:rPr>
              <a:t>В заявке указываются: наименование организации, количество мест, номер поезда, тип или класс вагона, дата выезда, станция  отправления  и  станция назначения, список   пассажиров, в   котором отдельно  указываются  руководитель группы и взрослые сопровождающие лица. </a:t>
            </a:r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r>
              <a:rPr lang="ru-RU" b="1" i="1" dirty="0">
                <a:solidFill>
                  <a:srgbClr val="0070C0"/>
                </a:solidFill>
                <a:latin typeface="+mj-lt"/>
              </a:rPr>
              <a:t>С заявками необходимо обращаться в филиалы АО «Федеральная пассажирская компания», железнодорожные агентства.</a:t>
            </a:r>
          </a:p>
          <a:p>
            <a:endParaRPr lang="ru-RU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1025334" y="1668162"/>
            <a:ext cx="3064845" cy="30562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4" name="Заголовок 1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030" y="568409"/>
            <a:ext cx="5280153" cy="55728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57163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Объект 5"/>
          <p:cNvSpPr>
            <a:spLocks noGrp="1"/>
          </p:cNvSpPr>
          <p:nvPr>
            <p:ph idx="1"/>
          </p:nvPr>
        </p:nvSpPr>
        <p:spPr>
          <a:xfrm>
            <a:off x="5350475" y="685800"/>
            <a:ext cx="6128951" cy="5257802"/>
          </a:xfrm>
        </p:spPr>
        <p:txBody>
          <a:bodyPr>
            <a:normAutofit fontScale="55000" lnSpcReduction="20000"/>
          </a:bodyPr>
          <a:lstStyle/>
          <a:p>
            <a:pPr marL="114300" indent="0" algn="ctr">
              <a:buNone/>
            </a:pPr>
            <a:endParaRPr lang="ru-RU" sz="4400" b="1" i="1" dirty="0" smtClean="0">
              <a:solidFill>
                <a:srgbClr val="0070C0"/>
              </a:solidFill>
              <a:latin typeface="+mj-lt"/>
            </a:endParaRPr>
          </a:p>
          <a:p>
            <a:pPr marL="114300" indent="0" algn="ctr">
              <a:buNone/>
            </a:pPr>
            <a:r>
              <a:rPr lang="ru-RU" sz="4400" b="1" i="1" dirty="0" smtClean="0">
                <a:solidFill>
                  <a:srgbClr val="0070C0"/>
                </a:solidFill>
                <a:latin typeface="+mj-lt"/>
              </a:rPr>
              <a:t>Документы, необходимые при посадке в поезд</a:t>
            </a:r>
          </a:p>
          <a:p>
            <a:pPr marL="114300" indent="0" algn="just">
              <a:buNone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	</a:t>
            </a:r>
          </a:p>
          <a:p>
            <a:pPr marL="114300" indent="0" algn="just">
              <a:buNone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	При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посадке детей в возрасте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до 14 лет в поезда дальнего следования необходимо   предъявить подлинник свидетельства о рождении или его нотариально заверенную копию</a:t>
            </a:r>
          </a:p>
          <a:p>
            <a:pPr marL="114300" indent="0" algn="just">
              <a:buNone/>
            </a:pPr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pPr marL="114300" indent="0" algn="just">
              <a:buNone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	При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посадке в поезд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организованных групп детей (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школьников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) по льготным проездным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документам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необходимо предъявить справки из общеобразовательных учреждений очной формы обучения, подтверждающих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обучение  в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этом учреждении, и свидетельства о рождении. Справка 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должна   содержать 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ФИО ученика, реквизиты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и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юридический адрес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школы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номер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и дату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. Справка должна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быть заверена печатью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школы и подписью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руководителя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учебного учреждения либо лица, его замещающего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.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pPr algn="just"/>
            <a:r>
              <a:rPr lang="ru-RU" dirty="0"/>
              <a:t>	</a:t>
            </a:r>
            <a:endParaRPr lang="ru-RU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827903" y="1643449"/>
            <a:ext cx="3608173" cy="3595816"/>
          </a:xfrm>
        </p:spPr>
        <p:txBody>
          <a:bodyPr>
            <a:normAutofit/>
          </a:bodyPr>
          <a:lstStyle/>
          <a:p>
            <a:endParaRPr lang="ru-RU" sz="1600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160039">
            <a:off x="592044" y="1161534"/>
            <a:ext cx="4313588" cy="4411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57377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5997" y="315097"/>
            <a:ext cx="10058400" cy="1513703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i="1" dirty="0" smtClean="0">
                <a:solidFill>
                  <a:srgbClr val="0070C0"/>
                </a:solidFill>
              </a:rPr>
              <a:t/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b="1" i="1" dirty="0" smtClean="0">
                <a:solidFill>
                  <a:srgbClr val="0070C0"/>
                </a:solidFill>
              </a:rPr>
              <a:t>Требования к организации питания детей</a:t>
            </a:r>
            <a:br>
              <a:rPr lang="ru-RU" b="1" i="1" dirty="0" smtClean="0">
                <a:solidFill>
                  <a:srgbClr val="0070C0"/>
                </a:solidFill>
              </a:rPr>
            </a:br>
            <a:r>
              <a:rPr lang="ru-RU" dirty="0"/>
              <a:t/>
            </a:r>
            <a:br>
              <a:rPr lang="ru-RU" dirty="0"/>
            </a:br>
            <a:r>
              <a:rPr lang="ru-RU" sz="900" dirty="0"/>
              <a:t/>
            </a:r>
            <a:br>
              <a:rPr lang="ru-RU" sz="900" dirty="0"/>
            </a:br>
            <a:r>
              <a:rPr lang="ru-RU" sz="900" b="1" dirty="0">
                <a:solidFill>
                  <a:schemeClr val="bg1"/>
                </a:solidFill>
              </a:rPr>
              <a:t/>
            </a:r>
            <a:br>
              <a:rPr lang="ru-RU" sz="900" b="1" dirty="0">
                <a:solidFill>
                  <a:schemeClr val="bg1"/>
                </a:solidFill>
              </a:rPr>
            </a:br>
            <a:endParaRPr lang="ru-RU" sz="1100" b="1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684212" y="1767016"/>
            <a:ext cx="10770502" cy="4757352"/>
          </a:xfrm>
        </p:spPr>
        <p:txBody>
          <a:bodyPr>
            <a:normAutofit/>
          </a:bodyPr>
          <a:lstStyle/>
          <a:p>
            <a:pPr marL="342900" indent="-342900"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При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нахождении в пути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свыше суток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организуется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полноценное горячее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питание(супы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гарниры, мясные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или  рыбные  блюда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).</a:t>
            </a:r>
          </a:p>
          <a:p>
            <a:pPr marL="342900" indent="-342900" algn="just">
              <a:buFont typeface="Arial" pitchFamily="34" charset="0"/>
              <a:buChar char="•"/>
            </a:pP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При 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нахождении   в 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пути следования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менее суток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питание осуществляется с учетом примерного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перечня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продуктов для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организации питания детей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утвержденного </a:t>
            </a:r>
            <a:r>
              <a:rPr lang="ru-RU" b="1" i="1" dirty="0" err="1" smtClean="0">
                <a:solidFill>
                  <a:srgbClr val="0070C0"/>
                </a:solidFill>
                <a:latin typeface="+mj-lt"/>
              </a:rPr>
              <a:t>Роспотребнадзором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в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том числе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: хлебобулочные изделия без крема, молоко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в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одноразовой упаковке, сырок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плавленый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сахар пакетированный, чай пакетированный, вода минеральная негазированная, фруктовые 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соки  в  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одноразовой упаковке, фрукты 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свежие(яблоки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, груши, мандарины, бананы</a:t>
            </a:r>
            <a:r>
              <a:rPr lang="ru-RU" b="1" i="1" dirty="0">
                <a:solidFill>
                  <a:srgbClr val="0070C0"/>
                </a:solidFill>
                <a:latin typeface="+mj-lt"/>
              </a:rPr>
              <a:t>),</a:t>
            </a:r>
            <a:r>
              <a:rPr lang="ru-RU" b="1" i="1" dirty="0" smtClean="0">
                <a:solidFill>
                  <a:srgbClr val="0070C0"/>
                </a:solidFill>
                <a:latin typeface="+mj-lt"/>
              </a:rPr>
              <a:t>предварительно вымытые и просушенные, орехи</a:t>
            </a:r>
          </a:p>
          <a:p>
            <a:pPr algn="just"/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b="1" i="1" dirty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b="1" i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b="1" i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68312" y="4843847"/>
            <a:ext cx="5461687" cy="16643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742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96570" y="271850"/>
            <a:ext cx="10058400" cy="1495166"/>
          </a:xfrm>
        </p:spPr>
        <p:txBody>
          <a:bodyPr>
            <a:noAutofit/>
          </a:bodyPr>
          <a:lstStyle/>
          <a:p>
            <a:pPr algn="ctr"/>
            <a:r>
              <a:rPr lang="ru-RU" sz="2800" i="1" dirty="0" smtClean="0">
                <a:solidFill>
                  <a:srgbClr val="0070C0"/>
                </a:solidFill>
              </a:rPr>
              <a:t/>
            </a:r>
            <a:br>
              <a:rPr lang="ru-RU" sz="2800" i="1" dirty="0" smtClean="0">
                <a:solidFill>
                  <a:srgbClr val="0070C0"/>
                </a:solidFill>
              </a:rPr>
            </a:br>
            <a:r>
              <a:rPr lang="ru-RU" sz="2800" i="1" dirty="0" smtClean="0">
                <a:solidFill>
                  <a:srgbClr val="0070C0"/>
                </a:solidFill>
              </a:rPr>
              <a:t>Перевозка </a:t>
            </a:r>
            <a:r>
              <a:rPr lang="ru-RU" sz="2800" i="1" dirty="0">
                <a:solidFill>
                  <a:srgbClr val="0070C0"/>
                </a:solidFill>
              </a:rPr>
              <a:t>организованных групп детей самолётом</a:t>
            </a:r>
            <a:br>
              <a:rPr lang="ru-RU" sz="2800" i="1" dirty="0">
                <a:solidFill>
                  <a:srgbClr val="0070C0"/>
                </a:solidFill>
              </a:rPr>
            </a:br>
            <a:r>
              <a:rPr lang="ru-RU" sz="2800" i="1" dirty="0">
                <a:solidFill>
                  <a:srgbClr val="0070C0"/>
                </a:solidFill>
              </a:rPr>
              <a:t> </a:t>
            </a:r>
            <a:r>
              <a:rPr lang="ru-RU" sz="1200" b="1" i="1" dirty="0">
                <a:solidFill>
                  <a:schemeClr val="bg1"/>
                </a:solidFill>
              </a:rPr>
              <a:t/>
            </a:r>
            <a:br>
              <a:rPr lang="ru-RU" sz="1200" b="1" i="1" dirty="0">
                <a:solidFill>
                  <a:schemeClr val="bg1"/>
                </a:solidFill>
              </a:rPr>
            </a:br>
            <a:endParaRPr lang="ru-RU" sz="1200" b="1" i="1" dirty="0">
              <a:solidFill>
                <a:schemeClr val="bg1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91978" y="1618735"/>
            <a:ext cx="11096368" cy="4955102"/>
          </a:xfrm>
        </p:spPr>
        <p:txBody>
          <a:bodyPr>
            <a:normAutofit/>
          </a:bodyPr>
          <a:lstStyle/>
          <a:p>
            <a:pPr algn="just"/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	На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сегодняшний день особых требований к перевозке детей самолётом нет. Дети перевозятся с сопровождающими и не более того. То есть,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действуют Общие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правила воздушных перевозок пассажиров, багажа, грузов  и  требования  к обслуживанию  пассажиров,  грузоотправителей,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грузополучателей, утвержденные  приказом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Минтранса РФ от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28.07.2007 №82.</a:t>
            </a:r>
          </a:p>
          <a:p>
            <a:pPr algn="just"/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	Например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,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дети 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в  возрасте  от  двух  до  двенадцати  лет  могут  перевозиться  в сопровождении  совершеннолетнего  пассажира  или  пассажира,  который  в соответствии с гражданским 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законодательством Российской </a:t>
            </a:r>
            <a:r>
              <a:rPr lang="ru-RU" sz="1800" b="1" i="1" dirty="0">
                <a:solidFill>
                  <a:srgbClr val="0070C0"/>
                </a:solidFill>
                <a:latin typeface="+mj-lt"/>
              </a:rPr>
              <a:t>Федерации приобрел дееспособность  в  полном  объеме  до  достижения  им  восемнадцатилетнего возраста,  либо  без  сопровождения  указанного  пассажира  под  наблюдением перевозчика, если такая перевозка предусмотрена правилами перевозчика</a:t>
            </a:r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.</a:t>
            </a:r>
          </a:p>
          <a:p>
            <a:pPr algn="just"/>
            <a:endParaRPr lang="ru-RU" sz="1800" b="1" i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sz="1800" b="1" i="1" dirty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sz="1800" b="1" i="1" dirty="0" smtClean="0">
              <a:solidFill>
                <a:srgbClr val="0070C0"/>
              </a:solidFill>
              <a:latin typeface="+mj-lt"/>
            </a:endParaRPr>
          </a:p>
          <a:p>
            <a:pPr algn="just"/>
            <a:endParaRPr lang="ru-RU" sz="1800" b="1" i="1" dirty="0" smtClean="0">
              <a:solidFill>
                <a:srgbClr val="0070C0"/>
              </a:solidFill>
              <a:latin typeface="+mj-lt"/>
            </a:endParaRPr>
          </a:p>
          <a:p>
            <a:endParaRPr lang="ru-RU" sz="1800" b="1" i="1" dirty="0">
              <a:solidFill>
                <a:srgbClr val="0070C0"/>
              </a:solidFill>
              <a:latin typeface="+mj-lt"/>
            </a:endParaRPr>
          </a:p>
          <a:p>
            <a:r>
              <a:rPr lang="ru-RU" sz="1800" b="1" i="1" dirty="0" smtClean="0">
                <a:solidFill>
                  <a:srgbClr val="0070C0"/>
                </a:solidFill>
                <a:latin typeface="+mj-lt"/>
              </a:rPr>
              <a:t> </a:t>
            </a:r>
            <a:endParaRPr lang="ru-RU" sz="1800" b="1" i="1" dirty="0">
              <a:solidFill>
                <a:srgbClr val="0070C0"/>
              </a:solidFill>
              <a:latin typeface="+mj-lt"/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8043" y="4485503"/>
            <a:ext cx="5424616" cy="21871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95104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b="1" i="1" dirty="0" smtClean="0">
                <a:solidFill>
                  <a:srgbClr val="0070C0"/>
                </a:solidFill>
              </a:rPr>
              <a:t>Ответственность за несоблюдение правил по перевозке детей</a:t>
            </a:r>
            <a:endParaRPr lang="ru-RU" sz="2400" b="1" i="1" dirty="0">
              <a:solidFill>
                <a:srgbClr val="0070C0"/>
              </a:solidFill>
            </a:endParaRP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114300" indent="0" algn="ctr">
              <a:buNone/>
            </a:pPr>
            <a:endParaRPr lang="ru-RU" sz="2000" b="1" i="1" dirty="0" smtClean="0">
              <a:solidFill>
                <a:srgbClr val="0070C0"/>
              </a:solidFill>
              <a:latin typeface="+mj-lt"/>
            </a:endParaRP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Несоблюдение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санитарных правил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при перевозке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детей влечет привлечение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к административной и уголовной ответственности:</a:t>
            </a: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	♦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по  ст.6.3КоАП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РФ(нарушение законодательства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в области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обеспечения санитарно­-эпидемиологического благополучия населения)</a:t>
            </a: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♦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по  ст.14.4КоАП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РФ (оказание населению 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услуг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, не  соответствующих требованиям  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нормативных 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правовых актов, устанавливающих порядок (правила) выполнения  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работ 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либо оказания услуг)</a:t>
            </a: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♦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по  ст.236УК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РФ (нарушение санитарно­-эпидемиологических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правил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)</a:t>
            </a:r>
          </a:p>
          <a:p>
            <a:pPr marL="114300" indent="0" algn="ctr">
              <a:buNone/>
            </a:pP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♦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по  ст.237УК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РФ(сокрытие информации об обстоятельствах, создающих  </a:t>
            </a:r>
            <a:r>
              <a:rPr lang="ru-RU" sz="2000" b="1" i="1" dirty="0">
                <a:solidFill>
                  <a:srgbClr val="0070C0"/>
                </a:solidFill>
                <a:latin typeface="+mj-lt"/>
              </a:rPr>
              <a:t>опасность  для  жизни  </a:t>
            </a:r>
            <a:r>
              <a:rPr lang="ru-RU" sz="2000" b="1" i="1" dirty="0" smtClean="0">
                <a:solidFill>
                  <a:srgbClr val="0070C0"/>
                </a:solidFill>
                <a:latin typeface="+mj-lt"/>
              </a:rPr>
              <a:t>или здоровья людей</a:t>
            </a:r>
          </a:p>
          <a:p>
            <a:pPr marL="114300" indent="0" algn="ctr">
              <a:buNone/>
            </a:pPr>
            <a:endParaRPr lang="ru-RU" sz="2000" b="1" i="1" dirty="0">
              <a:solidFill>
                <a:srgbClr val="0070C0"/>
              </a:solidFill>
              <a:latin typeface="+mj-lt"/>
            </a:endParaRPr>
          </a:p>
          <a:p>
            <a:pPr marL="114300" indent="0" algn="ctr">
              <a:buNone/>
            </a:pPr>
            <a:endParaRPr lang="ru-RU" sz="2000" b="1" i="1" dirty="0" smtClean="0">
              <a:solidFill>
                <a:srgbClr val="0070C0"/>
              </a:solidFill>
              <a:latin typeface="+mj-lt"/>
            </a:endParaRPr>
          </a:p>
          <a:p>
            <a:pPr marL="114300" indent="0" algn="ctr">
              <a:buNone/>
            </a:pPr>
            <a:endParaRPr lang="ru-RU" sz="2000" b="1" i="1" dirty="0">
              <a:solidFill>
                <a:srgbClr val="0070C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535689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тека">
  <a:themeElements>
    <a:clrScheme name="Аптека">
      <a:dk1>
        <a:sysClr val="windowText" lastClr="000000"/>
      </a:dk1>
      <a:lt1>
        <a:sysClr val="window" lastClr="FFFFFF"/>
      </a:lt1>
      <a:dk2>
        <a:srgbClr val="564B3C"/>
      </a:dk2>
      <a:lt2>
        <a:srgbClr val="ECEDD1"/>
      </a:lt2>
      <a:accent1>
        <a:srgbClr val="93A299"/>
      </a:accent1>
      <a:accent2>
        <a:srgbClr val="CF543F"/>
      </a:accent2>
      <a:accent3>
        <a:srgbClr val="B5AE53"/>
      </a:accent3>
      <a:accent4>
        <a:srgbClr val="848058"/>
      </a:accent4>
      <a:accent5>
        <a:srgbClr val="E8B54D"/>
      </a:accent5>
      <a:accent6>
        <a:srgbClr val="786C71"/>
      </a:accent6>
      <a:hlink>
        <a:srgbClr val="CCCC00"/>
      </a:hlink>
      <a:folHlink>
        <a:srgbClr val="B2B2B2"/>
      </a:folHlink>
    </a:clrScheme>
    <a:fontScheme name="Аптека">
      <a:majorFont>
        <a:latin typeface="Book Antiqua"/>
        <a:ea typeface=""/>
        <a:cs typeface=""/>
        <a:font script="Jpan" typeface="HGS明朝B"/>
        <a:font script="Hang" typeface="HY견명조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견명조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Аптека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100000"/>
              </a:schemeClr>
            </a:gs>
            <a:gs pos="68000">
              <a:schemeClr val="phClr">
                <a:tint val="77000"/>
                <a:satMod val="100000"/>
              </a:schemeClr>
            </a:gs>
            <a:gs pos="81000">
              <a:schemeClr val="phClr">
                <a:tint val="79000"/>
                <a:satMod val="100000"/>
              </a:schemeClr>
            </a:gs>
            <a:gs pos="86000">
              <a:schemeClr val="phClr">
                <a:tint val="73000"/>
                <a:satMod val="100000"/>
              </a:schemeClr>
            </a:gs>
            <a:gs pos="100000">
              <a:schemeClr val="phClr">
                <a:tint val="35000"/>
                <a:sat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3000"/>
                <a:shade val="100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tint val="100000"/>
                <a:shade val="57000"/>
                <a:satMod val="120000"/>
              </a:schemeClr>
            </a:gs>
            <a:gs pos="80000">
              <a:schemeClr val="phClr">
                <a:tint val="100000"/>
                <a:shade val="56000"/>
                <a:satMod val="145000"/>
              </a:schemeClr>
            </a:gs>
            <a:gs pos="88000">
              <a:schemeClr val="phClr">
                <a:tint val="100000"/>
                <a:shade val="63000"/>
                <a:satMod val="160000"/>
              </a:schemeClr>
            </a:gs>
            <a:gs pos="100000">
              <a:schemeClr val="phClr">
                <a:tint val="99000"/>
                <a:shade val="100000"/>
                <a:satMod val="155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glow" dir="tl">
              <a:rot lat="0" lon="0" rev="1800000"/>
            </a:lightRig>
          </a:scene3d>
          <a:sp3d contourW="10160" prstMaterial="dkEdge">
            <a:bevelT w="0" h="0" prst="angle"/>
            <a:contourClr>
              <a:schemeClr val="phClr">
                <a:shade val="30000"/>
                <a:satMod val="150000"/>
              </a:schemeClr>
            </a:contourClr>
          </a:sp3d>
        </a:effectStyle>
        <a:effectStyle>
          <a:effectLst>
            <a:glow rad="50800">
              <a:schemeClr val="phClr">
                <a:tint val="68000"/>
                <a:shade val="93000"/>
                <a:alpha val="37000"/>
                <a:satMod val="250000"/>
              </a:schemeClr>
            </a:glow>
          </a:effectLst>
          <a:scene3d>
            <a:camera prst="orthographicFront">
              <a:rot lat="0" lon="0" rev="0"/>
            </a:camera>
            <a:lightRig rig="glow" dir="t">
              <a:rot lat="0" lon="0" rev="1800000"/>
            </a:lightRig>
          </a:scene3d>
          <a:sp3d contourW="10160" prstMaterial="dkEdge">
            <a:bevelT w="20320" h="19050" prst="angle"/>
            <a:contourClr>
              <a:schemeClr val="phClr">
                <a:shade val="30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3000"/>
            <a:satMod val="14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70000"/>
                <a:satMod val="170000"/>
              </a:schemeClr>
              <a:schemeClr val="phClr">
                <a:shade val="70000"/>
                <a:satMod val="13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Apothecary</Template>
  <TotalTime>214</TotalTime>
  <Words>367</Words>
  <Application>Microsoft Office PowerPoint</Application>
  <PresentationFormat>Произвольный</PresentationFormat>
  <Paragraphs>51</Paragraphs>
  <Slides>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8" baseType="lpstr">
      <vt:lpstr>Аптека</vt:lpstr>
      <vt:lpstr>Правила перевозки организованных групп детей железнодорожным и воздушным  транспортом и предоставления услуг для  летнего отдыха несовершеннолетних</vt:lpstr>
      <vt:lpstr>Обязанности организатора поездки группы детей железнодорожным транспортом</vt:lpstr>
      <vt:lpstr>Презентация PowerPoint</vt:lpstr>
      <vt:lpstr>Презентация PowerPoint</vt:lpstr>
      <vt:lpstr> Требования к организации питания детей    </vt:lpstr>
      <vt:lpstr> Перевозка организованных групп детей самолётом   </vt:lpstr>
      <vt:lpstr>Ответственность за несоблюдение правил по перевозке детей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Алексей</dc:creator>
  <cp:lastModifiedBy>User</cp:lastModifiedBy>
  <cp:revision>21</cp:revision>
  <dcterms:created xsi:type="dcterms:W3CDTF">2018-05-07T16:44:23Z</dcterms:created>
  <dcterms:modified xsi:type="dcterms:W3CDTF">2020-08-17T07:24:20Z</dcterms:modified>
</cp:coreProperties>
</file>