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72" r:id="rId2"/>
    <p:sldId id="261" r:id="rId3"/>
    <p:sldId id="265" r:id="rId4"/>
    <p:sldId id="266" r:id="rId5"/>
    <p:sldId id="267" r:id="rId6"/>
    <p:sldId id="268" r:id="rId7"/>
    <p:sldId id="264" r:id="rId8"/>
    <p:sldId id="257" r:id="rId9"/>
    <p:sldId id="269" r:id="rId10"/>
    <p:sldId id="274" r:id="rId11"/>
    <p:sldId id="275" r:id="rId12"/>
    <p:sldId id="281" r:id="rId13"/>
    <p:sldId id="276" r:id="rId14"/>
    <p:sldId id="279" r:id="rId15"/>
    <p:sldId id="280" r:id="rId16"/>
    <p:sldId id="277" r:id="rId17"/>
    <p:sldId id="273" r:id="rId18"/>
    <p:sldId id="278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75D8FF"/>
    <a:srgbClr val="93E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6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3DB0011E-C3BF-4B58-A167-3EA6337E6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43984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DE62A85-4BB6-4B40-A1E6-D8BFE73330D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3C0C296-7B3E-479D-8BDC-EEA7524D6624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3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DBE1A2B-B451-4728-AE7C-C49B0554695D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E391503-2EF3-4292-A322-752657614B72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B60C7A4-55B9-4E5F-8A56-57E223EB4A03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0C141E4-DCC9-4367-97A1-FF3F0EDC2F30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35B52C4-29D5-4B47-876F-18031D183CEF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F817755-BF0C-4C6C-A2BC-80DF716FCD7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9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7370-A59D-4796-8751-5AA677FEE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4907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B3F4-2001-4E02-B9E2-65FB12EC1F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8998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3A9C-1F28-40EE-A0EA-6FB6058847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1501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0642-1924-4526-8A92-D9828F1C46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7870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4144-AE00-43FE-A698-FEAC4EC5A1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791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C66B-0C5D-480E-8506-CDA2F73E3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527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F53C-504E-49D4-8497-6B9B00A74E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1370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961B7-6161-41A7-AABE-79C99BC76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7396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2CD8-1420-4104-B9F4-E00EAA0D1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6831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9C09-8E2D-477A-B69D-2D7D8B375E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5700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6CB3-BB70-4FB4-8B29-D59DF135E7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2010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181765D2-6434-443F-80C3-299868F16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53966" y="350813"/>
            <a:ext cx="9644130" cy="685804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 smtClean="0">
              <a:latin typeface="Arial" charset="0"/>
              <a:ea typeface="MS Gothic" charset="-128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4400" dirty="0" smtClean="0">
                <a:latin typeface="Arial" charset="0"/>
                <a:ea typeface="MS Gothic" charset="-128"/>
              </a:rPr>
              <a:t>Электронная презентация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4400" dirty="0" smtClean="0">
                <a:latin typeface="Arial" charset="0"/>
                <a:ea typeface="MS Gothic" charset="-128"/>
              </a:rPr>
              <a:t>к открытому уроку русского языка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4400" dirty="0" smtClean="0">
                <a:latin typeface="Arial" charset="0"/>
                <a:ea typeface="MS Gothic" charset="-128"/>
              </a:rPr>
              <a:t>в 3 «б» классе.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4400" dirty="0" smtClean="0">
              <a:latin typeface="Arial" charset="0"/>
              <a:ea typeface="MS Gothic" charset="-128"/>
            </a:endParaRP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Составитель: </a:t>
            </a: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Орликова Светлана Александровна,</a:t>
            </a: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учитель начальных классов</a:t>
            </a: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МОУ-СОШ № 4</a:t>
            </a: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2400" dirty="0" smtClean="0">
              <a:latin typeface="Times New Roman" pitchFamily="18" charset="0"/>
              <a:ea typeface="MS Gothic" charset="-128"/>
              <a:cs typeface="Times New Roman" pitchFamily="18" charset="0"/>
            </a:endParaRP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2400" dirty="0" smtClean="0">
              <a:latin typeface="Times New Roman" pitchFamily="18" charset="0"/>
              <a:ea typeface="MS Gothic" charset="-128"/>
              <a:cs typeface="Times New Roman" pitchFamily="18" charset="0"/>
            </a:endParaRP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2400" dirty="0" smtClean="0">
              <a:latin typeface="Times New Roman" pitchFamily="18" charset="0"/>
              <a:ea typeface="MS Gothic" charset="-128"/>
              <a:cs typeface="Times New Roman" pitchFamily="18" charset="0"/>
            </a:endParaRP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2400" dirty="0" smtClean="0">
              <a:latin typeface="Times New Roman" pitchFamily="18" charset="0"/>
              <a:ea typeface="MS Gothic" charset="-128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Г. Богданович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2018 год</a:t>
            </a:r>
          </a:p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2000" dirty="0" smtClean="0">
              <a:latin typeface="Arial" charset="0"/>
              <a:ea typeface="MS Gothic" charset="-128"/>
            </a:endParaRPr>
          </a:p>
          <a:p>
            <a:pPr algn="ctr">
              <a:lnSpc>
                <a:spcPct val="150000"/>
              </a:lnSpc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2000" dirty="0" smtClean="0">
              <a:latin typeface="Arial" charset="0"/>
              <a:ea typeface="MS Gothic" charset="-128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1222" y="207937"/>
            <a:ext cx="8072494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«Окончание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17" descr="фрегат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66" y="922317"/>
            <a:ext cx="2186502" cy="35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06" y="2636829"/>
            <a:ext cx="711128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1222" y="207937"/>
            <a:ext cx="8072494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«???????»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sonyaclub.ru/wp-content/uploads/2016/01/%D0%92%D1%81%D0%B5-%D0%BC%D1%8B-%D0%BC%D0%BE%D1%80%D1%8F%D0%BA%D0%B8-%D0%BA%D0%B0%D1%80%D0%B0%D0%BE%D0%BA%D0%B5-768x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20" y="3208333"/>
            <a:ext cx="4500594" cy="406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44" y="1350945"/>
            <a:ext cx="1905000" cy="1905000"/>
          </a:xfrm>
          <a:prstGeom prst="rect">
            <a:avLst/>
          </a:prstGeom>
          <a:noFill/>
        </p:spPr>
      </p:pic>
      <p:pic>
        <p:nvPicPr>
          <p:cNvPr id="5126" name="Picture 6" descr="реб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850" y="993755"/>
            <a:ext cx="1905000" cy="1905000"/>
          </a:xfrm>
          <a:prstGeom prst="rect">
            <a:avLst/>
          </a:prstGeom>
          <a:noFill/>
        </p:spPr>
      </p:pic>
      <p:pic>
        <p:nvPicPr>
          <p:cNvPr id="5128" name="Picture 8" descr="ребу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14" y="2065325"/>
            <a:ext cx="952500" cy="952500"/>
          </a:xfrm>
          <a:prstGeom prst="rect">
            <a:avLst/>
          </a:prstGeom>
          <a:noFill/>
        </p:spPr>
      </p:pic>
      <p:pic>
        <p:nvPicPr>
          <p:cNvPr id="5130" name="Picture 10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70" y="993755"/>
            <a:ext cx="1905000" cy="1905000"/>
          </a:xfrm>
          <a:prstGeom prst="rect">
            <a:avLst/>
          </a:prstGeom>
          <a:noFill/>
        </p:spPr>
      </p:pic>
      <p:pic>
        <p:nvPicPr>
          <p:cNvPr id="5132" name="Picture 12" descr="ребу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4956" y="1779573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39784" y="1065188"/>
          <a:ext cx="8072494" cy="509352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36247"/>
                <a:gridCol w="4036247"/>
              </a:tblGrid>
              <a:tr h="6965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ЗАГОРОЙ, НАЛЬДУ, ПОБЕЖАТЬ, ПОДБЕРЁЗОВИК,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НАМЕЛО,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ВОДВОРЕ,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ЗАМОРОЗИТЬ,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ПОДСНЕЖНИК.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611288" y="213676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Слова с приставкой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68940" y="213676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Слова с предлогами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11288" y="285114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S Gothic" charset="-128"/>
              </a:rPr>
              <a:t>ПО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БЕЖАТЬ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11288" y="356552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S Gothic" charset="-128"/>
              </a:rPr>
              <a:t>ПОД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БЕРЁЗОВИК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611288" y="427990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S Gothic" charset="-128"/>
              </a:rPr>
              <a:t>ПОД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СНЕЖНИК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11288" y="499428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Arial" charset="0"/>
                <a:ea typeface="MS Gothic" charset="-128"/>
              </a:rPr>
              <a:t>ЗА</a:t>
            </a:r>
            <a:r>
              <a:rPr lang="ru-RU" dirty="0" smtClean="0">
                <a:latin typeface="Arial" charset="0"/>
                <a:ea typeface="MS Gothic" charset="-128"/>
              </a:rPr>
              <a:t>МОРОЗИТЬ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11288" y="5565787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S Gothic" charset="-128"/>
              </a:rPr>
              <a:t>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МЕЛО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468940" y="285114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" charset="0"/>
                <a:ea typeface="MS Gothic" charset="-128"/>
              </a:rPr>
              <a:t>ЗА ГОРОЙ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468940" y="3565523"/>
            <a:ext cx="2857520" cy="35719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НА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 ЛЬДУ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604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1222" y="207937"/>
            <a:ext cx="8072494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«Суффикс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54164" y="1493821"/>
          <a:ext cx="6720417" cy="25003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720417"/>
              </a:tblGrid>
              <a:tr h="1170467">
                <a:tc>
                  <a:txBody>
                    <a:bodyPr/>
                    <a:lstStyle/>
                    <a:p>
                      <a:r>
                        <a:rPr lang="ru-RU" dirty="0" smtClean="0"/>
                        <a:t> Отгадайте загадку! В каком слове нельзя выделить суффикс – </a:t>
                      </a:r>
                      <a:r>
                        <a:rPr lang="ru-RU" dirty="0" err="1" smtClean="0"/>
                        <a:t>ищ</a:t>
                      </a:r>
                      <a:r>
                        <a:rPr lang="ru-RU" dirty="0" smtClean="0"/>
                        <a:t>- ?</a:t>
                      </a:r>
                      <a:endParaRPr lang="ru-RU" dirty="0"/>
                    </a:p>
                  </a:txBody>
                  <a:tcPr/>
                </a:tc>
              </a:tr>
              <a:tr h="1329863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Глазищи, усищи, когтищи, хвостищи, а моется всех</a:t>
                      </a:r>
                      <a:r>
                        <a:rPr lang="ru-RU" baseline="0" dirty="0" smtClean="0"/>
                        <a:t> чище.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s://banner2.kisspng.com/20180324/tle/kisspng-cat-kitten-dog-puppy-jerrycan-5ab62cb2556d41.0900190515218884343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428" y="4279903"/>
            <a:ext cx="2671781" cy="2968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60469"/>
          </a:xfrm>
          <a:prstGeom prst="rect">
            <a:avLst/>
          </a:prstGeom>
          <a:noFill/>
        </p:spPr>
      </p:pic>
      <p:pic>
        <p:nvPicPr>
          <p:cNvPr id="37890" name="Picture 2" descr="http://gymnasium-7.ru/wp-content/uploads/2017/11/ucheb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04" y="1065193"/>
            <a:ext cx="3850459" cy="3143232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 bwMode="auto">
          <a:xfrm>
            <a:off x="4897436" y="207937"/>
            <a:ext cx="4214842" cy="2214578"/>
          </a:xfrm>
          <a:prstGeom prst="wedgeEllipseCallout">
            <a:avLst>
              <a:gd name="adj1" fmla="val -62428"/>
              <a:gd name="adj2" fmla="val 85589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 smtClean="0">
              <a:solidFill>
                <a:schemeClr val="tx1"/>
              </a:solidFill>
              <a:latin typeface="Arial" charset="0"/>
              <a:ea typeface="MS Gothic" charset="-128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Вставьте пропущенные в суффиксах гласные буквы и запишите полученные слова.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Gothic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54098" y="4637093"/>
            <a:ext cx="7500990" cy="92869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Команд_вать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, бесед_вать, испыт_вать, ухаж_вать, отта_вать, отгад_вать, успока_вать.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Gothic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604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1182660" y="636565"/>
            <a:ext cx="7786742" cy="164307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Команд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вать, бесед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вать, испыт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вать, ухаж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вать, отта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вать, отгад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вать, успока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вать.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Gothic" charset="-128"/>
              <a:cs typeface="Times New Roman" pitchFamily="18" charset="0"/>
            </a:endParaRPr>
          </a:p>
        </p:txBody>
      </p:sp>
      <p:pic>
        <p:nvPicPr>
          <p:cNvPr id="38914" name="Picture 2" descr="https://im0-tub-ru.yandex.net/i?id=14e0baeb1a83baedcd565cbd2f26a336&amp;n=13&amp;ex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24" y="3084940"/>
            <a:ext cx="4000528" cy="363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604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1222" y="207937"/>
            <a:ext cx="8072494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594" y="779441"/>
            <a:ext cx="9072626" cy="521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</a:t>
            </a:r>
            <a:r>
              <a:rPr lang="ru-RU" dirty="0" smtClean="0"/>
              <a:t>Корень мой находится в «цене»,</a:t>
            </a:r>
          </a:p>
          <a:p>
            <a:r>
              <a:rPr lang="ru-RU" dirty="0" smtClean="0"/>
              <a:t>В «очерке» найди приставку мне, </a:t>
            </a:r>
          </a:p>
          <a:p>
            <a:r>
              <a:rPr lang="ru-RU" dirty="0" smtClean="0"/>
              <a:t>Суффикс мой в «тетрадке» все встречали, </a:t>
            </a:r>
          </a:p>
          <a:p>
            <a:r>
              <a:rPr lang="ru-RU" dirty="0" smtClean="0"/>
              <a:t>Вся же – в дневнике я и в журнале.</a:t>
            </a:r>
            <a:r>
              <a:rPr lang="ru-RU" sz="2000" i="1" dirty="0" smtClean="0"/>
              <a:t>    </a:t>
            </a:r>
          </a:p>
          <a:p>
            <a:r>
              <a:rPr lang="ru-RU" sz="2000" i="1" dirty="0" smtClean="0"/>
              <a:t>                                                         </a:t>
            </a:r>
            <a:r>
              <a:rPr lang="ru-RU" sz="2000" dirty="0" smtClean="0"/>
              <a:t>                                                                    </a:t>
            </a:r>
          </a:p>
          <a:p>
            <a:pPr algn="ctr"/>
            <a:r>
              <a:rPr lang="ru-RU" dirty="0" smtClean="0"/>
              <a:t>2. Корень извлечь из «начинки» несложно, </a:t>
            </a:r>
          </a:p>
          <a:p>
            <a:pPr algn="ctr"/>
            <a:r>
              <a:rPr lang="ru-RU" dirty="0" smtClean="0"/>
              <a:t>     Приставка в «сосуде» хранится надёжно, </a:t>
            </a:r>
          </a:p>
          <a:p>
            <a:pPr algn="ctr"/>
            <a:r>
              <a:rPr lang="ru-RU" dirty="0" smtClean="0"/>
              <a:t>  Суффикс в «гудении» ясно услышишь, </a:t>
            </a:r>
          </a:p>
          <a:p>
            <a:pPr algn="ctr"/>
            <a:r>
              <a:rPr lang="ru-RU" dirty="0" smtClean="0"/>
              <a:t>Вместе – на темы различные пишешь.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3. </a:t>
            </a:r>
            <a:r>
              <a:rPr lang="ru-RU" dirty="0" smtClean="0"/>
              <a:t>В «списке» вы мой обнаружите корень, </a:t>
            </a:r>
          </a:p>
          <a:p>
            <a:r>
              <a:rPr lang="ru-RU" dirty="0" smtClean="0"/>
              <a:t>Суффикс – в «собрании» встретите вскоре, </a:t>
            </a:r>
          </a:p>
          <a:p>
            <a:r>
              <a:rPr lang="ru-RU" dirty="0" smtClean="0"/>
              <a:t>В слове «рассказ» вы приставку найдёте, </a:t>
            </a:r>
          </a:p>
          <a:p>
            <a:r>
              <a:rPr lang="ru-RU" dirty="0" smtClean="0"/>
              <a:t>В целом – по мне на уроки пойдёте.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4. </a:t>
            </a:r>
            <a:r>
              <a:rPr lang="ru-RU" dirty="0" smtClean="0"/>
              <a:t>Мой корень в «просьбе» заключён </a:t>
            </a:r>
          </a:p>
          <a:p>
            <a:r>
              <a:rPr lang="ru-RU" dirty="0" smtClean="0"/>
              <a:t>                                                 (в ней он озвучен и смягчён); </a:t>
            </a:r>
          </a:p>
          <a:p>
            <a:r>
              <a:rPr lang="ru-RU" dirty="0" smtClean="0"/>
              <a:t>                                                 Приставка – в «воплощенье» где-то, </a:t>
            </a:r>
          </a:p>
          <a:p>
            <a:r>
              <a:rPr lang="ru-RU" dirty="0" smtClean="0"/>
              <a:t>                                                 На целое – все ждут ответа.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279" y="1922449"/>
          <a:ext cx="8929750" cy="3214710"/>
        </p:xfrm>
        <a:graphic>
          <a:graphicData uri="http://schemas.openxmlformats.org/drawingml/2006/table">
            <a:tbl>
              <a:tblPr/>
              <a:tblGrid>
                <a:gridCol w="446404"/>
                <a:gridCol w="6991154"/>
                <a:gridCol w="1492192"/>
              </a:tblGrid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задания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Отметка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Знаю значимые части слова.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Умею проводить разбор слова по составу.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Активность работы в паре, группе на протяжении всего урока.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Моя работа на уроке в целом.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Отметка учителя.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7" marR="6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1288" y="993755"/>
            <a:ext cx="64690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Оценочный лист самоконтроля.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Ф.И. учащегося 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604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39784" y="993755"/>
            <a:ext cx="8143932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Молодцы!</a:t>
            </a:r>
          </a:p>
          <a:p>
            <a:pPr algn="ctr">
              <a:defRPr/>
            </a:pPr>
            <a:r>
              <a:rPr kumimoji="1"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Спасибо за урок!</a:t>
            </a:r>
            <a:endParaRPr kumimoji="1" lang="ru-RU" sz="6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school23ul.narod.ru/G2016/Gaseta/mart/pjater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14" y="3136895"/>
            <a:ext cx="319839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9"/>
          <p:cNvGrpSpPr>
            <a:grpSpLocks/>
          </p:cNvGrpSpPr>
          <p:nvPr/>
        </p:nvGrpSpPr>
        <p:grpSpPr bwMode="auto">
          <a:xfrm>
            <a:off x="2843213" y="220663"/>
            <a:ext cx="6970712" cy="5453062"/>
            <a:chOff x="2842540" y="220000"/>
            <a:chExt cx="6971162" cy="5453885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2842540" y="127902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3495044" y="759831"/>
              <a:ext cx="633454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495044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133260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4742900" y="1302838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5366828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6001869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635322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7270363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7905404" y="1283786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485519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485519" y="22000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498219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498219" y="238726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731787" y="184743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4731787" y="2380913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4731787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4736549" y="4548178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736549" y="400834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4742900" y="346851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7276713" y="7439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7276713" y="459263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7270363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7270363" y="3511384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7270363" y="2965201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7276713" y="240631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7276713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7273538" y="51340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5987580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6635322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9178661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8545208" y="4052803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7910167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 dirty="0"/>
            </a:p>
          </p:txBody>
        </p:sp>
      </p:grpSp>
      <p:sp>
        <p:nvSpPr>
          <p:cNvPr id="5123" name="Скругленный прямоугольник 36"/>
          <p:cNvSpPr>
            <a:spLocks noChangeArrowheads="1"/>
          </p:cNvSpPr>
          <p:nvPr/>
        </p:nvSpPr>
        <p:spPr bwMode="auto">
          <a:xfrm>
            <a:off x="325404" y="4279903"/>
            <a:ext cx="4321175" cy="25717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Своим местом </a:t>
            </a:r>
            <a:endParaRPr lang="ru-RU" alt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горжусь: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корнем нахожусь!</a:t>
            </a:r>
          </a:p>
        </p:txBody>
      </p:sp>
      <p:sp>
        <p:nvSpPr>
          <p:cNvPr id="4100" name="Стрелка вправо 37"/>
          <p:cNvSpPr>
            <a:spLocks noChangeArrowheads="1"/>
          </p:cNvSpPr>
          <p:nvPr/>
        </p:nvSpPr>
        <p:spPr bwMode="auto">
          <a:xfrm>
            <a:off x="2447925" y="1431925"/>
            <a:ext cx="269875" cy="2762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101" name="TextBox 38"/>
          <p:cNvSpPr txBox="1">
            <a:spLocks noChangeArrowheads="1"/>
          </p:cNvSpPr>
          <p:nvPr/>
        </p:nvSpPr>
        <p:spPr bwMode="auto">
          <a:xfrm>
            <a:off x="2065338" y="1352550"/>
            <a:ext cx="3397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43213" y="12922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п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8850" y="1308100"/>
            <a:ext cx="622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р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21150" y="1323975"/>
            <a:ext cx="60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67263" y="1292225"/>
            <a:ext cx="5461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407025" y="1303338"/>
            <a:ext cx="554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878513" y="1303338"/>
            <a:ext cx="744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624638" y="1304925"/>
            <a:ext cx="65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277100" y="128905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08925" y="1279525"/>
            <a:ext cx="615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39"/>
          <p:cNvGrpSpPr>
            <a:grpSpLocks/>
          </p:cNvGrpSpPr>
          <p:nvPr/>
        </p:nvGrpSpPr>
        <p:grpSpPr bwMode="auto">
          <a:xfrm>
            <a:off x="2843213" y="220663"/>
            <a:ext cx="6970712" cy="5453062"/>
            <a:chOff x="2842540" y="220000"/>
            <a:chExt cx="6971162" cy="5453885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2842540" y="127902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3495044" y="759831"/>
              <a:ext cx="633454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495044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133260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4742900" y="1302838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5366828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6001869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635322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7270363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7905404" y="1283786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485519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485519" y="22000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498219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498219" y="238726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731787" y="184743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4731787" y="2380913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4731787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4736549" y="4548178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736549" y="400834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4742900" y="346851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7276713" y="7439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7276713" y="459263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7270363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7270363" y="3511384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7270363" y="2965201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7276713" y="240631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7276713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7273538" y="51340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5987580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6635322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9178661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8545208" y="4052803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7910167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5123" name="Скругленный прямоугольник 36"/>
          <p:cNvSpPr>
            <a:spLocks noChangeArrowheads="1"/>
          </p:cNvSpPr>
          <p:nvPr/>
        </p:nvSpPr>
        <p:spPr bwMode="auto">
          <a:xfrm>
            <a:off x="253966" y="4279903"/>
            <a:ext cx="4321175" cy="27860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 других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частей слов</a:t>
            </a:r>
            <a:endParaRPr lang="ru-RU" alt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Образовал всех </a:t>
            </a:r>
            <a:endParaRPr lang="ru-RU" alt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слов!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2843213" y="12922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498850" y="1308100"/>
            <a:ext cx="622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126" name="TextBox 36"/>
          <p:cNvSpPr txBox="1">
            <a:spLocks noChangeArrowheads="1"/>
          </p:cNvSpPr>
          <p:nvPr/>
        </p:nvSpPr>
        <p:spPr bwMode="auto">
          <a:xfrm>
            <a:off x="4121150" y="1323975"/>
            <a:ext cx="60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127" name="TextBox 37"/>
          <p:cNvSpPr txBox="1">
            <a:spLocks noChangeArrowheads="1"/>
          </p:cNvSpPr>
          <p:nvPr/>
        </p:nvSpPr>
        <p:spPr bwMode="auto">
          <a:xfrm>
            <a:off x="4767263" y="1292225"/>
            <a:ext cx="5461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128" name="TextBox 38"/>
          <p:cNvSpPr txBox="1">
            <a:spLocks noChangeArrowheads="1"/>
          </p:cNvSpPr>
          <p:nvPr/>
        </p:nvSpPr>
        <p:spPr bwMode="auto">
          <a:xfrm>
            <a:off x="5407025" y="1303338"/>
            <a:ext cx="554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5129" name="TextBox 39"/>
          <p:cNvSpPr txBox="1">
            <a:spLocks noChangeArrowheads="1"/>
          </p:cNvSpPr>
          <p:nvPr/>
        </p:nvSpPr>
        <p:spPr bwMode="auto">
          <a:xfrm>
            <a:off x="5878513" y="1303338"/>
            <a:ext cx="744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130" name="TextBox 41"/>
          <p:cNvSpPr txBox="1">
            <a:spLocks noChangeArrowheads="1"/>
          </p:cNvSpPr>
          <p:nvPr/>
        </p:nvSpPr>
        <p:spPr bwMode="auto">
          <a:xfrm>
            <a:off x="6624638" y="1304925"/>
            <a:ext cx="65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131" name="TextBox 42"/>
          <p:cNvSpPr txBox="1">
            <a:spLocks noChangeArrowheads="1"/>
          </p:cNvSpPr>
          <p:nvPr/>
        </p:nvSpPr>
        <p:spPr bwMode="auto">
          <a:xfrm>
            <a:off x="7277100" y="128905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132" name="TextBox 43"/>
          <p:cNvSpPr txBox="1">
            <a:spLocks noChangeArrowheads="1"/>
          </p:cNvSpPr>
          <p:nvPr/>
        </p:nvSpPr>
        <p:spPr bwMode="auto">
          <a:xfrm>
            <a:off x="7908925" y="1279525"/>
            <a:ext cx="615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136" name="Стрелка вниз 40"/>
          <p:cNvSpPr>
            <a:spLocks noChangeArrowheads="1"/>
          </p:cNvSpPr>
          <p:nvPr/>
        </p:nvSpPr>
        <p:spPr bwMode="auto">
          <a:xfrm>
            <a:off x="4887913" y="846138"/>
            <a:ext cx="304800" cy="336550"/>
          </a:xfrm>
          <a:prstGeom prst="downArrow">
            <a:avLst>
              <a:gd name="adj1" fmla="val 50000"/>
              <a:gd name="adj2" fmla="val 497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91075" y="1878013"/>
            <a:ext cx="5175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13300" y="2406650"/>
            <a:ext cx="482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730750" y="2947988"/>
            <a:ext cx="676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59325" y="3516313"/>
            <a:ext cx="5540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24400" y="4032250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37100" y="4570413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143" name="TextBox 40"/>
          <p:cNvSpPr txBox="1">
            <a:spLocks noChangeArrowheads="1"/>
          </p:cNvSpPr>
          <p:nvPr/>
        </p:nvSpPr>
        <p:spPr bwMode="auto">
          <a:xfrm>
            <a:off x="4849813" y="436563"/>
            <a:ext cx="4064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39"/>
          <p:cNvGrpSpPr>
            <a:grpSpLocks/>
          </p:cNvGrpSpPr>
          <p:nvPr/>
        </p:nvGrpSpPr>
        <p:grpSpPr bwMode="auto">
          <a:xfrm>
            <a:off x="2843213" y="220663"/>
            <a:ext cx="6970712" cy="5453062"/>
            <a:chOff x="2842540" y="220000"/>
            <a:chExt cx="6971162" cy="5453885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2842540" y="127902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3495044" y="759831"/>
              <a:ext cx="633454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495044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133260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4742900" y="1302838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5366828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6001869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635322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7270363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7905404" y="1283786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485519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485519" y="22000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498219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498219" y="238726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731787" y="184743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4731787" y="2380913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4731787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4736549" y="4548178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736549" y="400834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4742900" y="346851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7276713" y="7439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7276713" y="459263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7270363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7270363" y="3511384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7276713" y="2952499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7276713" y="240631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7276713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7273538" y="51340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5987580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6635322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9178661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8545208" y="4052803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7910167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5123" name="Скругленный прямоугольник 36"/>
          <p:cNvSpPr>
            <a:spLocks noChangeArrowheads="1"/>
          </p:cNvSpPr>
          <p:nvPr/>
        </p:nvSpPr>
        <p:spPr bwMode="auto">
          <a:xfrm>
            <a:off x="325404" y="5137159"/>
            <a:ext cx="4321175" cy="1465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меняю форму слова.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меня - это основа!</a:t>
            </a:r>
          </a:p>
        </p:txBody>
      </p:sp>
      <p:sp>
        <p:nvSpPr>
          <p:cNvPr id="6148" name="TextBox 38"/>
          <p:cNvSpPr txBox="1">
            <a:spLocks noChangeArrowheads="1"/>
          </p:cNvSpPr>
          <p:nvPr/>
        </p:nvSpPr>
        <p:spPr bwMode="auto">
          <a:xfrm>
            <a:off x="7418388" y="-25400"/>
            <a:ext cx="3381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843213" y="12922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3498850" y="1308100"/>
            <a:ext cx="622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4121150" y="1323975"/>
            <a:ext cx="60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152" name="TextBox 37"/>
          <p:cNvSpPr txBox="1">
            <a:spLocks noChangeArrowheads="1"/>
          </p:cNvSpPr>
          <p:nvPr/>
        </p:nvSpPr>
        <p:spPr bwMode="auto">
          <a:xfrm>
            <a:off x="4767263" y="1292225"/>
            <a:ext cx="5461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153" name="TextBox 38"/>
          <p:cNvSpPr txBox="1">
            <a:spLocks noChangeArrowheads="1"/>
          </p:cNvSpPr>
          <p:nvPr/>
        </p:nvSpPr>
        <p:spPr bwMode="auto">
          <a:xfrm>
            <a:off x="5407025" y="1303338"/>
            <a:ext cx="554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6154" name="TextBox 39"/>
          <p:cNvSpPr txBox="1">
            <a:spLocks noChangeArrowheads="1"/>
          </p:cNvSpPr>
          <p:nvPr/>
        </p:nvSpPr>
        <p:spPr bwMode="auto">
          <a:xfrm>
            <a:off x="5878513" y="1303338"/>
            <a:ext cx="744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155" name="TextBox 41"/>
          <p:cNvSpPr txBox="1">
            <a:spLocks noChangeArrowheads="1"/>
          </p:cNvSpPr>
          <p:nvPr/>
        </p:nvSpPr>
        <p:spPr bwMode="auto">
          <a:xfrm>
            <a:off x="6624638" y="1304925"/>
            <a:ext cx="65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156" name="TextBox 42"/>
          <p:cNvSpPr txBox="1">
            <a:spLocks noChangeArrowheads="1"/>
          </p:cNvSpPr>
          <p:nvPr/>
        </p:nvSpPr>
        <p:spPr bwMode="auto">
          <a:xfrm>
            <a:off x="7277100" y="128905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157" name="TextBox 43"/>
          <p:cNvSpPr txBox="1">
            <a:spLocks noChangeArrowheads="1"/>
          </p:cNvSpPr>
          <p:nvPr/>
        </p:nvSpPr>
        <p:spPr bwMode="auto">
          <a:xfrm>
            <a:off x="7908925" y="1279525"/>
            <a:ext cx="615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161" name="Стрелка вниз 40"/>
          <p:cNvSpPr>
            <a:spLocks noChangeArrowheads="1"/>
          </p:cNvSpPr>
          <p:nvPr/>
        </p:nvSpPr>
        <p:spPr bwMode="auto">
          <a:xfrm>
            <a:off x="7442200" y="322263"/>
            <a:ext cx="304800" cy="336550"/>
          </a:xfrm>
          <a:prstGeom prst="downArrow">
            <a:avLst>
              <a:gd name="adj1" fmla="val 50000"/>
              <a:gd name="adj2" fmla="val 497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62" name="TextBox 1"/>
          <p:cNvSpPr txBox="1">
            <a:spLocks noChangeArrowheads="1"/>
          </p:cNvSpPr>
          <p:nvPr/>
        </p:nvSpPr>
        <p:spPr bwMode="auto">
          <a:xfrm>
            <a:off x="4791075" y="1878013"/>
            <a:ext cx="5175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163" name="TextBox 2"/>
          <p:cNvSpPr txBox="1">
            <a:spLocks noChangeArrowheads="1"/>
          </p:cNvSpPr>
          <p:nvPr/>
        </p:nvSpPr>
        <p:spPr bwMode="auto">
          <a:xfrm>
            <a:off x="4813300" y="2406650"/>
            <a:ext cx="482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6164" name="TextBox 36"/>
          <p:cNvSpPr txBox="1">
            <a:spLocks noChangeArrowheads="1"/>
          </p:cNvSpPr>
          <p:nvPr/>
        </p:nvSpPr>
        <p:spPr bwMode="auto">
          <a:xfrm>
            <a:off x="4730750" y="2947988"/>
            <a:ext cx="676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6165" name="TextBox 37"/>
          <p:cNvSpPr txBox="1">
            <a:spLocks noChangeArrowheads="1"/>
          </p:cNvSpPr>
          <p:nvPr/>
        </p:nvSpPr>
        <p:spPr bwMode="auto">
          <a:xfrm>
            <a:off x="4759325" y="3516313"/>
            <a:ext cx="5540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166" name="TextBox 38"/>
          <p:cNvSpPr txBox="1">
            <a:spLocks noChangeArrowheads="1"/>
          </p:cNvSpPr>
          <p:nvPr/>
        </p:nvSpPr>
        <p:spPr bwMode="auto">
          <a:xfrm>
            <a:off x="4724400" y="4032250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167" name="TextBox 39"/>
          <p:cNvSpPr txBox="1">
            <a:spLocks noChangeArrowheads="1"/>
          </p:cNvSpPr>
          <p:nvPr/>
        </p:nvSpPr>
        <p:spPr bwMode="auto">
          <a:xfrm>
            <a:off x="4737100" y="4570413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248525" y="749300"/>
            <a:ext cx="633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73925" y="18256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278688" y="2422525"/>
            <a:ext cx="633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304088" y="2976563"/>
            <a:ext cx="63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278688" y="3538538"/>
            <a:ext cx="647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70750" y="4073525"/>
            <a:ext cx="633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210425" y="4643438"/>
            <a:ext cx="7826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02488" y="5110163"/>
            <a:ext cx="784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39"/>
          <p:cNvGrpSpPr>
            <a:grpSpLocks/>
          </p:cNvGrpSpPr>
          <p:nvPr/>
        </p:nvGrpSpPr>
        <p:grpSpPr bwMode="auto">
          <a:xfrm>
            <a:off x="2843213" y="220663"/>
            <a:ext cx="6970712" cy="5453062"/>
            <a:chOff x="2842540" y="220000"/>
            <a:chExt cx="6971162" cy="5453885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2842540" y="127902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3495044" y="759831"/>
              <a:ext cx="633454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495044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133260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4742900" y="1302838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5366828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6001869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635322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7270363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7905404" y="1283786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485519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485519" y="22000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498219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498219" y="238726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731787" y="184743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4731787" y="2380913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4731787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4736549" y="4548178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736549" y="400834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4742900" y="346851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7276713" y="7439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7276713" y="459263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7270363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7270363" y="3511384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7276713" y="2952499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7276713" y="240631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7276713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7273538" y="51340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5987580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6635322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9178661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8545208" y="4052803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7910167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5123" name="Скругленный прямоугольник 36"/>
          <p:cNvSpPr>
            <a:spLocks noChangeArrowheads="1"/>
          </p:cNvSpPr>
          <p:nvPr/>
        </p:nvSpPr>
        <p:spPr bwMode="auto">
          <a:xfrm>
            <a:off x="325404" y="3708399"/>
            <a:ext cx="4321175" cy="3486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самый главный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Font typeface="Times New Roman" pitchFamily="16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слове: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Такая уж мне честь.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я в любой основе,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в каждом слове есть!</a:t>
            </a:r>
          </a:p>
        </p:txBody>
      </p:sp>
      <p:sp>
        <p:nvSpPr>
          <p:cNvPr id="7172" name="TextBox 38"/>
          <p:cNvSpPr txBox="1">
            <a:spLocks noChangeArrowheads="1"/>
          </p:cNvSpPr>
          <p:nvPr/>
        </p:nvSpPr>
        <p:spPr bwMode="auto">
          <a:xfrm>
            <a:off x="2668588" y="182563"/>
            <a:ext cx="3381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2843213" y="12922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3498850" y="1308100"/>
            <a:ext cx="622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7175" name="TextBox 36"/>
          <p:cNvSpPr txBox="1">
            <a:spLocks noChangeArrowheads="1"/>
          </p:cNvSpPr>
          <p:nvPr/>
        </p:nvSpPr>
        <p:spPr bwMode="auto">
          <a:xfrm>
            <a:off x="4121150" y="1323975"/>
            <a:ext cx="60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176" name="TextBox 37"/>
          <p:cNvSpPr txBox="1">
            <a:spLocks noChangeArrowheads="1"/>
          </p:cNvSpPr>
          <p:nvPr/>
        </p:nvSpPr>
        <p:spPr bwMode="auto">
          <a:xfrm>
            <a:off x="4767263" y="1292225"/>
            <a:ext cx="5461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177" name="TextBox 38"/>
          <p:cNvSpPr txBox="1">
            <a:spLocks noChangeArrowheads="1"/>
          </p:cNvSpPr>
          <p:nvPr/>
        </p:nvSpPr>
        <p:spPr bwMode="auto">
          <a:xfrm>
            <a:off x="5407025" y="1303338"/>
            <a:ext cx="554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178" name="TextBox 39"/>
          <p:cNvSpPr txBox="1">
            <a:spLocks noChangeArrowheads="1"/>
          </p:cNvSpPr>
          <p:nvPr/>
        </p:nvSpPr>
        <p:spPr bwMode="auto">
          <a:xfrm>
            <a:off x="5878513" y="1303338"/>
            <a:ext cx="744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179" name="TextBox 41"/>
          <p:cNvSpPr txBox="1">
            <a:spLocks noChangeArrowheads="1"/>
          </p:cNvSpPr>
          <p:nvPr/>
        </p:nvSpPr>
        <p:spPr bwMode="auto">
          <a:xfrm>
            <a:off x="6624638" y="1304925"/>
            <a:ext cx="65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180" name="TextBox 42"/>
          <p:cNvSpPr txBox="1">
            <a:spLocks noChangeArrowheads="1"/>
          </p:cNvSpPr>
          <p:nvPr/>
        </p:nvSpPr>
        <p:spPr bwMode="auto">
          <a:xfrm>
            <a:off x="7277100" y="128905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7181" name="TextBox 43"/>
          <p:cNvSpPr txBox="1">
            <a:spLocks noChangeArrowheads="1"/>
          </p:cNvSpPr>
          <p:nvPr/>
        </p:nvSpPr>
        <p:spPr bwMode="auto">
          <a:xfrm>
            <a:off x="7908925" y="1279525"/>
            <a:ext cx="615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185" name="Стрелка вниз 40"/>
          <p:cNvSpPr>
            <a:spLocks noChangeArrowheads="1"/>
          </p:cNvSpPr>
          <p:nvPr/>
        </p:nvSpPr>
        <p:spPr bwMode="auto">
          <a:xfrm>
            <a:off x="3008313" y="238125"/>
            <a:ext cx="304800" cy="336550"/>
          </a:xfrm>
          <a:prstGeom prst="downArrow">
            <a:avLst>
              <a:gd name="adj1" fmla="val 50000"/>
              <a:gd name="adj2" fmla="val 497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186" name="TextBox 1"/>
          <p:cNvSpPr txBox="1">
            <a:spLocks noChangeArrowheads="1"/>
          </p:cNvSpPr>
          <p:nvPr/>
        </p:nvSpPr>
        <p:spPr bwMode="auto">
          <a:xfrm>
            <a:off x="4791075" y="1878013"/>
            <a:ext cx="5175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7187" name="TextBox 2"/>
          <p:cNvSpPr txBox="1">
            <a:spLocks noChangeArrowheads="1"/>
          </p:cNvSpPr>
          <p:nvPr/>
        </p:nvSpPr>
        <p:spPr bwMode="auto">
          <a:xfrm>
            <a:off x="4813300" y="2406650"/>
            <a:ext cx="482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7188" name="TextBox 36"/>
          <p:cNvSpPr txBox="1">
            <a:spLocks noChangeArrowheads="1"/>
          </p:cNvSpPr>
          <p:nvPr/>
        </p:nvSpPr>
        <p:spPr bwMode="auto">
          <a:xfrm>
            <a:off x="4730750" y="2947988"/>
            <a:ext cx="676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7189" name="TextBox 37"/>
          <p:cNvSpPr txBox="1">
            <a:spLocks noChangeArrowheads="1"/>
          </p:cNvSpPr>
          <p:nvPr/>
        </p:nvSpPr>
        <p:spPr bwMode="auto">
          <a:xfrm>
            <a:off x="4759325" y="3516313"/>
            <a:ext cx="5540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190" name="TextBox 38"/>
          <p:cNvSpPr txBox="1">
            <a:spLocks noChangeArrowheads="1"/>
          </p:cNvSpPr>
          <p:nvPr/>
        </p:nvSpPr>
        <p:spPr bwMode="auto">
          <a:xfrm>
            <a:off x="4724400" y="4032250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7191" name="TextBox 39"/>
          <p:cNvSpPr txBox="1">
            <a:spLocks noChangeArrowheads="1"/>
          </p:cNvSpPr>
          <p:nvPr/>
        </p:nvSpPr>
        <p:spPr bwMode="auto">
          <a:xfrm>
            <a:off x="4737100" y="4570413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192" name="TextBox 40"/>
          <p:cNvSpPr txBox="1">
            <a:spLocks noChangeArrowheads="1"/>
          </p:cNvSpPr>
          <p:nvPr/>
        </p:nvSpPr>
        <p:spPr bwMode="auto">
          <a:xfrm>
            <a:off x="7248525" y="749300"/>
            <a:ext cx="633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193" name="TextBox 41"/>
          <p:cNvSpPr txBox="1">
            <a:spLocks noChangeArrowheads="1"/>
          </p:cNvSpPr>
          <p:nvPr/>
        </p:nvSpPr>
        <p:spPr bwMode="auto">
          <a:xfrm>
            <a:off x="7273925" y="18256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194" name="TextBox 42"/>
          <p:cNvSpPr txBox="1">
            <a:spLocks noChangeArrowheads="1"/>
          </p:cNvSpPr>
          <p:nvPr/>
        </p:nvSpPr>
        <p:spPr bwMode="auto">
          <a:xfrm>
            <a:off x="7278688" y="2422525"/>
            <a:ext cx="633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195" name="TextBox 44"/>
          <p:cNvSpPr txBox="1">
            <a:spLocks noChangeArrowheads="1"/>
          </p:cNvSpPr>
          <p:nvPr/>
        </p:nvSpPr>
        <p:spPr bwMode="auto">
          <a:xfrm>
            <a:off x="7304088" y="2976563"/>
            <a:ext cx="63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7196" name="TextBox 46"/>
          <p:cNvSpPr txBox="1">
            <a:spLocks noChangeArrowheads="1"/>
          </p:cNvSpPr>
          <p:nvPr/>
        </p:nvSpPr>
        <p:spPr bwMode="auto">
          <a:xfrm>
            <a:off x="7278688" y="3538538"/>
            <a:ext cx="647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197" name="TextBox 47"/>
          <p:cNvSpPr txBox="1">
            <a:spLocks noChangeArrowheads="1"/>
          </p:cNvSpPr>
          <p:nvPr/>
        </p:nvSpPr>
        <p:spPr bwMode="auto">
          <a:xfrm>
            <a:off x="7270750" y="4073525"/>
            <a:ext cx="633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198" name="TextBox 48"/>
          <p:cNvSpPr txBox="1">
            <a:spLocks noChangeArrowheads="1"/>
          </p:cNvSpPr>
          <p:nvPr/>
        </p:nvSpPr>
        <p:spPr bwMode="auto">
          <a:xfrm>
            <a:off x="7210425" y="4643438"/>
            <a:ext cx="7826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199" name="TextBox 49"/>
          <p:cNvSpPr txBox="1">
            <a:spLocks noChangeArrowheads="1"/>
          </p:cNvSpPr>
          <p:nvPr/>
        </p:nvSpPr>
        <p:spPr bwMode="auto">
          <a:xfrm>
            <a:off x="7202488" y="5110163"/>
            <a:ext cx="784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73450" y="315913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16313" y="855663"/>
            <a:ext cx="5746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468688" y="1943100"/>
            <a:ext cx="649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36950" y="2471738"/>
            <a:ext cx="533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455988" y="3019425"/>
            <a:ext cx="72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9"/>
          <p:cNvGrpSpPr>
            <a:grpSpLocks/>
          </p:cNvGrpSpPr>
          <p:nvPr/>
        </p:nvGrpSpPr>
        <p:grpSpPr bwMode="auto">
          <a:xfrm>
            <a:off x="2843213" y="220663"/>
            <a:ext cx="6970712" cy="5453062"/>
            <a:chOff x="2842540" y="220000"/>
            <a:chExt cx="6971162" cy="5453885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2842540" y="127902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3495044" y="759831"/>
              <a:ext cx="633454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495044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133260" y="1301250"/>
              <a:ext cx="633454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4742900" y="1302838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5366828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6001869" y="1301250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635322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7270363" y="130125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7905404" y="1283786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6" charset="0"/>
                <a:buNone/>
                <a:defRPr/>
              </a:pP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485519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485519" y="220000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498219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498219" y="238726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731787" y="184743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4731787" y="2380913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4731787" y="2927096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4736549" y="4548178"/>
              <a:ext cx="635041" cy="541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736549" y="400834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4742900" y="346851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7276713" y="7439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7276713" y="4592635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7270363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7270363" y="3511384"/>
              <a:ext cx="635041" cy="541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7276713" y="2952499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7276713" y="2406317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7276713" y="1841082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7273538" y="5134054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5987580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6635322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9178661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8545208" y="4052803"/>
              <a:ext cx="633453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7910167" y="4052803"/>
              <a:ext cx="635041" cy="53983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5123" name="Скругленный прямоугольник 36"/>
          <p:cNvSpPr>
            <a:spLocks noChangeArrowheads="1"/>
          </p:cNvSpPr>
          <p:nvPr/>
        </p:nvSpPr>
        <p:spPr bwMode="auto">
          <a:xfrm>
            <a:off x="253966" y="5422911"/>
            <a:ext cx="4611684" cy="18764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buFont typeface="Times New Roman" pitchFamily="16" charset="0"/>
              <a:buNone/>
              <a:defRPr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Как называется часть значимого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слова без окончания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2843213" y="12922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498850" y="1308100"/>
            <a:ext cx="622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198" name="TextBox 36"/>
          <p:cNvSpPr txBox="1">
            <a:spLocks noChangeArrowheads="1"/>
          </p:cNvSpPr>
          <p:nvPr/>
        </p:nvSpPr>
        <p:spPr bwMode="auto">
          <a:xfrm>
            <a:off x="4121150" y="1323975"/>
            <a:ext cx="60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199" name="TextBox 37"/>
          <p:cNvSpPr txBox="1">
            <a:spLocks noChangeArrowheads="1"/>
          </p:cNvSpPr>
          <p:nvPr/>
        </p:nvSpPr>
        <p:spPr bwMode="auto">
          <a:xfrm>
            <a:off x="4767263" y="1292225"/>
            <a:ext cx="5461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8200" name="TextBox 38"/>
          <p:cNvSpPr txBox="1">
            <a:spLocks noChangeArrowheads="1"/>
          </p:cNvSpPr>
          <p:nvPr/>
        </p:nvSpPr>
        <p:spPr bwMode="auto">
          <a:xfrm>
            <a:off x="5407025" y="1303338"/>
            <a:ext cx="554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8201" name="TextBox 39"/>
          <p:cNvSpPr txBox="1">
            <a:spLocks noChangeArrowheads="1"/>
          </p:cNvSpPr>
          <p:nvPr/>
        </p:nvSpPr>
        <p:spPr bwMode="auto">
          <a:xfrm>
            <a:off x="5878513" y="1303338"/>
            <a:ext cx="744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202" name="TextBox 41"/>
          <p:cNvSpPr txBox="1">
            <a:spLocks noChangeArrowheads="1"/>
          </p:cNvSpPr>
          <p:nvPr/>
        </p:nvSpPr>
        <p:spPr bwMode="auto">
          <a:xfrm>
            <a:off x="6624638" y="1304925"/>
            <a:ext cx="652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8203" name="TextBox 42"/>
          <p:cNvSpPr txBox="1">
            <a:spLocks noChangeArrowheads="1"/>
          </p:cNvSpPr>
          <p:nvPr/>
        </p:nvSpPr>
        <p:spPr bwMode="auto">
          <a:xfrm>
            <a:off x="7277100" y="128905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8204" name="TextBox 43"/>
          <p:cNvSpPr txBox="1">
            <a:spLocks noChangeArrowheads="1"/>
          </p:cNvSpPr>
          <p:nvPr/>
        </p:nvSpPr>
        <p:spPr bwMode="auto">
          <a:xfrm>
            <a:off x="7908925" y="1279525"/>
            <a:ext cx="615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208" name="TextBox 1"/>
          <p:cNvSpPr txBox="1">
            <a:spLocks noChangeArrowheads="1"/>
          </p:cNvSpPr>
          <p:nvPr/>
        </p:nvSpPr>
        <p:spPr bwMode="auto">
          <a:xfrm>
            <a:off x="4791075" y="1878013"/>
            <a:ext cx="5175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8209" name="TextBox 2"/>
          <p:cNvSpPr txBox="1">
            <a:spLocks noChangeArrowheads="1"/>
          </p:cNvSpPr>
          <p:nvPr/>
        </p:nvSpPr>
        <p:spPr bwMode="auto">
          <a:xfrm>
            <a:off x="4813300" y="2406650"/>
            <a:ext cx="482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8210" name="TextBox 36"/>
          <p:cNvSpPr txBox="1">
            <a:spLocks noChangeArrowheads="1"/>
          </p:cNvSpPr>
          <p:nvPr/>
        </p:nvSpPr>
        <p:spPr bwMode="auto">
          <a:xfrm>
            <a:off x="4730750" y="2947988"/>
            <a:ext cx="676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8211" name="TextBox 37"/>
          <p:cNvSpPr txBox="1">
            <a:spLocks noChangeArrowheads="1"/>
          </p:cNvSpPr>
          <p:nvPr/>
        </p:nvSpPr>
        <p:spPr bwMode="auto">
          <a:xfrm>
            <a:off x="4759325" y="3516313"/>
            <a:ext cx="5540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212" name="TextBox 38"/>
          <p:cNvSpPr txBox="1">
            <a:spLocks noChangeArrowheads="1"/>
          </p:cNvSpPr>
          <p:nvPr/>
        </p:nvSpPr>
        <p:spPr bwMode="auto">
          <a:xfrm>
            <a:off x="4724400" y="4032250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8213" name="TextBox 39"/>
          <p:cNvSpPr txBox="1">
            <a:spLocks noChangeArrowheads="1"/>
          </p:cNvSpPr>
          <p:nvPr/>
        </p:nvSpPr>
        <p:spPr bwMode="auto">
          <a:xfrm>
            <a:off x="4737100" y="4570413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8214" name="TextBox 40"/>
          <p:cNvSpPr txBox="1">
            <a:spLocks noChangeArrowheads="1"/>
          </p:cNvSpPr>
          <p:nvPr/>
        </p:nvSpPr>
        <p:spPr bwMode="auto">
          <a:xfrm>
            <a:off x="7248525" y="749300"/>
            <a:ext cx="633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215" name="TextBox 41"/>
          <p:cNvSpPr txBox="1">
            <a:spLocks noChangeArrowheads="1"/>
          </p:cNvSpPr>
          <p:nvPr/>
        </p:nvSpPr>
        <p:spPr bwMode="auto">
          <a:xfrm>
            <a:off x="7273925" y="1825625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216" name="TextBox 42"/>
          <p:cNvSpPr txBox="1">
            <a:spLocks noChangeArrowheads="1"/>
          </p:cNvSpPr>
          <p:nvPr/>
        </p:nvSpPr>
        <p:spPr bwMode="auto">
          <a:xfrm>
            <a:off x="7278688" y="2422525"/>
            <a:ext cx="633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217" name="TextBox 44"/>
          <p:cNvSpPr txBox="1">
            <a:spLocks noChangeArrowheads="1"/>
          </p:cNvSpPr>
          <p:nvPr/>
        </p:nvSpPr>
        <p:spPr bwMode="auto">
          <a:xfrm>
            <a:off x="7304088" y="2976563"/>
            <a:ext cx="63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8218" name="TextBox 46"/>
          <p:cNvSpPr txBox="1">
            <a:spLocks noChangeArrowheads="1"/>
          </p:cNvSpPr>
          <p:nvPr/>
        </p:nvSpPr>
        <p:spPr bwMode="auto">
          <a:xfrm>
            <a:off x="7278688" y="3538538"/>
            <a:ext cx="647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219" name="TextBox 47"/>
          <p:cNvSpPr txBox="1">
            <a:spLocks noChangeArrowheads="1"/>
          </p:cNvSpPr>
          <p:nvPr/>
        </p:nvSpPr>
        <p:spPr bwMode="auto">
          <a:xfrm>
            <a:off x="7270750" y="4073525"/>
            <a:ext cx="633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н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0" name="TextBox 48"/>
          <p:cNvSpPr txBox="1">
            <a:spLocks noChangeArrowheads="1"/>
          </p:cNvSpPr>
          <p:nvPr/>
        </p:nvSpPr>
        <p:spPr bwMode="auto">
          <a:xfrm>
            <a:off x="7210425" y="4643438"/>
            <a:ext cx="7826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221" name="TextBox 49"/>
          <p:cNvSpPr txBox="1">
            <a:spLocks noChangeArrowheads="1"/>
          </p:cNvSpPr>
          <p:nvPr/>
        </p:nvSpPr>
        <p:spPr bwMode="auto">
          <a:xfrm>
            <a:off x="7202488" y="5110163"/>
            <a:ext cx="784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222" name="TextBox 43"/>
          <p:cNvSpPr txBox="1">
            <a:spLocks noChangeArrowheads="1"/>
          </p:cNvSpPr>
          <p:nvPr/>
        </p:nvSpPr>
        <p:spPr bwMode="auto">
          <a:xfrm>
            <a:off x="3473450" y="315913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8223" name="TextBox 50"/>
          <p:cNvSpPr txBox="1">
            <a:spLocks noChangeArrowheads="1"/>
          </p:cNvSpPr>
          <p:nvPr/>
        </p:nvSpPr>
        <p:spPr bwMode="auto">
          <a:xfrm>
            <a:off x="3516313" y="855663"/>
            <a:ext cx="5746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224" name="TextBox 51"/>
          <p:cNvSpPr txBox="1">
            <a:spLocks noChangeArrowheads="1"/>
          </p:cNvSpPr>
          <p:nvPr/>
        </p:nvSpPr>
        <p:spPr bwMode="auto">
          <a:xfrm>
            <a:off x="3468688" y="1943100"/>
            <a:ext cx="649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225" name="TextBox 52"/>
          <p:cNvSpPr txBox="1">
            <a:spLocks noChangeArrowheads="1"/>
          </p:cNvSpPr>
          <p:nvPr/>
        </p:nvSpPr>
        <p:spPr bwMode="auto">
          <a:xfrm>
            <a:off x="3536950" y="2471738"/>
            <a:ext cx="533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226" name="TextBox 53"/>
          <p:cNvSpPr txBox="1">
            <a:spLocks noChangeArrowheads="1"/>
          </p:cNvSpPr>
          <p:nvPr/>
        </p:nvSpPr>
        <p:spPr bwMode="auto">
          <a:xfrm>
            <a:off x="3455988" y="3019425"/>
            <a:ext cx="72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021388" y="4040188"/>
            <a:ext cx="5667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613525" y="4032250"/>
            <a:ext cx="614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08913" y="4076700"/>
            <a:ext cx="7969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07413" y="4059238"/>
            <a:ext cx="709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9136063" y="4067175"/>
            <a:ext cx="7207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232" name="Стрелка вправо 60"/>
          <p:cNvSpPr>
            <a:spLocks noChangeArrowheads="1"/>
          </p:cNvSpPr>
          <p:nvPr/>
        </p:nvSpPr>
        <p:spPr bwMode="auto">
          <a:xfrm>
            <a:off x="6254758" y="4779969"/>
            <a:ext cx="385763" cy="293687"/>
          </a:xfrm>
          <a:prstGeom prst="rightArrow">
            <a:avLst>
              <a:gd name="adj1" fmla="val 50000"/>
              <a:gd name="adj2" fmla="val 498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233" name="TextBox 61"/>
          <p:cNvSpPr txBox="1">
            <a:spLocks noChangeArrowheads="1"/>
          </p:cNvSpPr>
          <p:nvPr/>
        </p:nvSpPr>
        <p:spPr bwMode="auto">
          <a:xfrm>
            <a:off x="5791200" y="4592638"/>
            <a:ext cx="3397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 descr="http://priroda.inc.ru/pictures/salyt/vw3.gif"/>
          <p:cNvSpPr>
            <a:spLocks noChangeAspect="1" noChangeArrowheads="1"/>
          </p:cNvSpPr>
          <p:nvPr/>
        </p:nvSpPr>
        <p:spPr bwMode="auto">
          <a:xfrm>
            <a:off x="155575" y="-849313"/>
            <a:ext cx="904875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0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2397106" y="350813"/>
            <a:ext cx="5357850" cy="10001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Тема урока: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468412" y="2708267"/>
            <a:ext cx="7358114" cy="85725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Gothic" charset="-128"/>
                <a:cs typeface="Times New Roman" pitchFamily="18" charset="0"/>
              </a:rPr>
              <a:t>Учебно-познавательные задачи: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897040" y="1565259"/>
            <a:ext cx="6357982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«Состав слова. Обобщение».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96908" y="3851275"/>
            <a:ext cx="8572560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algn="just"/>
            <a:r>
              <a:rPr lang="ru-RU" sz="3200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1. Закрепить знания о значимых частях слова</a:t>
            </a:r>
            <a:r>
              <a:rPr lang="ru-RU" dirty="0" smtClean="0">
                <a:latin typeface="Times New Roman" pitchFamily="18" charset="0"/>
                <a:ea typeface="MS Gothic" charset="-128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11156" y="4922845"/>
            <a:ext cx="9144064" cy="71438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Повторить алгоритм разбора слова по составу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laycast.ru/uploads/2014/06/18/89752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pic>
        <p:nvPicPr>
          <p:cNvPr id="5122" name="Picture 2" descr="http://900igr.net/up/datas/257856/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544" y="1065193"/>
            <a:ext cx="485778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://priroda.inc.ru/pictures/salyt/vw3.gif"/>
          <p:cNvSpPr>
            <a:spLocks noChangeAspect="1" noChangeArrowheads="1"/>
          </p:cNvSpPr>
          <p:nvPr/>
        </p:nvSpPr>
        <p:spPr bwMode="auto">
          <a:xfrm>
            <a:off x="155575" y="-849313"/>
            <a:ext cx="904875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3" name="Picture 2" descr="http://www.pptbackgrounds.org/uploads/starshine-powerpoint-templ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  <p:pic>
        <p:nvPicPr>
          <p:cNvPr id="5" name="Рисунок 17" descr="фрегат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04" y="2565391"/>
            <a:ext cx="298608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54296" y="207937"/>
            <a:ext cx="5808000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«Корня»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s://img-fotki.yandex.ru/get/169451/183146808.3/0_130339_ceaacbad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4428" y="1636697"/>
            <a:ext cx="476253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254626" y="6280167"/>
            <a:ext cx="2214578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Водолаз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112146" y="1851011"/>
            <a:ext cx="1500198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" charset="0"/>
                <a:ea typeface="MS Gothic" charset="-128"/>
              </a:rPr>
              <a:t>Водоём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326460" y="3279771"/>
            <a:ext cx="1603421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Водоросль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969138" y="4565655"/>
            <a:ext cx="1643074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" charset="0"/>
                <a:ea typeface="MS Gothic" charset="-128"/>
              </a:rPr>
              <a:t>Подводный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397238" y="4565655"/>
            <a:ext cx="1643074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" charset="0"/>
                <a:ea typeface="MS Gothic" charset="-128"/>
              </a:rPr>
              <a:t>Заводь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539982" y="3279771"/>
            <a:ext cx="1643074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Водопой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468544" y="1851011"/>
            <a:ext cx="1571636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latin typeface="Arial" charset="0"/>
                <a:ea typeface="MS Gothic" charset="-128"/>
              </a:rPr>
              <a:t>Половодье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111750" y="1208069"/>
            <a:ext cx="2214578" cy="42862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Водопровод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567</Words>
  <Application>Microsoft Office PowerPoint</Application>
  <PresentationFormat>Произвольный</PresentationFormat>
  <Paragraphs>224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XTreme.ws</cp:lastModifiedBy>
  <cp:revision>65</cp:revision>
  <cp:lastPrinted>1601-01-01T00:00:00Z</cp:lastPrinted>
  <dcterms:created xsi:type="dcterms:W3CDTF">2010-10-01T07:53:40Z</dcterms:created>
  <dcterms:modified xsi:type="dcterms:W3CDTF">2019-02-12T15:15:29Z</dcterms:modified>
</cp:coreProperties>
</file>