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330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8745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5185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41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941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5470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02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255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629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5353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4140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7084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8" r:id="rId2"/>
    <p:sldLayoutId id="2147483674" r:id="rId3"/>
    <p:sldLayoutId id="2147483669" r:id="rId4"/>
    <p:sldLayoutId id="2147483670" r:id="rId5"/>
    <p:sldLayoutId id="2147483671" r:id="rId6"/>
    <p:sldLayoutId id="2147483675" r:id="rId7"/>
    <p:sldLayoutId id="2147483676" r:id="rId8"/>
    <p:sldLayoutId id="2147483677" r:id="rId9"/>
    <p:sldLayoutId id="2147483672" r:id="rId10"/>
    <p:sldLayoutId id="2147483678" r:id="rId11"/>
    <p:sldLayoutId id="214748367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8515672" cy="875184"/>
          </a:xfrm>
        </p:spPr>
        <p:txBody>
          <a:bodyPr/>
          <a:lstStyle/>
          <a:p>
            <a:r>
              <a:rPr lang="ru-RU" sz="1600" dirty="0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  <a:t>Министерство Общего и  профессионального образования</a:t>
            </a:r>
            <a:br>
              <a:rPr lang="ru-RU" sz="1600" dirty="0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</a:br>
            <a:r>
              <a:rPr lang="ru-RU" sz="1600" dirty="0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  <a:t>Муниципальное Общеобразовательное учреждение</a:t>
            </a:r>
            <a:br>
              <a:rPr lang="ru-RU" sz="1600" dirty="0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</a:br>
            <a:r>
              <a:rPr lang="ru-RU" sz="1600" dirty="0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  <a:t>С</a:t>
            </a:r>
            <a:r>
              <a:rPr lang="ru-RU" sz="1600" dirty="0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  <a:t>редняя Общеобразовательная школа №4</a:t>
            </a:r>
            <a:endParaRPr lang="ru-RU" sz="1600" dirty="0" smtClean="0">
              <a:solidFill>
                <a:srgbClr val="FFFFFF"/>
              </a:solidFill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2924944"/>
            <a:ext cx="8305800" cy="1368152"/>
          </a:xfrm>
        </p:spPr>
        <p:txBody>
          <a:bodyPr/>
          <a:lstStyle/>
          <a:p>
            <a:pPr algn="ctr">
              <a:spcBef>
                <a:spcPts val="600"/>
              </a:spcBef>
              <a:buNone/>
            </a:pPr>
            <a:r>
              <a:rPr lang="ru-RU" sz="4400" dirty="0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  <a:t>    Физические величины</a:t>
            </a:r>
          </a:p>
          <a:p>
            <a:pPr algn="ctr">
              <a:spcBef>
                <a:spcPts val="600"/>
              </a:spcBef>
              <a:buNone/>
            </a:pPr>
            <a:r>
              <a:rPr lang="ru-RU" sz="4400" dirty="0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  <a:t> и их измерение</a:t>
            </a:r>
            <a:endParaRPr lang="ru-RU" sz="4400" dirty="0" smtClean="0">
              <a:solidFill>
                <a:srgbClr val="FFFFFF"/>
              </a:solidFill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97152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Выполнила: Анищенко Полина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Ученица 10 «А» класса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МОУ- СОШ № 4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5733256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г</a:t>
            </a:r>
            <a:r>
              <a:rPr lang="ru-RU" sz="1600" dirty="0" smtClean="0">
                <a:solidFill>
                  <a:schemeClr val="bg1"/>
                </a:solidFill>
              </a:rPr>
              <a:t>. Богданович 2014 год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50106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Измерение атмосферного давления</a:t>
            </a:r>
          </a:p>
        </p:txBody>
      </p:sp>
      <p:pic>
        <p:nvPicPr>
          <p:cNvPr id="3" name="Picture 2" descr="C:\ФИЗИКА\ПРЕЗЕНТАЦИИ\7 класс\картинки\барометр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24320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19872" y="1268760"/>
            <a:ext cx="4286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Барометр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3645024"/>
            <a:ext cx="85010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Измерение давления</a:t>
            </a:r>
          </a:p>
        </p:txBody>
      </p:sp>
      <p:pic>
        <p:nvPicPr>
          <p:cNvPr id="6" name="Picture 3" descr="C:\ФИЗИКА\ПРЕЗЕНТАЦИИ\7 класс\картинки\маномет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365104"/>
            <a:ext cx="2422525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35896" y="4941168"/>
            <a:ext cx="4286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Манометр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043608" y="620688"/>
            <a:ext cx="716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Измерения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1"/>
          </p:nvPr>
        </p:nvSpPr>
        <p:spPr>
          <a:xfrm>
            <a:off x="1259632" y="1916832"/>
            <a:ext cx="2301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ru-RU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Прямые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3968" y="1916832"/>
            <a:ext cx="4357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Косвенные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2708920"/>
            <a:ext cx="40324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получают непосредственно при помощи измерительного прибора.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9992" y="2780928"/>
            <a:ext cx="39604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получают при помощи расчетов по специальным формулам, связывающим результаты прямых измерений с измеряемой величиной 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862608"/>
          </a:xfrm>
        </p:spPr>
        <p:txBody>
          <a:bodyPr/>
          <a:lstStyle/>
          <a:p>
            <a:r>
              <a:rPr lang="ru-RU" sz="3200" dirty="0" smtClean="0"/>
              <a:t>Интернет - ресурсы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844824"/>
            <a:ext cx="784887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 презентации:  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физики  ФМЛ №38 г. Ульяновска</a:t>
            </a:r>
          </a:p>
          <a:p>
            <a:pPr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Игошин А.В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Таблицы:</a:t>
            </a:r>
          </a:p>
          <a:p>
            <a:pPr algn="ctr"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35699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ru.wikipedia.org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852936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696200" cy="718592"/>
          </a:xfrm>
        </p:spPr>
        <p:txBody>
          <a:bodyPr/>
          <a:lstStyle/>
          <a:p>
            <a:pPr>
              <a:buSzPct val="100000"/>
            </a:pPr>
            <a:r>
              <a:rPr lang="ru-RU" sz="3600" dirty="0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  <a:t>Физическая величина</a:t>
            </a:r>
            <a:endParaRPr lang="ru-RU" sz="3600" dirty="0" smtClean="0">
              <a:solidFill>
                <a:srgbClr val="FFFFFF"/>
              </a:solidFill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16832"/>
            <a:ext cx="8064896" cy="4255368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Физическая величина</a:t>
            </a:r>
            <a:r>
              <a:rPr lang="ru-RU" sz="2400" dirty="0" smtClean="0"/>
              <a:t> это количественная характеристика свойства </a:t>
            </a:r>
            <a:r>
              <a:rPr lang="ru-RU" sz="2400" b="1" i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физического тела</a:t>
            </a:r>
            <a:r>
              <a:rPr lang="ru-RU" sz="2400" dirty="0" smtClean="0"/>
              <a:t> или </a:t>
            </a:r>
            <a:r>
              <a:rPr lang="ru-RU" sz="2400" b="1" i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физического явления</a:t>
            </a:r>
            <a:r>
              <a:rPr lang="ru-RU" sz="2400" dirty="0" smtClean="0"/>
              <a:t>. Для каждой физической величины имеются соответствующие </a:t>
            </a:r>
            <a:r>
              <a:rPr lang="ru-RU" sz="2400" b="1" i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единицы измерения</a:t>
            </a:r>
            <a:r>
              <a:rPr lang="ru-RU" sz="2400" dirty="0" smtClean="0"/>
              <a:t>.</a:t>
            </a:r>
          </a:p>
          <a:p>
            <a:r>
              <a:rPr lang="ru-RU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Значения</a:t>
            </a:r>
            <a:r>
              <a:rPr lang="ru-RU" sz="2400" dirty="0" smtClean="0"/>
              <a:t> физических величин получают в процессе </a:t>
            </a:r>
            <a:r>
              <a:rPr lang="ru-RU" sz="2400" b="1" i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измерений</a:t>
            </a:r>
            <a:r>
              <a:rPr lang="ru-RU" sz="2400" dirty="0" smtClean="0"/>
              <a:t>.</a:t>
            </a:r>
          </a:p>
          <a:p>
            <a:r>
              <a:rPr lang="ru-RU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Измерить</a:t>
            </a:r>
            <a:r>
              <a:rPr lang="ru-RU" sz="2400" dirty="0" smtClean="0"/>
              <a:t> физическую величину значит </a:t>
            </a:r>
            <a:r>
              <a:rPr lang="ru-RU" sz="2400" b="1" i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сравнить</a:t>
            </a:r>
            <a:r>
              <a:rPr lang="ru-RU" sz="2400" dirty="0" smtClean="0"/>
              <a:t> ее с </a:t>
            </a:r>
            <a:r>
              <a:rPr lang="ru-RU" sz="2400" b="1" i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однородной</a:t>
            </a:r>
            <a:r>
              <a:rPr lang="ru-RU" sz="2400" dirty="0" smtClean="0"/>
              <a:t> величиной принятой за </a:t>
            </a:r>
            <a:r>
              <a:rPr lang="ru-RU" sz="2400" b="1" i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единицу</a:t>
            </a:r>
            <a:r>
              <a:rPr lang="ru-RU" sz="2400" dirty="0" smtClean="0"/>
              <a:t> этой величины.</a:t>
            </a:r>
          </a:p>
          <a:p>
            <a:endParaRPr lang="ru-RU" sz="2400" dirty="0" smtClean="0">
              <a:solidFill>
                <a:srgbClr val="FFFFFF"/>
              </a:solidFill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62068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В результате </a:t>
            </a:r>
            <a:r>
              <a:rPr lang="ru-RU" sz="32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измерения</a:t>
            </a:r>
            <a:r>
              <a:rPr lang="ru-RU" sz="3200" dirty="0" smtClean="0">
                <a:solidFill>
                  <a:schemeClr val="bg1"/>
                </a:solidFill>
              </a:rPr>
              <a:t> физической величины  получается числовое </a:t>
            </a:r>
            <a:r>
              <a:rPr lang="ru-RU" sz="3200" dirty="0" smtClean="0">
                <a:solidFill>
                  <a:schemeClr val="bg1"/>
                </a:solidFill>
              </a:rPr>
              <a:t>значение - </a:t>
            </a:r>
            <a:r>
              <a:rPr lang="ru-RU" sz="3200" dirty="0" smtClean="0">
                <a:solidFill>
                  <a:schemeClr val="bg1"/>
                </a:solidFill>
              </a:rPr>
              <a:t>некоторое </a:t>
            </a:r>
            <a:r>
              <a:rPr lang="ru-RU" sz="32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число</a:t>
            </a:r>
            <a:r>
              <a:rPr lang="ru-RU" sz="3200" dirty="0" smtClean="0">
                <a:solidFill>
                  <a:schemeClr val="bg1"/>
                </a:solidFill>
              </a:rPr>
              <a:t> в </a:t>
            </a:r>
            <a:r>
              <a:rPr lang="ru-RU" sz="32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единицах измерения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20486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i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Значения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физических величин получают в процессе их </a:t>
            </a:r>
            <a:r>
              <a:rPr lang="ru-RU" sz="3200" b="1" i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измерения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с помощью </a:t>
            </a:r>
            <a:r>
              <a:rPr lang="ru-RU" sz="32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измерительных приборов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188640"/>
          <a:ext cx="8568954" cy="649043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428159"/>
                <a:gridCol w="1428159"/>
                <a:gridCol w="960108"/>
                <a:gridCol w="1896210"/>
                <a:gridCol w="1428159"/>
                <a:gridCol w="1428159"/>
              </a:tblGrid>
              <a:tr h="4278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Основные величины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65" marR="48054" marT="6865" marB="6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/>
                        <a:t>Размерность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65" marR="48054" marT="6865" marB="6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Символ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65" marR="48054" marT="6865" marB="6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Описание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65" marR="48054" marT="6865" marB="6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  </a:t>
                      </a:r>
                      <a:r>
                        <a:rPr lang="ru-RU" sz="1400" u="none" strike="noStrike" dirty="0" smtClean="0"/>
                        <a:t>СИ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65" marR="48054" marT="6865" marB="6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Примечания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65" marR="48054" marT="6865" marB="6865" anchor="ctr"/>
                </a:tc>
              </a:tr>
              <a:tr h="635099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 smtClean="0"/>
                        <a:t>Длина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</a:t>
                      </a: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</a:t>
                      </a: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Протяжённость объекта в одном измерении.</a:t>
                      </a: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/>
                        <a:t>метр</a:t>
                      </a:r>
                      <a:r>
                        <a:rPr lang="ru-RU" sz="1400" dirty="0"/>
                        <a:t> (м)</a:t>
                      </a: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00" dirty="0"/>
                    </a:p>
                  </a:txBody>
                  <a:tcPr marL="6865" marR="6865" marT="6865" marB="6865" anchor="ctr"/>
                </a:tc>
              </a:tr>
              <a:tr h="1080638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/>
                        <a:t>Масса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</a:t>
                      </a: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Величина, определяющая инерционные и гравитационные свойства тел.</a:t>
                      </a: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/>
                        <a:t>килограмм</a:t>
                      </a:r>
                      <a:r>
                        <a:rPr lang="ru-RU" sz="1400" dirty="0"/>
                        <a:t>(кг)</a:t>
                      </a: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/>
                        <a:t>Экстенсивная величина</a:t>
                      </a:r>
                      <a:endParaRPr lang="ru-RU" sz="1400" dirty="0"/>
                    </a:p>
                  </a:txBody>
                  <a:tcPr marL="6865" marR="6865" marT="6865" marB="6865" anchor="ctr"/>
                </a:tc>
              </a:tr>
              <a:tr h="427845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/>
                        <a:t>Время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</a:t>
                      </a: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</a:t>
                      </a: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Продолжительность события.</a:t>
                      </a: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/>
                        <a:t>секунда</a:t>
                      </a:r>
                      <a:r>
                        <a:rPr lang="ru-RU" sz="1400" dirty="0"/>
                        <a:t> (с)</a:t>
                      </a: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65" marR="6865" marT="6865" marB="6865" anchor="ctr"/>
                </a:tc>
              </a:tr>
              <a:tr h="635099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/>
                        <a:t>Сила тока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I</a:t>
                      </a: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</a:t>
                      </a: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Протекающий в единицу времени заряд.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/>
                        <a:t>ампер</a:t>
                      </a:r>
                      <a:r>
                        <a:rPr lang="ru-RU" sz="1400" dirty="0"/>
                        <a:t> (А)</a:t>
                      </a: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65" marR="6865" marT="6865" marB="6865" anchor="ctr"/>
                </a:tc>
              </a:tr>
              <a:tr h="842353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/>
                        <a:t>Температура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/>
                        <a:t>Θ</a:t>
                      </a: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</a:t>
                      </a: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Средняя</a:t>
                      </a:r>
                    </a:p>
                    <a:p>
                      <a:pPr algn="l"/>
                      <a:r>
                        <a:rPr lang="ru-RU" sz="1400" dirty="0"/>
                        <a:t> </a:t>
                      </a:r>
                      <a:r>
                        <a:rPr lang="ru-RU" sz="1400" u="none" strike="noStrike" dirty="0" smtClean="0"/>
                        <a:t>кинетическая  </a:t>
                      </a:r>
                      <a:r>
                        <a:rPr lang="ru-RU" sz="1400" u="none" strike="noStrike" dirty="0"/>
                        <a:t>энергия</a:t>
                      </a:r>
                      <a:r>
                        <a:rPr lang="ru-RU" sz="1400" dirty="0"/>
                        <a:t> частиц объекта.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 smtClean="0"/>
                        <a:t>Кельвин</a:t>
                      </a:r>
                      <a:r>
                        <a:rPr lang="ru-RU" sz="1400" u="none" strike="noStrike" baseline="0" dirty="0" smtClean="0"/>
                        <a:t> </a:t>
                      </a:r>
                      <a:r>
                        <a:rPr lang="ru-RU" sz="1400" dirty="0" smtClean="0"/>
                        <a:t>(К</a:t>
                      </a:r>
                      <a:r>
                        <a:rPr lang="ru-RU" sz="1400" dirty="0"/>
                        <a:t>)</a:t>
                      </a: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/>
                        <a:t>Интенсивная величина</a:t>
                      </a:r>
                      <a:endParaRPr lang="ru-RU" sz="1400" dirty="0"/>
                    </a:p>
                  </a:txBody>
                  <a:tcPr marL="6865" marR="6865" marT="6865" marB="6865" anchor="ctr"/>
                </a:tc>
              </a:tr>
              <a:tr h="1080638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/>
                        <a:t>Количество вещества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Количество однотипных структурных единиц, из которых </a:t>
                      </a:r>
                      <a:r>
                        <a:rPr lang="ru-RU" sz="1400" dirty="0" smtClean="0"/>
                        <a:t>состоит </a:t>
                      </a:r>
                      <a:r>
                        <a:rPr lang="ru-RU" sz="1400" u="none" strike="noStrike" dirty="0" smtClean="0"/>
                        <a:t>вещество.</a:t>
                      </a:r>
                      <a:endParaRPr lang="ru-RU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/>
                        <a:t>моль</a:t>
                      </a:r>
                      <a:r>
                        <a:rPr lang="ru-RU" sz="1400" dirty="0"/>
                        <a:t> (</a:t>
                      </a:r>
                      <a:r>
                        <a:rPr lang="ru-RU" sz="1400" dirty="0" err="1"/>
                        <a:t>моль</a:t>
                      </a:r>
                      <a:r>
                        <a:rPr lang="ru-RU" sz="1400" dirty="0"/>
                        <a:t>)</a:t>
                      </a: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/>
                        <a:t>Экстенсивная величина</a:t>
                      </a:r>
                      <a:endParaRPr lang="ru-RU" sz="1400" dirty="0"/>
                    </a:p>
                  </a:txBody>
                  <a:tcPr marL="6865" marR="6865" marT="6865" marB="6865" anchor="ctr"/>
                </a:tc>
              </a:tr>
              <a:tr h="1273465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/>
                        <a:t>Сила света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</a:t>
                      </a: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</a:t>
                      </a:r>
                      <a:r>
                        <a:rPr lang="en-US" sz="1400" baseline="-25000" dirty="0"/>
                        <a:t>v</a:t>
                      </a:r>
                      <a:endParaRPr lang="en-US" sz="1400" dirty="0"/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Количество </a:t>
                      </a:r>
                      <a:r>
                        <a:rPr lang="ru-RU" sz="1400" u="none" strike="noStrike" dirty="0"/>
                        <a:t>световой энергии</a:t>
                      </a:r>
                      <a:r>
                        <a:rPr lang="ru-RU" sz="1400" dirty="0"/>
                        <a:t>, излучаемой в заданном направлении в единицу времени.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/>
                        <a:t>кандела</a:t>
                      </a:r>
                      <a:r>
                        <a:rPr lang="ru-RU" sz="1400" dirty="0"/>
                        <a:t> (кд)</a:t>
                      </a:r>
                    </a:p>
                  </a:txBody>
                  <a:tcPr marL="6865" marR="6865" marT="6865" marB="6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/>
                        <a:t>Световая</a:t>
                      </a:r>
                      <a:r>
                        <a:rPr lang="ru-RU" sz="1400" dirty="0" smtClean="0"/>
                        <a:t>,</a:t>
                      </a:r>
                    </a:p>
                    <a:p>
                      <a:pPr algn="ctr"/>
                      <a:r>
                        <a:rPr lang="ru-RU" sz="1400" dirty="0"/>
                        <a:t> </a:t>
                      </a:r>
                      <a:r>
                        <a:rPr lang="ru-RU" sz="1400" u="none" strike="noStrike" dirty="0"/>
                        <a:t>экстенсивная </a:t>
                      </a:r>
                      <a:r>
                        <a:rPr lang="ru-RU" sz="1400" u="none" strike="noStrike" dirty="0" smtClean="0"/>
                        <a:t>величина</a:t>
                      </a:r>
                      <a:endParaRPr lang="ru-RU" sz="1400" dirty="0"/>
                    </a:p>
                  </a:txBody>
                  <a:tcPr marL="6865" marR="6865" marT="6865" marB="6865" anchor="ctr"/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80466"/>
          <a:ext cx="8712970" cy="673291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742594"/>
                <a:gridCol w="1742594"/>
                <a:gridCol w="1742594"/>
                <a:gridCol w="1742594"/>
                <a:gridCol w="1742594"/>
              </a:tblGrid>
              <a:tr h="4233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Производные величины</a:t>
                      </a:r>
                    </a:p>
                  </a:txBody>
                  <a:tcPr marL="6645" marR="46514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Символ</a:t>
                      </a:r>
                    </a:p>
                  </a:txBody>
                  <a:tcPr marL="6645" marR="46514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Описание</a:t>
                      </a:r>
                    </a:p>
                  </a:txBody>
                  <a:tcPr marL="6645" marR="46514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 </a:t>
                      </a:r>
                      <a:r>
                        <a:rPr lang="ru-RU" sz="1400" dirty="0"/>
                        <a:t> </a:t>
                      </a:r>
                      <a:r>
                        <a:rPr lang="ru-RU" sz="1400" u="none" strike="noStrike" dirty="0"/>
                        <a:t>СИ</a:t>
                      </a:r>
                      <a:endParaRPr lang="ru-RU" sz="1400" dirty="0"/>
                    </a:p>
                  </a:txBody>
                  <a:tcPr marL="6645" marR="46514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Примечания</a:t>
                      </a:r>
                    </a:p>
                  </a:txBody>
                  <a:tcPr marL="6645" marR="46514" marT="6645" marB="6645" anchor="ctr"/>
                </a:tc>
              </a:tr>
              <a:tr h="624525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/>
                        <a:t>Энергия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Способность тела или системы совершать работу.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кг·м</a:t>
                      </a:r>
                      <a:r>
                        <a:rPr lang="ru-RU" sz="1200" baseline="30000" dirty="0"/>
                        <a:t>2</a:t>
                      </a:r>
                      <a:r>
                        <a:rPr lang="ru-RU" sz="1200" dirty="0"/>
                        <a:t>/с</a:t>
                      </a:r>
                      <a:r>
                        <a:rPr lang="ru-RU" sz="1200" baseline="30000" dirty="0"/>
                        <a:t>2</a:t>
                      </a:r>
                      <a:r>
                        <a:rPr lang="ru-RU" sz="1200" dirty="0"/>
                        <a:t> (</a:t>
                      </a:r>
                      <a:r>
                        <a:rPr lang="ru-RU" sz="1200" u="none" strike="noStrike" dirty="0" smtClean="0"/>
                        <a:t>джоуль,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Дж)</a:t>
                      </a: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/>
                        <a:t>экстенсивная</a:t>
                      </a:r>
                      <a:r>
                        <a:rPr lang="ru-RU" sz="1200" dirty="0"/>
                        <a:t>, сохраняющаяся величина, </a:t>
                      </a:r>
                      <a:r>
                        <a:rPr lang="ru-RU" sz="1200" u="none" strike="noStrike" dirty="0"/>
                        <a:t>скаляр</a:t>
                      </a:r>
                      <a:endParaRPr lang="ru-RU" sz="1200" dirty="0"/>
                    </a:p>
                  </a:txBody>
                  <a:tcPr marL="6645" marR="6645" marT="6645" marB="6645" anchor="ctr"/>
                </a:tc>
              </a:tr>
              <a:tr h="725119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/>
                        <a:t>Электрическое сопротивление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</a:t>
                      </a: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сопротивление объекта прохождению электрического тока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м</a:t>
                      </a:r>
                      <a:r>
                        <a:rPr lang="ru-RU" sz="1200" baseline="30000" dirty="0"/>
                        <a:t>2</a:t>
                      </a:r>
                      <a:r>
                        <a:rPr lang="ru-RU" sz="1200" dirty="0"/>
                        <a:t>·кг/(с</a:t>
                      </a:r>
                      <a:r>
                        <a:rPr lang="ru-RU" sz="1200" baseline="30000" dirty="0"/>
                        <a:t>3</a:t>
                      </a:r>
                      <a:r>
                        <a:rPr lang="ru-RU" sz="1200" dirty="0"/>
                        <a:t>·А</a:t>
                      </a:r>
                      <a:r>
                        <a:rPr lang="ru-RU" sz="1200" baseline="30000" dirty="0"/>
                        <a:t>2</a:t>
                      </a:r>
                      <a:r>
                        <a:rPr lang="ru-RU" sz="1200" dirty="0"/>
                        <a:t>) (</a:t>
                      </a:r>
                      <a:r>
                        <a:rPr lang="ru-RU" sz="1200" u="none" strike="noStrike" dirty="0" err="1"/>
                        <a:t>ом</a:t>
                      </a:r>
                      <a:r>
                        <a:rPr lang="ru-RU" sz="1200" dirty="0"/>
                        <a:t>, Ом)</a:t>
                      </a: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/>
                        <a:t>скаляр</a:t>
                      </a:r>
                      <a:endParaRPr lang="ru-RU" sz="1200" dirty="0"/>
                    </a:p>
                  </a:txBody>
                  <a:tcPr marL="6645" marR="6645" marT="6645" marB="6645" anchor="ctr"/>
                </a:tc>
              </a:tr>
              <a:tr h="523930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/>
                        <a:t>Электрический заряд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</a:t>
                      </a: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А·с (</a:t>
                      </a:r>
                      <a:r>
                        <a:rPr lang="ru-RU" sz="1200" u="none" strike="noStrike" dirty="0"/>
                        <a:t>кулон</a:t>
                      </a:r>
                      <a:r>
                        <a:rPr lang="ru-RU" sz="1200" dirty="0"/>
                        <a:t>, Кл)</a:t>
                      </a: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/>
                        <a:t>экстенсивная</a:t>
                      </a:r>
                      <a:r>
                        <a:rPr lang="ru-RU" sz="1200" dirty="0"/>
                        <a:t>, сохраняющаяся величина</a:t>
                      </a:r>
                    </a:p>
                  </a:txBody>
                  <a:tcPr marL="6645" marR="6645" marT="6645" marB="6645" anchor="ctr"/>
                </a:tc>
              </a:tr>
              <a:tr h="624525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/>
                        <a:t>Частота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ν</a:t>
                      </a: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Число повторений события за единицу времени.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</a:t>
                      </a:r>
                      <a:r>
                        <a:rPr lang="ru-RU" sz="1200" baseline="30000" dirty="0"/>
                        <a:t>−1</a:t>
                      </a:r>
                      <a:r>
                        <a:rPr lang="ru-RU" sz="1200" dirty="0"/>
                        <a:t> (</a:t>
                      </a:r>
                      <a:r>
                        <a:rPr lang="ru-RU" sz="1200" u="none" strike="noStrike" dirty="0"/>
                        <a:t>герц</a:t>
                      </a:r>
                      <a:r>
                        <a:rPr lang="ru-RU" sz="1200" dirty="0"/>
                        <a:t>, Гц)</a:t>
                      </a: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645" marR="6645" marT="6645" marB="6645" anchor="ctr"/>
                </a:tc>
              </a:tr>
              <a:tr h="423336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/>
                        <a:t>Ускорение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Быстрота изменения скорости объекта.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/>
                        <a:t>м/с²</a:t>
                      </a:r>
                      <a:endParaRPr lang="ru-RU" sz="1200" dirty="0"/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/>
                        <a:t>вектор</a:t>
                      </a:r>
                      <a:endParaRPr lang="ru-RU" sz="1200" dirty="0"/>
                    </a:p>
                  </a:txBody>
                  <a:tcPr marL="6645" marR="6645" marT="6645" marB="6645" anchor="ctr"/>
                </a:tc>
              </a:tr>
              <a:tr h="523930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/>
                        <a:t>Угол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α</a:t>
                      </a: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Величина изменения направления.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/>
                        <a:t>радиан</a:t>
                      </a:r>
                      <a:r>
                        <a:rPr lang="ru-RU" sz="1200" dirty="0"/>
                        <a:t> (рад)</a:t>
                      </a: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645" marR="6645" marT="6645" marB="6645" anchor="ctr"/>
                </a:tc>
              </a:tr>
              <a:tr h="423336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/>
                        <a:t>Угловое ускорение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ε</a:t>
                      </a: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Быстрота изменения угловой скорости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</a:t>
                      </a:r>
                      <a:r>
                        <a:rPr lang="ru-RU" sz="1200" baseline="30000" dirty="0"/>
                        <a:t>−2</a:t>
                      </a:r>
                      <a:r>
                        <a:rPr lang="ru-RU" sz="1200" dirty="0"/>
                        <a:t> (радиан на секунду в квадрате)</a:t>
                      </a: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645" marR="6645" marT="6645" marB="6645" anchor="ctr"/>
                </a:tc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/>
                        <a:t>Угловая скорость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ω</a:t>
                      </a: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Скорость изменения угла.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</a:t>
                      </a:r>
                      <a:r>
                        <a:rPr lang="ru-RU" sz="1200" baseline="30000" dirty="0"/>
                        <a:t>−1</a:t>
                      </a:r>
                      <a:r>
                        <a:rPr lang="ru-RU" sz="1200" dirty="0"/>
                        <a:t> (радиан в секунду)</a:t>
                      </a: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645" marR="6645" marT="6645" marB="6645" anchor="ctr"/>
                </a:tc>
              </a:tr>
              <a:tr h="222147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/>
                        <a:t>Телесный угол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Ω</a:t>
                      </a: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/>
                        <a:t>стерадиан</a:t>
                      </a:r>
                      <a:r>
                        <a:rPr lang="ru-RU" sz="1200" dirty="0"/>
                        <a:t> (ср)</a:t>
                      </a: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645" marR="6645" marT="6645" marB="6645" anchor="ctr"/>
                </a:tc>
              </a:tr>
              <a:tr h="523930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/>
                        <a:t>Скорость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</a:t>
                      </a: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Быстрота изменения координат тела.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м/с</a:t>
                      </a: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/>
                        <a:t>вектор</a:t>
                      </a:r>
                      <a:endParaRPr lang="ru-RU" sz="1200" dirty="0"/>
                    </a:p>
                  </a:txBody>
                  <a:tcPr marL="6645" marR="6645" marT="6645" marB="6645" anchor="ctr"/>
                </a:tc>
              </a:tr>
              <a:tr h="725119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/>
                        <a:t>Сила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Действующая на объект внешняя причина ускорения.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кг·м/с</a:t>
                      </a:r>
                      <a:r>
                        <a:rPr lang="ru-RU" sz="1200" baseline="30000" dirty="0"/>
                        <a:t>2</a:t>
                      </a:r>
                      <a:r>
                        <a:rPr lang="ru-RU" sz="1200" dirty="0"/>
                        <a:t> (</a:t>
                      </a:r>
                      <a:r>
                        <a:rPr lang="ru-RU" sz="1200" u="none" strike="noStrike" dirty="0"/>
                        <a:t>ньютон</a:t>
                      </a:r>
                      <a:r>
                        <a:rPr lang="ru-RU" sz="1200" dirty="0"/>
                        <a:t>, Н)</a:t>
                      </a: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/>
                        <a:t>вектор</a:t>
                      </a:r>
                      <a:endParaRPr lang="ru-RU" sz="1200" dirty="0"/>
                    </a:p>
                  </a:txBody>
                  <a:tcPr marL="6645" marR="6645" marT="6645" marB="6645" anchor="ctr"/>
                </a:tc>
              </a:tr>
              <a:tr h="322740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/>
                        <a:t>Поверхностная плотность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ρ</a:t>
                      </a:r>
                      <a:r>
                        <a:rPr lang="en-US" sz="2000" baseline="-25000" dirty="0"/>
                        <a:t>A</a:t>
                      </a:r>
                      <a:endParaRPr lang="en-US" sz="2000" b="0" i="0" dirty="0">
                        <a:solidFill>
                          <a:srgbClr val="252525"/>
                        </a:solidFill>
                        <a:latin typeface="Arial"/>
                      </a:endParaRP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Масса на единицу площади.</a:t>
                      </a:r>
                      <a:endParaRPr lang="ru-RU" sz="1200" b="0" i="0" dirty="0">
                        <a:solidFill>
                          <a:srgbClr val="252525"/>
                        </a:solidFill>
                        <a:latin typeface="+mn-lt"/>
                      </a:endParaRP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кг/м</a:t>
                      </a:r>
                      <a:r>
                        <a:rPr lang="ru-RU" sz="1200" baseline="30000" dirty="0"/>
                        <a:t>2</a:t>
                      </a:r>
                      <a:endParaRPr lang="ru-RU" sz="1200" b="0" i="0" dirty="0">
                        <a:solidFill>
                          <a:srgbClr val="252525"/>
                        </a:solidFill>
                        <a:latin typeface="Arial"/>
                      </a:endParaRPr>
                    </a:p>
                  </a:txBody>
                  <a:tcPr marL="6645" marR="6645" marT="6645" marB="6645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21264" marR="21264" marT="10632" marB="10632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16633"/>
          <a:ext cx="8784975" cy="659494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872208"/>
                <a:gridCol w="1008112"/>
                <a:gridCol w="2390665"/>
                <a:gridCol w="1756995"/>
                <a:gridCol w="1756995"/>
              </a:tblGrid>
              <a:tr h="438338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/>
                        <a:t>Площадь</a:t>
                      </a:r>
                      <a:endParaRPr lang="ru-RU" sz="1200" b="1" dirty="0"/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Протяженность объекта в двух измерениях.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м</a:t>
                      </a:r>
                      <a:r>
                        <a:rPr lang="ru-RU" sz="1200" baseline="30000" dirty="0"/>
                        <a:t>2</a:t>
                      </a:r>
                      <a:endParaRPr lang="ru-RU" sz="1200" dirty="0"/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4871" marR="4871" marT="4871" marB="4871" anchor="ctr"/>
                </a:tc>
              </a:tr>
              <a:tr h="226522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/>
                        <a:t>Плотность</a:t>
                      </a:r>
                      <a:endParaRPr lang="ru-RU" sz="1200" b="1" dirty="0"/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ρ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Масса на единицу объёма.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кг/м</a:t>
                      </a:r>
                      <a:r>
                        <a:rPr lang="ru-RU" sz="1200" baseline="30000" dirty="0"/>
                        <a:t>3</a:t>
                      </a:r>
                      <a:endParaRPr lang="ru-RU" sz="1200" dirty="0"/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/>
                        <a:t>интенсивная величина</a:t>
                      </a:r>
                      <a:endParaRPr lang="ru-RU" sz="1200" dirty="0"/>
                    </a:p>
                  </a:txBody>
                  <a:tcPr marL="4871" marR="4871" marT="4871" marB="4871" anchor="ctr"/>
                </a:tc>
              </a:tr>
              <a:tr h="438338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/>
                        <a:t>Объём</a:t>
                      </a:r>
                      <a:endParaRPr lang="ru-RU" sz="1200" b="1" dirty="0"/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Протяжённость объекта в трёх измерениях.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м</a:t>
                      </a:r>
                      <a:r>
                        <a:rPr lang="ru-RU" sz="1200" baseline="30000" dirty="0"/>
                        <a:t>3</a:t>
                      </a:r>
                      <a:endParaRPr lang="ru-RU" sz="1200" dirty="0"/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 smtClean="0"/>
                        <a:t>Экстенсивная</a:t>
                      </a:r>
                    </a:p>
                    <a:p>
                      <a:pPr algn="ctr"/>
                      <a:r>
                        <a:rPr lang="ru-RU" sz="1200" u="none" strike="noStrike" dirty="0" smtClean="0"/>
                        <a:t> </a:t>
                      </a:r>
                      <a:r>
                        <a:rPr lang="ru-RU" sz="1200" u="none" strike="noStrike" dirty="0"/>
                        <a:t>величина</a:t>
                      </a:r>
                      <a:endParaRPr lang="ru-RU" sz="1200" dirty="0"/>
                    </a:p>
                  </a:txBody>
                  <a:tcPr marL="4871" marR="4871" marT="4871" marB="4871" anchor="ctr"/>
                </a:tc>
              </a:tr>
              <a:tr h="655208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/>
                        <a:t>Напряжение</a:t>
                      </a:r>
                      <a:endParaRPr lang="ru-RU" sz="1200" b="1" dirty="0"/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Изменение потенциальной энергии, приходящееся на единицу заряда.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м</a:t>
                      </a:r>
                      <a:r>
                        <a:rPr lang="ru-RU" sz="1200" baseline="30000" dirty="0"/>
                        <a:t>2</a:t>
                      </a:r>
                      <a:r>
                        <a:rPr lang="ru-RU" sz="1200" dirty="0"/>
                        <a:t>·кг/(с</a:t>
                      </a:r>
                      <a:r>
                        <a:rPr lang="ru-RU" sz="1200" baseline="30000" dirty="0"/>
                        <a:t>3</a:t>
                      </a:r>
                      <a:r>
                        <a:rPr lang="ru-RU" sz="1200" dirty="0"/>
                        <a:t>·А) (</a:t>
                      </a:r>
                      <a:r>
                        <a:rPr lang="ru-RU" sz="1200" u="none" strike="noStrike" dirty="0"/>
                        <a:t>вольт</a:t>
                      </a:r>
                      <a:r>
                        <a:rPr lang="ru-RU" sz="1200" dirty="0"/>
                        <a:t>, В)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/>
                        <a:t>скаляр</a:t>
                      </a:r>
                      <a:endParaRPr lang="ru-RU" sz="1200" dirty="0"/>
                    </a:p>
                  </a:txBody>
                  <a:tcPr marL="4871" marR="4871" marT="4871" marB="4871" anchor="ctr"/>
                </a:tc>
              </a:tr>
              <a:tr h="332295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/>
                        <a:t>Мощность</a:t>
                      </a:r>
                      <a:endParaRPr lang="ru-RU" sz="1200" b="1" dirty="0"/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Скорость изменения энергии.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кг·м</a:t>
                      </a:r>
                      <a:r>
                        <a:rPr lang="ru-RU" sz="1200" baseline="30000" dirty="0"/>
                        <a:t>2</a:t>
                      </a:r>
                      <a:r>
                        <a:rPr lang="ru-RU" sz="1200" dirty="0"/>
                        <a:t>/с</a:t>
                      </a:r>
                      <a:r>
                        <a:rPr lang="ru-RU" sz="1200" baseline="30000" dirty="0"/>
                        <a:t>3</a:t>
                      </a:r>
                      <a:r>
                        <a:rPr lang="ru-RU" sz="1200" dirty="0"/>
                        <a:t> (</a:t>
                      </a:r>
                      <a:r>
                        <a:rPr lang="ru-RU" sz="1200" u="none" strike="noStrike" dirty="0"/>
                        <a:t>ватт</a:t>
                      </a:r>
                      <a:r>
                        <a:rPr lang="ru-RU" sz="1200" dirty="0"/>
                        <a:t>, Вт)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4871" marR="4871" marT="4871" marB="4871" anchor="ctr"/>
                </a:tc>
              </a:tr>
              <a:tr h="791360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/>
                        <a:t>Момент силы</a:t>
                      </a:r>
                      <a:endParaRPr lang="ru-RU" sz="1200" b="1" dirty="0"/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Произведение силы на длину перпендикуляра, опущенного из точки на линию действия силы.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кг·м</a:t>
                      </a:r>
                      <a:r>
                        <a:rPr lang="ru-RU" sz="1200" baseline="30000" dirty="0"/>
                        <a:t>2</a:t>
                      </a:r>
                      <a:r>
                        <a:rPr lang="ru-RU" sz="1200" dirty="0"/>
                        <a:t>/с</a:t>
                      </a:r>
                      <a:r>
                        <a:rPr lang="ru-RU" sz="1200" baseline="30000" dirty="0"/>
                        <a:t>2</a:t>
                      </a:r>
                      <a:endParaRPr lang="ru-RU" sz="1200" dirty="0"/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вектор</a:t>
                      </a:r>
                    </a:p>
                  </a:txBody>
                  <a:tcPr marL="4871" marR="4871" marT="4871" marB="4871" anchor="ctr"/>
                </a:tc>
              </a:tr>
              <a:tr h="367732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/>
                        <a:t>Момент инерции</a:t>
                      </a:r>
                      <a:endParaRPr lang="ru-RU" sz="1200" b="1" dirty="0"/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Мера инертности объекта при вращении.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кг·м</a:t>
                      </a:r>
                      <a:r>
                        <a:rPr lang="ru-RU" sz="1200" baseline="30000" dirty="0"/>
                        <a:t>2</a:t>
                      </a:r>
                      <a:endParaRPr lang="ru-RU" sz="1200" dirty="0"/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тензорная величина</a:t>
                      </a:r>
                    </a:p>
                  </a:txBody>
                  <a:tcPr marL="4871" marR="4871" marT="4871" marB="4871" anchor="ctr"/>
                </a:tc>
              </a:tr>
              <a:tr h="361651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/>
                        <a:t>Момент импульса</a:t>
                      </a:r>
                      <a:endParaRPr lang="ru-RU" sz="1200" b="1" dirty="0"/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Мера вращения объекта.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кг·м</a:t>
                      </a:r>
                      <a:r>
                        <a:rPr lang="ru-RU" sz="1200" baseline="30000" dirty="0"/>
                        <a:t>2</a:t>
                      </a:r>
                      <a:r>
                        <a:rPr lang="ru-RU" sz="1200" dirty="0"/>
                        <a:t>/</a:t>
                      </a:r>
                      <a:r>
                        <a:rPr lang="en-US" sz="1200" dirty="0"/>
                        <a:t>c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сохраняющаяся величина</a:t>
                      </a:r>
                    </a:p>
                  </a:txBody>
                  <a:tcPr marL="4871" marR="4871" marT="4871" marB="4871" anchor="ctr"/>
                </a:tc>
              </a:tr>
              <a:tr h="438338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/>
                        <a:t>Механическая работа</a:t>
                      </a:r>
                      <a:endParaRPr lang="ru-RU" sz="1200" b="1" dirty="0"/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Скалярное произведение силы и перемещения.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кг·м</a:t>
                      </a:r>
                      <a:r>
                        <a:rPr lang="ru-RU" sz="1200" baseline="30000" dirty="0"/>
                        <a:t>2</a:t>
                      </a:r>
                      <a:r>
                        <a:rPr lang="ru-RU" sz="1200" dirty="0"/>
                        <a:t>/с</a:t>
                      </a:r>
                      <a:r>
                        <a:rPr lang="ru-RU" sz="1200" baseline="30000" dirty="0"/>
                        <a:t>2</a:t>
                      </a:r>
                      <a:r>
                        <a:rPr lang="ru-RU" sz="1200" dirty="0"/>
                        <a:t> (</a:t>
                      </a:r>
                      <a:r>
                        <a:rPr lang="ru-RU" sz="1200" u="none" strike="noStrike" dirty="0"/>
                        <a:t>джоуль</a:t>
                      </a:r>
                      <a:r>
                        <a:rPr lang="ru-RU" sz="1200" dirty="0"/>
                        <a:t>, Дж)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/>
                        <a:t>скаляр</a:t>
                      </a:r>
                      <a:endParaRPr lang="ru-RU" sz="1200" dirty="0"/>
                    </a:p>
                  </a:txBody>
                  <a:tcPr marL="4871" marR="4871" marT="4871" marB="4871" anchor="ctr"/>
                </a:tc>
              </a:tr>
              <a:tr h="720755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/>
                        <a:t>Магнитный поток</a:t>
                      </a:r>
                      <a:endParaRPr lang="ru-RU" sz="1200" b="1" dirty="0"/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Φ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Величина, учитывающая интенсивность </a:t>
                      </a:r>
                      <a:r>
                        <a:rPr lang="ru-RU" sz="1100" u="none" strike="noStrike" dirty="0"/>
                        <a:t>магнитного поля</a:t>
                      </a:r>
                      <a:r>
                        <a:rPr lang="ru-RU" sz="1100" dirty="0"/>
                        <a:t> и занимаемую им область.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кг/(с</a:t>
                      </a:r>
                      <a:r>
                        <a:rPr lang="ru-RU" sz="1200" baseline="30000" dirty="0"/>
                        <a:t>2</a:t>
                      </a:r>
                      <a:r>
                        <a:rPr lang="ru-RU" sz="1200" dirty="0"/>
                        <a:t>·А) (</a:t>
                      </a:r>
                      <a:r>
                        <a:rPr lang="ru-RU" sz="1200" u="none" strike="noStrike" dirty="0"/>
                        <a:t>вебер</a:t>
                      </a:r>
                      <a:r>
                        <a:rPr lang="ru-RU" sz="1200" dirty="0"/>
                        <a:t>, Вб)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4871" marR="4871" marT="4871" marB="4871" anchor="ctr"/>
                </a:tc>
              </a:tr>
              <a:tr h="226522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/>
                        <a:t>Линейная плотность</a:t>
                      </a:r>
                      <a:endParaRPr lang="ru-RU" sz="1200" b="1" dirty="0"/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ρ</a:t>
                      </a:r>
                      <a:r>
                        <a:rPr lang="en-US" sz="1400" baseline="-25000" dirty="0"/>
                        <a:t>l</a:t>
                      </a:r>
                      <a:endParaRPr lang="en-US" sz="1400" dirty="0"/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Масса на единицу длины.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кг/м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4871" marR="4871" marT="4871" marB="4871" anchor="ctr"/>
                </a:tc>
              </a:tr>
              <a:tr h="650150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/>
                        <a:t>Количество теплоты</a:t>
                      </a:r>
                      <a:endParaRPr lang="ru-RU" sz="1200" b="1" dirty="0"/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Энергия, передаваемая от одного тела к другому немеханическим путём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кг·м</a:t>
                      </a:r>
                      <a:r>
                        <a:rPr lang="ru-RU" sz="1200" baseline="30000" dirty="0"/>
                        <a:t>2</a:t>
                      </a:r>
                      <a:r>
                        <a:rPr lang="ru-RU" sz="1200" dirty="0"/>
                        <a:t>/с</a:t>
                      </a:r>
                      <a:r>
                        <a:rPr lang="ru-RU" sz="1200" baseline="30000" dirty="0"/>
                        <a:t>2</a:t>
                      </a:r>
                      <a:r>
                        <a:rPr lang="ru-RU" sz="1200" dirty="0"/>
                        <a:t> (</a:t>
                      </a:r>
                      <a:r>
                        <a:rPr lang="ru-RU" sz="1200" u="none" strike="noStrike" dirty="0"/>
                        <a:t>джоуль</a:t>
                      </a:r>
                      <a:r>
                        <a:rPr lang="ru-RU" sz="1200" dirty="0"/>
                        <a:t>, Дж)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/>
                        <a:t>скаляр</a:t>
                      </a:r>
                      <a:endParaRPr lang="ru-RU" sz="1200" dirty="0"/>
                    </a:p>
                  </a:txBody>
                  <a:tcPr marL="4871" marR="4871" marT="4871" marB="4871" anchor="ctr"/>
                </a:tc>
              </a:tr>
              <a:tr h="537785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/>
                        <a:t>Импульс</a:t>
                      </a:r>
                      <a:endParaRPr lang="ru-RU" sz="1200" b="1" dirty="0"/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Произведение массы и скорости тела.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кг·м/с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/>
                        <a:t>экстенсивная</a:t>
                      </a:r>
                      <a:r>
                        <a:rPr lang="ru-RU" sz="1200" dirty="0"/>
                        <a:t>, сохраняющаяся величина</a:t>
                      </a:r>
                    </a:p>
                  </a:txBody>
                  <a:tcPr marL="4871" marR="4871" marT="4871" marB="4871" anchor="ctr"/>
                </a:tc>
              </a:tr>
              <a:tr h="367732"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/>
                        <a:t>Давление</a:t>
                      </a:r>
                      <a:endParaRPr lang="ru-RU" sz="1200" b="1" dirty="0"/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Сила, приходящаяся на единицу площади.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кг/(м·с</a:t>
                      </a:r>
                      <a:r>
                        <a:rPr lang="ru-RU" sz="1200" baseline="30000" dirty="0"/>
                        <a:t>2</a:t>
                      </a:r>
                      <a:r>
                        <a:rPr lang="ru-RU" sz="1200" dirty="0"/>
                        <a:t>) (</a:t>
                      </a:r>
                      <a:r>
                        <a:rPr lang="ru-RU" sz="1200" u="none" strike="noStrike" dirty="0"/>
                        <a:t>паскаль</a:t>
                      </a:r>
                      <a:r>
                        <a:rPr lang="ru-RU" sz="1200" dirty="0"/>
                        <a:t>, Па)</a:t>
                      </a:r>
                    </a:p>
                  </a:txBody>
                  <a:tcPr marL="4871" marR="4871" marT="4871" marB="4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 smtClean="0"/>
                        <a:t>Интенсивна</a:t>
                      </a:r>
                    </a:p>
                    <a:p>
                      <a:pPr algn="ctr"/>
                      <a:r>
                        <a:rPr lang="ru-RU" sz="1200" u="none" strike="noStrike" dirty="0" smtClean="0"/>
                        <a:t>я </a:t>
                      </a:r>
                      <a:r>
                        <a:rPr lang="ru-RU" sz="1200" u="none" strike="noStrike" dirty="0"/>
                        <a:t>величина</a:t>
                      </a:r>
                      <a:endParaRPr lang="ru-RU" sz="1200" dirty="0"/>
                    </a:p>
                  </a:txBody>
                  <a:tcPr marL="4871" marR="4871" marT="4871" marB="4871" anchor="ctr"/>
                </a:tc>
              </a:tr>
            </a:tbl>
          </a:graphicData>
        </a:graphic>
      </p:graphicFrame>
    </p:spTree>
  </p:cSld>
  <p:clrMapOvr>
    <a:masterClrMapping/>
  </p:clrMapOvr>
  <p:transition>
    <p:cover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260648"/>
            <a:ext cx="400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Измерение длины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C:\ФИЗИКА\ПРЕЗЕНТАЦИИ\7 класс\картинки\линейк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50720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ФИЗИКА\ПРЕЗЕНТАЦИИ\7 класс\картинки\штангенциркуль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34290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ФИЗИКА\ПРЕЗЕНТАЦИИ\7 класс\картинки\микромет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509120"/>
            <a:ext cx="34290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56176" y="1052736"/>
            <a:ext cx="2143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Линейка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976" y="2420888"/>
            <a:ext cx="4429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Штангенциркуль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5976" y="4437112"/>
            <a:ext cx="4429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Микрометр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501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Измерение углов</a:t>
            </a:r>
          </a:p>
        </p:txBody>
      </p:sp>
      <p:pic>
        <p:nvPicPr>
          <p:cNvPr id="3" name="Picture 4" descr="C:\ФИЗИКА\ПРЕЗЕНТАЦИИ\7 класс\картинки\транспортир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124744"/>
            <a:ext cx="2071687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75656" y="1484784"/>
            <a:ext cx="4000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Транспортир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2492896"/>
            <a:ext cx="4320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Измерение времени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ФИЗИКА\ПРЕЗЕНТАЦИИ\7 класс\картинки\часы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284984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ФИЗИКА\ПРЕЗЕНТАЦИИ\7 класс\картинки\секундомер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149080"/>
            <a:ext cx="25003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31840" y="3645024"/>
            <a:ext cx="2571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672" y="5301208"/>
            <a:ext cx="4286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Секундомер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285750"/>
            <a:ext cx="8501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Измерение объема</a:t>
            </a:r>
          </a:p>
        </p:txBody>
      </p:sp>
      <p:pic>
        <p:nvPicPr>
          <p:cNvPr id="3" name="Picture 6" descr="C:\ФИЗИКА\ПРЕЗЕНТАЦИИ\7 класс\картинки\tubes and flasks\мензурк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ФИЗИКА\ПРЕЗЕНТАЦИИ\7 класс\картинки\термомет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573016"/>
            <a:ext cx="827088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11960" y="1844824"/>
            <a:ext cx="4286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Мензурка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3429000"/>
            <a:ext cx="8501062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Измерение температуры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736" y="4725144"/>
            <a:ext cx="4286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Термометр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AF_SchoolPresentation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386BDC-2047-46AF-AE89-3A60F42B56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AF_SchoolPresentation</Template>
  <TotalTime>0</TotalTime>
  <Words>596</Words>
  <Application>Microsoft Office PowerPoint</Application>
  <PresentationFormat>Экран (4:3)</PresentationFormat>
  <Paragraphs>216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AF_SchoolPresentation</vt:lpstr>
      <vt:lpstr>Министерство Общего и  профессионального образования Муниципальное Общеобразовательное учреждение Средняя Общеобразовательная школа №4</vt:lpstr>
      <vt:lpstr>Физическая величина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Измерения</vt:lpstr>
      <vt:lpstr>Интернет - ресурсы</vt:lpstr>
      <vt:lpstr>Спасибо за внимание!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2014-12-07T08:52:33Z</dcterms:created>
  <dcterms:modified xsi:type="dcterms:W3CDTF">2014-12-07T10:05:16Z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TC103368119990</vt:lpwstr>
  </property>
</Properties>
</file>