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70" r:id="rId6"/>
    <p:sldId id="265" r:id="rId7"/>
    <p:sldId id="266" r:id="rId8"/>
    <p:sldId id="262" r:id="rId9"/>
    <p:sldId id="263" r:id="rId10"/>
    <p:sldId id="264" r:id="rId11"/>
    <p:sldId id="261" r:id="rId12"/>
    <p:sldId id="260" r:id="rId13"/>
    <p:sldId id="271" r:id="rId14"/>
    <p:sldId id="267" r:id="rId15"/>
    <p:sldId id="268" r:id="rId16"/>
    <p:sldId id="269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285992"/>
            <a:ext cx="8172480" cy="1214446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Урок </a:t>
            </a:r>
            <a:r>
              <a:rPr lang="ru-RU" b="1" dirty="0"/>
              <a:t>«Решение задач»</a:t>
            </a:r>
            <a:r>
              <a:rPr lang="ru-RU" dirty="0"/>
              <a:t> 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728" y="4143380"/>
            <a:ext cx="7286676" cy="857256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(Решение задач на законы Ньютона, свободное падение тел, закон всемирного тяготения) в 9 классе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714612" y="5429264"/>
            <a:ext cx="60722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ru-RU" b="1" i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Автор: Печеркина С.В., учитель физики МОУ-СОШ № 4 </a:t>
            </a:r>
          </a:p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ru-RU" b="1" i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ГО Богданович</a:t>
            </a:r>
            <a:endParaRPr lang="ru-RU" dirty="0" smtClean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3200" b="1" dirty="0" smtClean="0"/>
              <a:t>Краткая теория. Ускорение свободного падения на Земле и других планетах</a:t>
            </a:r>
            <a:endParaRPr lang="ru-RU" sz="3200" b="1" dirty="0"/>
          </a:p>
        </p:txBody>
      </p:sp>
      <p:pic>
        <p:nvPicPr>
          <p:cNvPr id="6" name="Содержимое 5" descr="579404378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2976" y="1600200"/>
            <a:ext cx="6786610" cy="5257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b="1" i="1" dirty="0" smtClean="0"/>
              <a:t>Алгоритм решения задач </a:t>
            </a:r>
            <a:br>
              <a:rPr lang="ru-RU" b="1" i="1" dirty="0" smtClean="0"/>
            </a:br>
            <a:r>
              <a:rPr lang="ru-RU" b="1" i="1" dirty="0" smtClean="0"/>
              <a:t>по динамике</a:t>
            </a:r>
            <a:endParaRPr lang="ru-RU" dirty="0"/>
          </a:p>
        </p:txBody>
      </p:sp>
      <p:pic>
        <p:nvPicPr>
          <p:cNvPr id="7" name="Содержимое 6" descr="0006-006-Algoritm-reshenija-zadach.jpg"/>
          <p:cNvPicPr>
            <a:picLocks noGrp="1" noChangeAspect="1"/>
          </p:cNvPicPr>
          <p:nvPr>
            <p:ph idx="1"/>
          </p:nvPr>
        </p:nvPicPr>
        <p:blipFill>
          <a:blip r:embed="rId2"/>
          <a:srcRect t="17105" r="4951"/>
          <a:stretch>
            <a:fillRect/>
          </a:stretch>
        </p:blipFill>
        <p:spPr>
          <a:xfrm>
            <a:off x="1500166" y="1428736"/>
            <a:ext cx="6715172" cy="542926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b="1" dirty="0" smtClean="0"/>
              <a:t>Инструкция к самостоятельной работе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Зачет – выполнение трех задач по пройденным темам;</a:t>
            </a:r>
          </a:p>
          <a:p>
            <a:r>
              <a:rPr lang="ru-RU" dirty="0" smtClean="0"/>
              <a:t>Выполнить можно задачи уровней </a:t>
            </a:r>
            <a:r>
              <a:rPr lang="en-US" dirty="0" smtClean="0"/>
              <a:t>I</a:t>
            </a:r>
            <a:r>
              <a:rPr lang="ru-RU" dirty="0" smtClean="0"/>
              <a:t> (простая),</a:t>
            </a:r>
            <a:r>
              <a:rPr lang="en-US" dirty="0" smtClean="0"/>
              <a:t> II</a:t>
            </a:r>
            <a:r>
              <a:rPr lang="ru-RU" dirty="0" smtClean="0"/>
              <a:t>(более сложная),</a:t>
            </a:r>
            <a:r>
              <a:rPr lang="en-US" dirty="0" smtClean="0"/>
              <a:t> III</a:t>
            </a:r>
            <a:r>
              <a:rPr lang="ru-RU" dirty="0" smtClean="0"/>
              <a:t> (сложная) на ваш выбор;</a:t>
            </a:r>
          </a:p>
          <a:p>
            <a:r>
              <a:rPr lang="ru-RU" dirty="0" smtClean="0"/>
              <a:t>Решение простой задачи (первого уровня) выполняем по образцу в Рабочем листе;</a:t>
            </a:r>
            <a:endParaRPr lang="en-US" dirty="0" smtClean="0"/>
          </a:p>
          <a:p>
            <a:r>
              <a:rPr lang="ru-RU" dirty="0" smtClean="0"/>
              <a:t>Появившиеся вопросы задаем учителю;</a:t>
            </a:r>
          </a:p>
          <a:p>
            <a:r>
              <a:rPr lang="ru-RU" dirty="0" smtClean="0"/>
              <a:t>Выполнили задачу – проверяем у учителя, ставим отметку о выполнении.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b="1" dirty="0" smtClean="0"/>
              <a:t>Критерии оценивания решенных задач и перевода в оценку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0 баллов – задача не решена;</a:t>
            </a:r>
          </a:p>
          <a:p>
            <a:r>
              <a:rPr lang="ru-RU" dirty="0" smtClean="0"/>
              <a:t>1 балл – есть решение, но ответ неверный;</a:t>
            </a:r>
          </a:p>
          <a:p>
            <a:r>
              <a:rPr lang="ru-RU" dirty="0" smtClean="0"/>
              <a:t>2 балла – есть решение и ответ верный.</a:t>
            </a:r>
          </a:p>
          <a:p>
            <a:r>
              <a:rPr lang="ru-RU" dirty="0" smtClean="0"/>
              <a:t>1-3 баллов - «2»</a:t>
            </a:r>
          </a:p>
          <a:p>
            <a:r>
              <a:rPr lang="ru-RU" dirty="0" smtClean="0"/>
              <a:t>4-6 баллов – «3»;</a:t>
            </a:r>
          </a:p>
          <a:p>
            <a:r>
              <a:rPr lang="ru-RU" dirty="0" smtClean="0"/>
              <a:t>7-9 баллов – «4»;</a:t>
            </a:r>
          </a:p>
          <a:p>
            <a:r>
              <a:rPr lang="ru-RU" dirty="0" smtClean="0"/>
              <a:t>10-12 баллов – «5».</a:t>
            </a:r>
          </a:p>
          <a:p>
            <a:r>
              <a:rPr lang="ru-RU" dirty="0" smtClean="0"/>
              <a:t>+ 1 балл – за каждую задачу </a:t>
            </a:r>
            <a:r>
              <a:rPr lang="en-US" dirty="0" smtClean="0"/>
              <a:t>II </a:t>
            </a:r>
            <a:r>
              <a:rPr lang="ru-RU" dirty="0" smtClean="0"/>
              <a:t>уровня сложности;</a:t>
            </a:r>
          </a:p>
          <a:p>
            <a:r>
              <a:rPr lang="ru-RU" dirty="0" smtClean="0"/>
              <a:t>+ 2 балла – за каждую задачу </a:t>
            </a:r>
            <a:r>
              <a:rPr lang="en-US" dirty="0" smtClean="0"/>
              <a:t>III </a:t>
            </a:r>
            <a:r>
              <a:rPr lang="ru-RU" dirty="0" smtClean="0"/>
              <a:t>уровня сложности.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1214422"/>
            <a:ext cx="8229600" cy="3429024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b="1" dirty="0" smtClean="0"/>
              <a:t>Самостоятельная работа – </a:t>
            </a:r>
            <a:br>
              <a:rPr lang="ru-RU" b="1" dirty="0" smtClean="0"/>
            </a:br>
            <a:r>
              <a:rPr lang="ru-RU" b="1" dirty="0" smtClean="0"/>
              <a:t>20 мин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b="1" dirty="0" smtClean="0"/>
              <a:t>Ваше мнение об уроке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«ПОМЕТКИ НА ПОЛЯХ»</a:t>
            </a:r>
            <a:endParaRPr lang="ru-RU" dirty="0" smtClean="0"/>
          </a:p>
          <a:p>
            <a:r>
              <a:rPr lang="ru-RU" dirty="0" smtClean="0"/>
              <a:t>Обозначение с помощью знаков на полях возле текста или в самом тексте:</a:t>
            </a:r>
          </a:p>
          <a:p>
            <a:r>
              <a:rPr lang="ru-RU" dirty="0" smtClean="0"/>
              <a:t>«+» - знал,	</a:t>
            </a:r>
          </a:p>
          <a:p>
            <a:r>
              <a:rPr lang="ru-RU" dirty="0" smtClean="0"/>
              <a:t>«!» - новый материал (узнал), </a:t>
            </a:r>
          </a:p>
          <a:p>
            <a:r>
              <a:rPr lang="ru-RU" dirty="0" smtClean="0"/>
              <a:t>«?» - хочу узнать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00108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2800" b="1" dirty="0" smtClean="0"/>
              <a:t>Домашнее задание. «ВОПРОСИТЕЛЬНЫЕ СЛОВА» </a:t>
            </a:r>
            <a:br>
              <a:rPr lang="ru-RU" sz="2800" b="1" dirty="0" smtClean="0"/>
            </a:b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286412"/>
          </a:xfrm>
        </p:spPr>
        <p:txBody>
          <a:bodyPr/>
          <a:lstStyle/>
          <a:p>
            <a:r>
              <a:rPr lang="ru-RU" dirty="0" smtClean="0"/>
              <a:t>§ 20. Искусственные спутники Земли - на самостоятельное изучение . Составить как можно больше вопросов, используя вопросительные слова и термины из двух столбцов таблицы.</a:t>
            </a:r>
          </a:p>
          <a:p>
            <a:endParaRPr lang="ru-RU" dirty="0" smtClean="0"/>
          </a:p>
          <a:p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428596" y="3714753"/>
          <a:ext cx="8358246" cy="25717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3404"/>
                <a:gridCol w="4214842"/>
              </a:tblGrid>
              <a:tr h="579469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Вопросительные слова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Основные понятия темы</a:t>
                      </a:r>
                      <a:endParaRPr lang="ru-RU" sz="2800" dirty="0"/>
                    </a:p>
                  </a:txBody>
                  <a:tcPr/>
                </a:tc>
              </a:tr>
              <a:tr h="1992298"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Как?</a:t>
                      </a:r>
                    </a:p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Что?</a:t>
                      </a:r>
                    </a:p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Где?</a:t>
                      </a:r>
                    </a:p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Почему?  и др.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Закон всемирного тяготения</a:t>
                      </a:r>
                    </a:p>
                    <a:p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Свободное падение</a:t>
                      </a:r>
                    </a:p>
                    <a:p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Сила сопротивления воздуха</a:t>
                      </a:r>
                    </a:p>
                    <a:p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Условие криволинейного движения</a:t>
                      </a:r>
                    </a:p>
                    <a:p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Скорость криволинейного движения и др.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b="1" dirty="0" smtClean="0"/>
              <a:t>Цель урока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Научить решать задачи на применение законов динамики аналитико-синтетическим методом;</a:t>
            </a:r>
          </a:p>
          <a:p>
            <a:pPr lvl="0"/>
            <a:r>
              <a:rPr lang="ru-RU" dirty="0" smtClean="0"/>
              <a:t>Способствовать самореализации учащихся посредством индивидуального подхода в процессе обучения.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b="1" dirty="0" smtClean="0"/>
              <a:t>Задачи урока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ru-RU" dirty="0" smtClean="0"/>
              <a:t>Формирование алгоритмического мышления при решении задач по динамике;</a:t>
            </a:r>
          </a:p>
          <a:p>
            <a:pPr lvl="0"/>
            <a:r>
              <a:rPr lang="ru-RU" dirty="0" smtClean="0"/>
              <a:t>Совершенствование аналитико-синтетических навыков учащихся при решении задач;</a:t>
            </a:r>
          </a:p>
          <a:p>
            <a:pPr lvl="0"/>
            <a:r>
              <a:rPr lang="ru-RU" dirty="0" smtClean="0"/>
              <a:t>развитие коммуникативных компетенций; </a:t>
            </a:r>
          </a:p>
          <a:p>
            <a:pPr lvl="0"/>
            <a:r>
              <a:rPr lang="ru-RU" dirty="0" smtClean="0"/>
              <a:t>Формирование  элементов информационной культуры;</a:t>
            </a:r>
          </a:p>
          <a:p>
            <a:pPr lvl="0"/>
            <a:r>
              <a:rPr lang="ru-RU" dirty="0" smtClean="0"/>
              <a:t>Формирование </a:t>
            </a:r>
            <a:r>
              <a:rPr lang="ru-RU" dirty="0" err="1" smtClean="0"/>
              <a:t>креативных</a:t>
            </a:r>
            <a:r>
              <a:rPr lang="ru-RU" dirty="0" smtClean="0"/>
              <a:t> способностей  учащихся при решении нестандартных задач.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b="1" dirty="0" smtClean="0"/>
              <a:t>Повторим пройденный материал</a:t>
            </a:r>
            <a:br>
              <a:rPr lang="ru-RU" b="1" dirty="0" smtClean="0"/>
            </a:br>
            <a:r>
              <a:rPr lang="ru-RU" sz="2700" b="1" dirty="0" smtClean="0"/>
              <a:t>(физический диктант </a:t>
            </a:r>
            <a:r>
              <a:rPr lang="en-US" sz="2700" b="1" dirty="0" smtClean="0"/>
              <a:t>III</a:t>
            </a:r>
            <a:r>
              <a:rPr lang="ru-RU" sz="2700" b="1" dirty="0" smtClean="0"/>
              <a:t> типа)</a:t>
            </a:r>
            <a:endParaRPr lang="ru-RU" sz="27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b="1" i="1" dirty="0" smtClean="0"/>
              <a:t>Задание: закончите предложение .</a:t>
            </a:r>
          </a:p>
          <a:p>
            <a:r>
              <a:rPr lang="ru-RU" sz="2400" b="1" dirty="0" smtClean="0"/>
              <a:t>Явление сохранения скорости телом при отсутствии действия на него других тел называется…</a:t>
            </a:r>
          </a:p>
          <a:p>
            <a:r>
              <a:rPr lang="ru-RU" sz="2400" b="1" dirty="0" smtClean="0"/>
              <a:t>Если на тело не действуют другие тела, либо действие других тел уравновешено, то тело движется…</a:t>
            </a:r>
          </a:p>
          <a:p>
            <a:r>
              <a:rPr lang="ru-RU" sz="2400" b="1" dirty="0" smtClean="0"/>
              <a:t>Векторная физическая величина, характеризующая меру взаимодействия тел, называется…</a:t>
            </a:r>
          </a:p>
          <a:p>
            <a:r>
              <a:rPr lang="ru-RU" sz="2400" b="1" dirty="0" smtClean="0"/>
              <a:t>Прибор для измерения силы - …</a:t>
            </a:r>
          </a:p>
          <a:p>
            <a:r>
              <a:rPr lang="ru-RU" sz="2400" b="1" dirty="0" smtClean="0"/>
              <a:t>Сила, с которой все тела притягиваются к земле, называется…</a:t>
            </a:r>
          </a:p>
          <a:p>
            <a:r>
              <a:rPr lang="ru-RU" sz="2400" b="1" dirty="0" smtClean="0"/>
              <a:t>Сила тяжести прямо пропорциональна…</a:t>
            </a:r>
          </a:p>
          <a:p>
            <a:r>
              <a:rPr lang="ru-RU" sz="2400" b="1" dirty="0" smtClean="0"/>
              <a:t>Приливы и отливы являются доказательством явления…</a:t>
            </a:r>
          </a:p>
          <a:p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Разминочные задачи</a:t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ru-RU" dirty="0" smtClean="0"/>
              <a:t>Притягивается ли к Луне человек, стоящий на Земле? К чему он притягивается сильнее: к Луне или к Земле? Притягивается ли Луна к этому человеку?</a:t>
            </a:r>
          </a:p>
          <a:p>
            <a:pPr lvl="0"/>
            <a:r>
              <a:rPr lang="ru-RU" dirty="0" smtClean="0"/>
              <a:t>Как и во сколько раз изменится сила тяготения, если при неизменном расстоянии </a:t>
            </a:r>
            <a:r>
              <a:rPr lang="ru-RU" b="1" u="sng" dirty="0" smtClean="0"/>
              <a:t>массы тел возрастут вдвое</a:t>
            </a:r>
            <a:r>
              <a:rPr lang="ru-RU" dirty="0" smtClean="0"/>
              <a:t>? </a:t>
            </a:r>
          </a:p>
          <a:p>
            <a:pPr lvl="0"/>
            <a:r>
              <a:rPr lang="ru-RU" dirty="0" smtClean="0"/>
              <a:t>Как и во сколько раз изменится сила тяготения, если при неизменных массах тел </a:t>
            </a:r>
            <a:r>
              <a:rPr lang="ru-RU" b="1" u="sng" dirty="0" smtClean="0"/>
              <a:t>расстояние между ними увеличится в 2 раза</a:t>
            </a:r>
            <a:r>
              <a:rPr lang="ru-RU" dirty="0" smtClean="0"/>
              <a:t>? </a:t>
            </a:r>
          </a:p>
          <a:p>
            <a:r>
              <a:rPr lang="ru-RU" dirty="0" smtClean="0"/>
              <a:t>Что притягивает к себе с большей силой: Земля – Луну или Луна – Землю?</a:t>
            </a:r>
          </a:p>
          <a:p>
            <a:pPr lvl="0"/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b="1" dirty="0" smtClean="0"/>
              <a:t>Краткая теория. Законы Ньютона</a:t>
            </a:r>
            <a:endParaRPr lang="ru-RU" b="1" dirty="0"/>
          </a:p>
        </p:txBody>
      </p:sp>
      <p:pic>
        <p:nvPicPr>
          <p:cNvPr id="4" name="Содержимое 3" descr="1237490539_zakony-nyutona.jpg"/>
          <p:cNvPicPr>
            <a:picLocks noGrp="1" noChangeAspect="1"/>
          </p:cNvPicPr>
          <p:nvPr>
            <p:ph idx="1"/>
          </p:nvPr>
        </p:nvPicPr>
        <p:blipFill>
          <a:blip r:embed="rId2"/>
          <a:srcRect b="36000"/>
          <a:stretch>
            <a:fillRect/>
          </a:stretch>
        </p:blipFill>
        <p:spPr>
          <a:xfrm>
            <a:off x="428596" y="1571612"/>
            <a:ext cx="8429684" cy="500066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b="1" dirty="0" smtClean="0"/>
              <a:t>Краткая теория. Свободное падение</a:t>
            </a:r>
            <a:endParaRPr lang="ru-RU" b="1" dirty="0"/>
          </a:p>
        </p:txBody>
      </p:sp>
      <p:pic>
        <p:nvPicPr>
          <p:cNvPr id="7" name="Содержимое 6" descr="2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000100" y="1571612"/>
            <a:ext cx="7215238" cy="52863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b="1" dirty="0" smtClean="0"/>
              <a:t>Краткая теория. Закон всемирного тяготения</a:t>
            </a:r>
            <a:endParaRPr lang="ru-RU" b="1" dirty="0"/>
          </a:p>
        </p:txBody>
      </p:sp>
      <p:pic>
        <p:nvPicPr>
          <p:cNvPr id="9" name="Содержимое 8" descr="96876763_large_150634_html_fcc68bf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158" y="1600678"/>
            <a:ext cx="8585015" cy="525732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b="1" dirty="0" smtClean="0"/>
              <a:t>Краткая теория. Сила тяжести</a:t>
            </a:r>
            <a:endParaRPr lang="ru-RU" b="1" dirty="0"/>
          </a:p>
        </p:txBody>
      </p:sp>
      <p:pic>
        <p:nvPicPr>
          <p:cNvPr id="4" name="Содержимое 3" descr="498361906.gif"/>
          <p:cNvPicPr>
            <a:picLocks noGrp="1" noChangeAspect="1"/>
          </p:cNvPicPr>
          <p:nvPr>
            <p:ph idx="1"/>
          </p:nvPr>
        </p:nvPicPr>
        <p:blipFill>
          <a:blip r:embed="rId2"/>
          <a:srcRect t="21918"/>
          <a:stretch>
            <a:fillRect/>
          </a:stretch>
        </p:blipFill>
        <p:spPr>
          <a:xfrm>
            <a:off x="1214414" y="1785926"/>
            <a:ext cx="6786610" cy="450059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</TotalTime>
  <Words>529</Words>
  <PresentationFormat>Экран (4:3)</PresentationFormat>
  <Paragraphs>69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  Урок «Решение задач»   </vt:lpstr>
      <vt:lpstr>Цель урока</vt:lpstr>
      <vt:lpstr>Задачи урока</vt:lpstr>
      <vt:lpstr>Повторим пройденный материал (физический диктант III типа)</vt:lpstr>
      <vt:lpstr> Разминочные задачи </vt:lpstr>
      <vt:lpstr>Краткая теория. Законы Ньютона</vt:lpstr>
      <vt:lpstr>Краткая теория. Свободное падение</vt:lpstr>
      <vt:lpstr>Краткая теория. Закон всемирного тяготения</vt:lpstr>
      <vt:lpstr>Краткая теория. Сила тяжести</vt:lpstr>
      <vt:lpstr>Краткая теория. Ускорение свободного падения на Земле и других планетах</vt:lpstr>
      <vt:lpstr>Алгоритм решения задач  по динамике</vt:lpstr>
      <vt:lpstr>Инструкция к самостоятельной работе</vt:lpstr>
      <vt:lpstr>Критерии оценивания решенных задач и перевода в оценку</vt:lpstr>
      <vt:lpstr>Самостоятельная работа –  20 мин</vt:lpstr>
      <vt:lpstr>Ваше мнение об уроке</vt:lpstr>
      <vt:lpstr>Домашнее задание. «ВОПРОСИТЕЛЬНЫЕ СЛОВА»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Урок «Решение задач»   </dc:title>
  <cp:lastModifiedBy>Печеркина С.В.</cp:lastModifiedBy>
  <cp:revision>44</cp:revision>
  <dcterms:modified xsi:type="dcterms:W3CDTF">2016-06-29T06:18:25Z</dcterms:modified>
</cp:coreProperties>
</file>