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57" r:id="rId5"/>
    <p:sldId id="260" r:id="rId6"/>
    <p:sldId id="261" r:id="rId7"/>
    <p:sldId id="274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7" r:id="rId21"/>
    <p:sldId id="275" r:id="rId22"/>
    <p:sldId id="276" r:id="rId23"/>
    <p:sldId id="278" r:id="rId24"/>
    <p:sldId id="279" r:id="rId25"/>
    <p:sldId id="280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5000"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5000"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5000"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5000"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5000"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5000"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5000"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5000"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5000"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5000"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 advClick="0" advTm="5000"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60000"/>
                <a:lumOff val="40000"/>
              </a:schemeClr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 advClick="0" advTm="5000">
    <p:wedg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&#1055;&#1088;&#1080;&#1084;&#1077;&#1088;&#1099;%20&#1088;&#1072;&#1073;&#1086;&#1095;&#1080;&#1093;%20&#1083;&#1080;&#1089;&#1090;&#1086;&#1074;/&#1056;&#1072;&#1073;&#1086;&#1095;&#1072;&#1103;%20&#1082;&#1072;&#1088;&#1090;&#1086;&#1095;&#1082;&#1072;_&#1057;&#1074;&#1086;&#1073;&#1086;&#1076;&#1085;&#1099;&#1077;%20&#1080;%20&#1074;&#1099;&#1085;&#1091;&#1078;&#1076;&#1077;&#1085;&#1085;&#1099;&#1077;%20&#1082;&#1086;&#1083;&#1077;&#1073;&#1072;&#1085;&#1080;&#1103;.docx" TargetMode="External"/><Relationship Id="rId2" Type="http://schemas.openxmlformats.org/officeDocument/2006/relationships/hyperlink" Target="&#1055;&#1088;&#1080;&#1084;&#1077;&#1088;&#1099;%20&#1088;&#1072;&#1073;&#1086;&#1095;&#1080;&#1093;%20&#1083;&#1080;&#1089;&#1090;&#1086;&#1074;/&#1056;&#1072;&#1073;&#1086;&#1095;&#1072;&#1103;%20&#1082;&#1072;&#1088;&#1090;&#1086;&#1095;&#1082;&#1072;%20&#1087;&#1086;%20&#1090;&#1077;&#1084;&#1077;_&#1057;&#1074;&#1086;&#1081;&#1089;&#1090;&#1074;&#1072;%20&#1088;&#1072;&#1076;&#1080;&#1086;&#1074;&#1086;&#1083;&#1085;.docx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&#1055;&#1088;&#1080;&#1084;&#1077;&#1088;&#1099;%20&#1088;&#1072;&#1073;&#1086;&#1095;&#1080;&#1093;%20&#1083;&#1080;&#1089;&#1090;&#1086;&#1074;/&#1056;&#1072;&#1073;&#1086;&#1095;&#1072;&#1103;%20&#1082;&#1072;&#1088;&#1090;&#1086;&#1095;&#1082;&#1072;%20&#1091;&#1088;&#1086;&#1082;&#1072;%20(&#1076;&#1083;&#1103;%20&#1091;&#1095;&#1072;&#1097;&#1080;&#1093;&#1089;&#1103;)_9_&#1054;&#1058;&#1085;&#1086;&#1089;&#1080;&#1090;&#1077;&#1083;&#1100;&#1085;&#1086;&#1089;&#1090;&#1100;.docx" TargetMode="External"/><Relationship Id="rId4" Type="http://schemas.openxmlformats.org/officeDocument/2006/relationships/hyperlink" Target="&#1055;&#1088;&#1080;&#1084;&#1077;&#1088;&#1099;%20&#1088;&#1072;&#1073;&#1086;&#1095;&#1080;&#1093;%20&#1083;&#1080;&#1089;&#1090;&#1086;&#1074;/&#1056;&#1072;&#1073;&#1086;&#1095;&#1072;&#1103;%20&#1082;&#1072;&#1088;&#1090;&#1086;&#1095;&#1082;&#1072;%20&#1082;%20&#1091;&#1088;&#1086;&#1082;&#1091;_&#1044;&#1074;&#1080;&#1078;&#1077;&#1085;&#1080;&#1077;%20&#1090;&#1077;&#1083;&#1072;%20&#1087;&#1086;%20&#1086;&#1082;&#1088;&#1091;&#1078;&#1085;&#1086;&#1089;&#1090;&#1080;.docx" TargetMode="Externa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&#1055;&#1088;&#1080;&#1084;&#1077;&#1088;&#1099;%20&#1088;&#1072;&#1073;&#1086;&#1095;&#1080;&#1093;%20&#1083;&#1080;&#1089;&#1090;&#1086;&#1074;/&#1056;&#1072;&#1073;&#1086;&#1095;&#1072;&#1103;%20&#1082;&#1072;&#1088;&#1090;&#1086;&#1095;&#1082;&#1072;_&#1056;&#1077;&#1096;&#1077;&#1085;&#1080;&#1077;%20&#1079;&#1072;&#1076;&#1072;&#1095;_&#1052;.&#1055;.%20(&#1076;&#1083;&#1103;%20&#1091;&#1095;&#1080;&#1090;&#1077;&#1083;&#1103;).docx" TargetMode="External"/><Relationship Id="rId2" Type="http://schemas.openxmlformats.org/officeDocument/2006/relationships/hyperlink" Target="&#1055;&#1088;&#1080;&#1084;&#1077;&#1088;&#1099;%20&#1088;&#1072;&#1073;&#1086;&#1095;&#1080;&#1093;%20&#1083;&#1080;&#1089;&#1090;&#1086;&#1074;/&#1056;&#1072;&#1073;&#1086;&#1095;&#1072;&#1103;%20&#1082;&#1072;&#1088;&#1090;&#1086;&#1095;&#1082;&#1072;_&#1056;&#1077;&#1096;&#1077;&#1085;&#1080;&#1077;%20&#1079;&#1072;&#1076;&#1072;&#1095;_&#1052;.&#1055;.%20(&#1076;&#1083;&#1103;%20&#1091;&#1095;&#1072;&#1097;&#1080;&#1093;&#1089;&#1103;).docx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&#1055;&#1088;&#1080;&#1084;&#1077;&#1088;&#1099;%20&#1088;&#1072;&#1073;&#1086;&#1095;&#1080;&#1093;%20&#1083;&#1080;&#1089;&#1090;&#1086;&#1074;/&#1056;&#1072;&#1073;&#1086;&#1095;&#1072;&#1103;%20&#1082;&#1072;&#1088;&#1090;&#1086;&#1095;&#1082;&#1072;%20&#1087;&#1086;%20&#1090;&#1077;&#1084;&#1077;_%202%20&#1079;&#1072;&#1082;&#1086;&#1085;%20&#1053;&#1100;&#1102;&#1090;&#1086;&#1085;&#1072;.docx" TargetMode="Externa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&#1055;&#1088;&#1080;&#1084;&#1077;&#1088;&#1099;%20&#1088;&#1072;&#1073;&#1086;&#1095;&#1080;&#1093;%20&#1083;&#1080;&#1089;&#1090;&#1086;&#1074;/&#1056;&#1072;&#1073;&#1086;&#1095;&#1072;&#1103;%20&#1082;&#1072;&#1088;&#1090;&#1086;&#1095;&#1082;&#1072;%20&#1082;%20&#1091;&#1088;&#1086;&#1082;&#1091;__&#1048;&#1076;&#1077;&#1072;&#1083;&#1100;&#1085;&#1099;&#1081;%20&#1075;&#1072;&#1079;_10.docx" TargetMode="External"/><Relationship Id="rId2" Type="http://schemas.openxmlformats.org/officeDocument/2006/relationships/hyperlink" Target="&#1055;&#1088;&#1080;&#1084;&#1077;&#1088;&#1099;%20&#1088;&#1072;&#1073;&#1086;&#1095;&#1080;&#1093;%20&#1083;&#1080;&#1089;&#1090;&#1086;&#1074;/&#1056;&#1072;&#1073;&#1086;&#1095;&#1072;&#1103;%20&#1082;&#1072;&#1088;&#1090;&#1086;&#1095;&#1082;&#1072;%20&#1087;&#1086;%20&#1090;&#1077;&#1084;&#1077;_&#1056;&#1077;&#1096;&#1077;&#1085;&#1080;&#1077;%20&#1079;&#1072;&#1076;&#1072;&#1095;.docx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&#1088;&#1072;&#1073;&#1086;&#1095;&#1080;&#1077;%20&#1083;&#1080;&#1089;&#1090;&#1099;/&#1050;&#1086;&#1084;&#1072;&#1088;&#1086;&#1074;&#1072;.docx" TargetMode="External"/><Relationship Id="rId2" Type="http://schemas.openxmlformats.org/officeDocument/2006/relationships/hyperlink" Target="&#1088;&#1072;&#1073;&#1086;&#1095;&#1080;&#1077;%20&#1083;&#1080;&#1089;&#1090;&#1099;/&#1043;&#1086;&#1083;&#1086;&#1074;&#1080;&#1085;&#1072;%20&#1042;.&#1070;.docx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&#1088;&#1072;&#1073;&#1086;&#1095;&#1080;&#1077;%20&#1083;&#1080;&#1089;&#1090;&#1099;/&#1073;&#1077;&#1083;&#1103;&#1077;&#1074;&#1072;.docx" TargetMode="External"/><Relationship Id="rId4" Type="http://schemas.openxmlformats.org/officeDocument/2006/relationships/hyperlink" Target="&#1088;&#1072;&#1073;&#1086;&#1095;&#1080;&#1077;%20&#1083;&#1080;&#1089;&#1090;&#1099;/&#1050;&#1086;&#1087;&#1080;&#1103;%20&#1082;&#1086;&#1085;&#1089;&#1087;&#1077;&#1082;&#1090;%20&#1086;&#1090;&#1082;&#1088;&#1099;&#1090;&#1086;&#1075;&#1086;%20&#1091;&#1088;&#1086;&#1082;&#1072;%20&#1075;&#1088;&#1080;&#1073;&#1099;.doc" TargetMode="Externa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oufese.havike.eenet.ee/wiki/index.php?title=Word&amp;action=edit&amp;redlink=1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&#1055;&#1088;&#1080;&#1084;&#1077;&#1088;&#1099;%20&#1088;&#1072;&#1073;&#1086;&#1095;&#1080;&#1093;%20&#1083;&#1080;&#1089;&#1090;&#1086;&#1074;/&#1056;&#1072;&#1073;&#1086;&#1095;&#1080;&#1081;%20&#1083;&#1080;&#1089;&#1090;%20&#1091;&#1095;&#1072;&#1097;&#1077;&#1075;&#1086;&#1089;&#1103;_&#1055;&#1083;&#1072;&#1074;&#1072;&#1085;&#1080;&#1077;%20&#1090;&#1077;&#1083;_7.docx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&#1055;&#1088;&#1080;&#1084;&#1077;&#1088;&#1099;%20&#1088;&#1072;&#1073;&#1086;&#1095;&#1080;&#1093;%20&#1083;&#1080;&#1089;&#1090;&#1086;&#1074;/&#1055;&#1088;&#1080;&#1084;&#1077;&#1088;&#1099;%20&#1088;&#1072;&#1073;&#1086;&#1095;&#1080;&#1093;%20&#1083;&#1080;&#1089;&#1090;&#1086;&#1074;_&#1069;&#1082;&#1089;&#1087;&#1077;&#1088;&#1080;&#1084;&#1077;&#1085;&#1090;_11.doc" TargetMode="Externa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&#1055;&#1088;&#1080;&#1084;&#1077;&#1088;&#1099;%20&#1088;&#1072;&#1073;&#1086;&#1095;&#1080;&#1093;%20&#1083;&#1080;&#1089;&#1090;&#1086;&#1074;/&#1056;&#1072;&#1073;&#1086;&#1095;&#1080;&#1081;%20&#1083;&#1080;&#1089;&#1090;%20&#1087;&#1086;%20&#1090;&#1077;&#1084;&#1077;_&#1042;&#1083;&#1072;&#1078;&#1085;&#1086;&#1089;&#1090;&#1100;%20&#1074;&#1086;&#1079;&#1076;&#1091;&#1093;&#1072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71480"/>
            <a:ext cx="7772400" cy="3929089"/>
          </a:xfrm>
        </p:spPr>
        <p:txBody>
          <a:bodyPr>
            <a:normAutofit/>
          </a:bodyPr>
          <a:lstStyle/>
          <a:p>
            <a:r>
              <a:rPr lang="ru-RU" b="1" dirty="0" smtClean="0"/>
              <a:t>Технология использования рабочего листа учащегося 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ru-RU" b="1" dirty="0" smtClean="0"/>
              <a:t>в процессе организации познавательной деятельности обучающихся по предмету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00232" y="5000636"/>
            <a:ext cx="7143768" cy="1643074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Презентация к мастер-классу </a:t>
            </a:r>
          </a:p>
          <a:p>
            <a:r>
              <a:rPr lang="ru-RU" b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Печеркиной С.В. </a:t>
            </a:r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– учителя физики, высшая категория</a:t>
            </a:r>
            <a:endParaRPr lang="ru-RU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ransition spd="med" advClick="0" advTm="5000"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/>
              <a:t>Применение рабочего листа на уроке для закрепления изученного материала</a:t>
            </a: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b="1" dirty="0" smtClean="0"/>
              <a:t>Количество вопросов</a:t>
            </a:r>
            <a:r>
              <a:rPr lang="ru-RU" dirty="0" smtClean="0"/>
              <a:t> в таких рабочих листах </a:t>
            </a:r>
            <a:r>
              <a:rPr lang="ru-RU" b="1" dirty="0" smtClean="0"/>
              <a:t>меньше</a:t>
            </a:r>
            <a:r>
              <a:rPr lang="ru-RU" dirty="0" smtClean="0"/>
              <a:t>;</a:t>
            </a:r>
          </a:p>
          <a:p>
            <a:r>
              <a:rPr lang="ru-RU" dirty="0" smtClean="0"/>
              <a:t> Вопросы составляются таким образом, чтобы по ним можно было проверить, </a:t>
            </a:r>
            <a:r>
              <a:rPr lang="ru-RU" b="1" dirty="0" smtClean="0"/>
              <a:t>как учащиеся усвоили основные понятия и закономерности</a:t>
            </a:r>
            <a:r>
              <a:rPr lang="ru-RU" dirty="0" smtClean="0"/>
              <a:t>, рассматриваемые на уроке;</a:t>
            </a:r>
          </a:p>
          <a:p>
            <a:r>
              <a:rPr lang="ru-RU" dirty="0" smtClean="0"/>
              <a:t> Если закрепление изученного материала осуществляется на том же уроке, что и изучение нового материла по данной теме, то </a:t>
            </a:r>
            <a:r>
              <a:rPr lang="ru-RU" b="1" dirty="0" smtClean="0"/>
              <a:t>учащиеся работают с записями в тетради и материалом учебника;</a:t>
            </a:r>
          </a:p>
          <a:p>
            <a:r>
              <a:rPr lang="ru-RU" dirty="0" smtClean="0"/>
              <a:t> </a:t>
            </a:r>
            <a:r>
              <a:rPr lang="ru-RU" b="1" dirty="0" smtClean="0"/>
              <a:t>Последовательность вопросов </a:t>
            </a:r>
            <a:r>
              <a:rPr lang="ru-RU" dirty="0" smtClean="0"/>
              <a:t>в рабочем листе </a:t>
            </a:r>
            <a:r>
              <a:rPr lang="ru-RU" b="1" dirty="0" smtClean="0"/>
              <a:t>должна совпадать с изложением учебного материала в учебнике</a:t>
            </a:r>
            <a:r>
              <a:rPr lang="ru-RU" dirty="0" smtClean="0"/>
              <a:t>;</a:t>
            </a:r>
          </a:p>
          <a:p>
            <a:r>
              <a:rPr lang="ru-RU" dirty="0" smtClean="0"/>
              <a:t> Если же закрепление изученного материала происходит после того как учащиеся изучили его еще и дома, то </a:t>
            </a:r>
            <a:r>
              <a:rPr lang="ru-RU" b="1" dirty="0" smtClean="0"/>
              <a:t>возможна работа с рабочими листами без использования учебник</a:t>
            </a:r>
            <a:r>
              <a:rPr lang="ru-RU" dirty="0" smtClean="0"/>
              <a:t>а;</a:t>
            </a:r>
          </a:p>
          <a:p>
            <a:r>
              <a:rPr lang="ru-RU" dirty="0" smtClean="0"/>
              <a:t>( Будут ученики использовать материал учебника или нет, решает учитель).</a:t>
            </a:r>
            <a:endParaRPr lang="ru-RU" dirty="0"/>
          </a:p>
        </p:txBody>
      </p:sp>
    </p:spTree>
  </p:cSld>
  <p:clrMapOvr>
    <a:masterClrMapping/>
  </p:clrMapOvr>
  <p:transition spd="med" advClick="0" advTm="5000"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Примеры рабочих листов учащихся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471741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hlinkClick r:id="rId2" action="ppaction://hlinkfile"/>
              </a:rPr>
              <a:t>11 класс. Урок по теме «Свойства радиоволн»</a:t>
            </a:r>
            <a:r>
              <a:rPr lang="ru-RU" b="1" dirty="0" smtClean="0">
                <a:hlinkClick r:id="rId2" action="ppaction://hlinkfile"/>
              </a:rPr>
              <a:t>;</a:t>
            </a:r>
            <a:endParaRPr lang="ru-RU" b="1" dirty="0" smtClean="0"/>
          </a:p>
          <a:p>
            <a:r>
              <a:rPr lang="ru-RU" b="1" dirty="0" smtClean="0">
                <a:hlinkClick r:id="rId3" action="ppaction://hlinkfile"/>
              </a:rPr>
              <a:t>11 класс. Урок по теме «Свободные и вынужденные электромагнитные колебания»;</a:t>
            </a:r>
            <a:endParaRPr lang="ru-RU" dirty="0" smtClean="0"/>
          </a:p>
          <a:p>
            <a:r>
              <a:rPr lang="ru-RU" b="1" dirty="0" smtClean="0">
                <a:hlinkClick r:id="rId4" action="ppaction://hlinkfile"/>
              </a:rPr>
              <a:t>9 класс. Урок по теме «Движение тела по окружности с постоянной по модулю скоростью»;</a:t>
            </a:r>
            <a:endParaRPr lang="ru-RU" b="1" dirty="0" smtClean="0"/>
          </a:p>
          <a:p>
            <a:r>
              <a:rPr lang="ru-RU" b="1" dirty="0" smtClean="0">
                <a:hlinkClick r:id="rId5" action="ppaction://hlinkfile"/>
              </a:rPr>
              <a:t>9 класс. Урок по теме «Относительность механического движения»</a:t>
            </a:r>
            <a:endParaRPr lang="ru-RU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dirty="0"/>
          </a:p>
        </p:txBody>
      </p:sp>
    </p:spTree>
  </p:cSld>
  <p:clrMapOvr>
    <a:masterClrMapping/>
  </p:clrMapOvr>
  <p:transition spd="med" advClick="0" advTm="5000"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Применение рабочих листов на уроке – решении задач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600200"/>
            <a:ext cx="8229600" cy="5257800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При составлении условий заданий </a:t>
            </a:r>
            <a:r>
              <a:rPr lang="ru-RU" b="1" dirty="0" smtClean="0"/>
              <a:t>требуется учитывать то, что компьютерная модель позволяет выставить данные только в каком-то определенном диапазоне</a:t>
            </a:r>
            <a:r>
              <a:rPr lang="ru-RU" dirty="0" smtClean="0"/>
              <a:t>. В связи с этим </a:t>
            </a:r>
            <a:r>
              <a:rPr lang="ru-RU" b="1" dirty="0" smtClean="0"/>
              <a:t>в условии задач должны быть цифры, которые возможно выставить на модели и результат, который можно проверить;</a:t>
            </a:r>
          </a:p>
          <a:p>
            <a:r>
              <a:rPr lang="ru-RU" dirty="0" smtClean="0"/>
              <a:t> В остальном </a:t>
            </a:r>
            <a:r>
              <a:rPr lang="ru-RU" b="1" dirty="0" smtClean="0"/>
              <a:t>условия задач </a:t>
            </a:r>
            <a:r>
              <a:rPr lang="ru-RU" b="1" dirty="0" err="1" smtClean="0"/>
              <a:t>ситуативно</a:t>
            </a:r>
            <a:r>
              <a:rPr lang="ru-RU" b="1" dirty="0" smtClean="0"/>
              <a:t> могут совпадать с теми, которые ученики будут решать на самостоятельной работе</a:t>
            </a:r>
            <a:r>
              <a:rPr lang="ru-RU" dirty="0" smtClean="0"/>
              <a:t>;</a:t>
            </a:r>
          </a:p>
          <a:p>
            <a:r>
              <a:rPr lang="ru-RU" dirty="0" smtClean="0"/>
              <a:t>При составлении работ </a:t>
            </a:r>
            <a:r>
              <a:rPr lang="ru-RU" b="1" dirty="0" smtClean="0"/>
              <a:t>можно делать несколько вариантов</a:t>
            </a:r>
            <a:r>
              <a:rPr lang="ru-RU" dirty="0" smtClean="0"/>
              <a:t>. В  практике оптимальные результаты достигались при использовании двух вариантов </a:t>
            </a:r>
            <a:r>
              <a:rPr lang="ru-RU" b="1" dirty="0" smtClean="0"/>
              <a:t>рабочих листов с чередованием выполняемого варианта через одно рабочее место</a:t>
            </a:r>
            <a:r>
              <a:rPr lang="ru-RU" dirty="0" smtClean="0"/>
              <a:t>. </a:t>
            </a:r>
          </a:p>
          <a:p>
            <a:r>
              <a:rPr lang="ru-RU" dirty="0" smtClean="0"/>
              <a:t> Кроме того, </a:t>
            </a:r>
            <a:r>
              <a:rPr lang="ru-RU" b="1" dirty="0" smtClean="0"/>
              <a:t>необходимо учитывать время выполнения задач и проверки результатов </a:t>
            </a:r>
            <a:r>
              <a:rPr lang="ru-RU" dirty="0" smtClean="0"/>
              <a:t>на компьютерной модели. Если учащиеся с моделью предварительно не работали, то необходимо выделить время на ознакомление учащихся с работой и возможностями модели. </a:t>
            </a:r>
            <a:endParaRPr lang="ru-RU" dirty="0"/>
          </a:p>
        </p:txBody>
      </p:sp>
    </p:spTree>
  </p:cSld>
  <p:clrMapOvr>
    <a:masterClrMapping/>
  </p:clrMapOvr>
  <p:transition spd="med" advClick="0" advTm="5000"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Примеры рабочих листов учащихся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400435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r>
              <a:rPr lang="ru-RU" b="1" dirty="0" smtClean="0">
                <a:hlinkClick r:id="rId2" action="ppaction://hlinkfile"/>
              </a:rPr>
              <a:t>11 класс. Урок по теме «Магнитное поле» (для учащегося).</a:t>
            </a:r>
            <a:endParaRPr lang="ru-RU" b="1" dirty="0" smtClean="0"/>
          </a:p>
          <a:p>
            <a:r>
              <a:rPr lang="ru-RU" b="1" dirty="0" smtClean="0">
                <a:hlinkClick r:id="rId3" action="ppaction://hlinkfile"/>
              </a:rPr>
              <a:t>11 класс. Урок по теме «Магнитное поле» (для учителя).</a:t>
            </a:r>
            <a:endParaRPr lang="ru-RU" b="1" dirty="0" smtClean="0"/>
          </a:p>
          <a:p>
            <a:r>
              <a:rPr lang="ru-RU" b="1" dirty="0" smtClean="0">
                <a:hlinkClick r:id="rId4" action="ppaction://hlinkfile"/>
              </a:rPr>
              <a:t>9 класс. Урок по теме «Решение задач на 2 закон Ньютона. Движение тела с ускорением под действием сил»</a:t>
            </a:r>
            <a:endParaRPr lang="ru-RU" b="1" dirty="0" smtClean="0"/>
          </a:p>
          <a:p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 spd="med" advClick="0" advTm="5000">
    <p:wedg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b="1" dirty="0" smtClean="0"/>
              <a:t>При создании рабочих листов </a:t>
            </a:r>
            <a:r>
              <a:rPr lang="ru-RU" sz="3200" b="1" u="sng" dirty="0" smtClean="0"/>
              <a:t>на обобщающее повторение</a:t>
            </a:r>
            <a:r>
              <a:rPr lang="ru-RU" sz="3200" b="1" dirty="0" smtClean="0"/>
              <a:t> следует учитывать:</a:t>
            </a:r>
            <a:endParaRPr lang="ru-RU" sz="32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Учитель составляет </a:t>
            </a:r>
            <a:r>
              <a:rPr lang="ru-RU" b="1" dirty="0" smtClean="0"/>
              <a:t>вопросы с учетом требований учебной программы, уровня класса, вопросов и заданий, которые будут у учащихся на контрольной работе;</a:t>
            </a:r>
          </a:p>
          <a:p>
            <a:r>
              <a:rPr lang="ru-RU" dirty="0" smtClean="0"/>
              <a:t> Уроки обобщающего повторения проводят по завершению изучения темы </a:t>
            </a:r>
            <a:r>
              <a:rPr lang="ru-RU" b="1" dirty="0" smtClean="0"/>
              <a:t>перед контрольной работой;</a:t>
            </a:r>
          </a:p>
          <a:p>
            <a:r>
              <a:rPr lang="ru-RU" dirty="0" smtClean="0"/>
              <a:t>Составление вопросов для данного урока  </a:t>
            </a:r>
            <a:r>
              <a:rPr lang="ru-RU" b="1" dirty="0" smtClean="0"/>
              <a:t>определяется только тем, что учитель хочет проверить у учеников</a:t>
            </a:r>
            <a:r>
              <a:rPr lang="ru-RU" dirty="0" smtClean="0"/>
              <a:t>;</a:t>
            </a:r>
          </a:p>
          <a:p>
            <a:r>
              <a:rPr lang="ru-RU" dirty="0" smtClean="0"/>
              <a:t> На практике, на таких уроках  также </a:t>
            </a:r>
            <a:r>
              <a:rPr lang="ru-RU" b="1" dirty="0" smtClean="0"/>
              <a:t>разрешается использование учащимися записей в тетрадях и материалов учебника для того чтобы они смогли структурировать тот материал</a:t>
            </a:r>
            <a:r>
              <a:rPr lang="ru-RU" dirty="0" smtClean="0"/>
              <a:t>, который изучили.</a:t>
            </a:r>
          </a:p>
          <a:p>
            <a:endParaRPr lang="ru-RU" dirty="0"/>
          </a:p>
        </p:txBody>
      </p:sp>
    </p:spTree>
  </p:cSld>
  <p:clrMapOvr>
    <a:masterClrMapping/>
  </p:clrMapOvr>
  <p:transition spd="med" advClick="0" advTm="5000"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Примеры рабочих листов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043114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r>
              <a:rPr lang="ru-RU" b="1" dirty="0" smtClean="0">
                <a:hlinkClick r:id="rId2" action="ppaction://hlinkfile"/>
              </a:rPr>
              <a:t>10 класс. Урок по теме  «Решение задач на расчет параметров при прямолинейном равноускоренном движении»</a:t>
            </a:r>
            <a:r>
              <a:rPr lang="ru-RU" b="1" dirty="0" smtClean="0"/>
              <a:t>;</a:t>
            </a:r>
          </a:p>
          <a:p>
            <a:r>
              <a:rPr lang="ru-RU" b="1" dirty="0" smtClean="0">
                <a:hlinkClick r:id="rId3" action="ppaction://hlinkfile"/>
              </a:rPr>
              <a:t>10 класс. Урок по теме "Идеальный газ в молекулярно-кинетической теории (МКТ). Среднее значение квадрата скорости молекул"</a:t>
            </a:r>
            <a:endParaRPr lang="ru-RU" b="1" dirty="0"/>
          </a:p>
        </p:txBody>
      </p:sp>
    </p:spTree>
  </p:cSld>
  <p:clrMapOvr>
    <a:masterClrMapping/>
  </p:clrMapOvr>
  <p:transition spd="med" advClick="0" advTm="5000">
    <p:wedg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Практическая часть мастер-класса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4800" dirty="0" smtClean="0"/>
              <a:t>Изготовление рабочего листа учащегося к данному уроку по предмету с использованием </a:t>
            </a:r>
          </a:p>
          <a:p>
            <a:pPr algn="ctr">
              <a:buNone/>
            </a:pPr>
            <a:r>
              <a:rPr lang="ru-RU" sz="4800" dirty="0" err="1" smtClean="0"/>
              <a:t>ИК-технологий</a:t>
            </a:r>
            <a:r>
              <a:rPr lang="en-US" sz="4800" dirty="0" smtClean="0"/>
              <a:t> (MS Word)</a:t>
            </a:r>
            <a:r>
              <a:rPr lang="ru-RU" sz="4800" dirty="0" smtClean="0"/>
              <a:t>.</a:t>
            </a:r>
            <a:endParaRPr lang="ru-RU" sz="4800" dirty="0"/>
          </a:p>
        </p:txBody>
      </p:sp>
    </p:spTree>
  </p:cSld>
  <p:clrMapOvr>
    <a:masterClrMapping/>
  </p:clrMapOvr>
  <p:transition spd="med" advClick="0" advTm="5000">
    <p:wedg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1 этап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Определите название урока, вид урока, тип урока по Вашему предмету;</a:t>
            </a:r>
          </a:p>
          <a:p>
            <a:r>
              <a:rPr lang="ru-RU" dirty="0" smtClean="0"/>
              <a:t>Откройте программу </a:t>
            </a:r>
            <a:r>
              <a:rPr lang="en-US" dirty="0" smtClean="0"/>
              <a:t>MS Word.</a:t>
            </a:r>
          </a:p>
          <a:p>
            <a:r>
              <a:rPr lang="ru-RU" dirty="0" smtClean="0"/>
              <a:t>В панели инструментов найдите </a:t>
            </a:r>
            <a:r>
              <a:rPr lang="ru-RU" b="1" dirty="0" err="1" smtClean="0"/>
              <a:t>Вставка-Верхний</a:t>
            </a:r>
            <a:r>
              <a:rPr lang="ru-RU" b="1" dirty="0" smtClean="0"/>
              <a:t> колонтитул. </a:t>
            </a:r>
            <a:r>
              <a:rPr lang="ru-RU" dirty="0" smtClean="0"/>
              <a:t>Напечатайте свою фамилию и инициалы, должность, место работы (таким образом, Вы зарегистрируете свои авторские права на Ваш продукт);</a:t>
            </a:r>
          </a:p>
          <a:p>
            <a:r>
              <a:rPr lang="ru-RU" dirty="0" smtClean="0"/>
              <a:t>Сохраните полученный документ под любым удобным названием в папке разработки урока.</a:t>
            </a:r>
            <a:endParaRPr lang="en-US" dirty="0" smtClean="0"/>
          </a:p>
          <a:p>
            <a:endParaRPr lang="ru-RU" dirty="0"/>
          </a:p>
        </p:txBody>
      </p:sp>
    </p:spTree>
  </p:cSld>
  <p:clrMapOvr>
    <a:masterClrMapping/>
  </p:clrMapOvr>
  <p:transition spd="med" advClick="0" advTm="5000">
    <p:wedg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2 этап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С учетом </a:t>
            </a:r>
            <a:r>
              <a:rPr lang="ru-RU" dirty="0" err="1" smtClean="0"/>
              <a:t>проверямых</a:t>
            </a:r>
            <a:r>
              <a:rPr lang="ru-RU" dirty="0" smtClean="0"/>
              <a:t> элементов урока определите количество и вид заданий;</a:t>
            </a:r>
          </a:p>
          <a:p>
            <a:r>
              <a:rPr lang="ru-RU" dirty="0" smtClean="0"/>
              <a:t>Для формулировки заданий используйте готовые </a:t>
            </a:r>
            <a:r>
              <a:rPr lang="ru-RU" dirty="0" err="1" smtClean="0"/>
              <a:t>ЭОРы</a:t>
            </a:r>
            <a:r>
              <a:rPr lang="ru-RU" dirty="0" smtClean="0"/>
              <a:t> по теме урока (или материал методического пособия);</a:t>
            </a:r>
          </a:p>
          <a:p>
            <a:r>
              <a:rPr lang="ru-RU" dirty="0" smtClean="0"/>
              <a:t>При подборе заданий определите количество вариантов рабочих листов;</a:t>
            </a:r>
          </a:p>
          <a:p>
            <a:r>
              <a:rPr lang="ru-RU" dirty="0" smtClean="0"/>
              <a:t>Для удобства проверки можно сделать еще один вариант (с ответами) для учителя.</a:t>
            </a:r>
            <a:endParaRPr lang="ru-RU" dirty="0"/>
          </a:p>
        </p:txBody>
      </p:sp>
    </p:spTree>
  </p:cSld>
  <p:clrMapOvr>
    <a:masterClrMapping/>
  </p:clrMapOvr>
  <p:transition spd="med" advClick="0" advTm="5000">
    <p:wedg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/>
              <a:t>Практическая часть</a:t>
            </a:r>
            <a:endParaRPr lang="ru-RU" b="1" dirty="0"/>
          </a:p>
        </p:txBody>
      </p:sp>
      <p:pic>
        <p:nvPicPr>
          <p:cNvPr id="4" name="Содержимое 3" descr="SAM_239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5720" y="1928802"/>
            <a:ext cx="8572560" cy="35719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2714612" y="5857892"/>
            <a:ext cx="40719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Участники мастер-класса</a:t>
            </a:r>
            <a:endParaRPr lang="ru-RU" sz="2800" dirty="0"/>
          </a:p>
        </p:txBody>
      </p:sp>
    </p:spTree>
  </p:cSld>
  <p:clrMapOvr>
    <a:masterClrMapping/>
  </p:clrMapOvr>
  <p:transition spd="med" advClick="0" advTm="5000"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u="sng" dirty="0" smtClean="0"/>
              <a:t>Цель мастер-класса</a:t>
            </a:r>
            <a:r>
              <a:rPr lang="ru-RU" i="1" dirty="0" smtClean="0"/>
              <a:t>: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600200"/>
            <a:ext cx="8258204" cy="4900634"/>
          </a:xfrm>
        </p:spPr>
        <p:txBody>
          <a:bodyPr/>
          <a:lstStyle/>
          <a:p>
            <a:r>
              <a:rPr lang="ru-RU" i="1" dirty="0" smtClean="0"/>
              <a:t>рассказать о технологии создания и применении рабочих листов учащихся в предметной деятельности учителя.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2050" name="Picture 2" descr="C:\Documents and Settings\Администратор\Рабочий стол\К педсовету\Мастер-класс от 14.02.13\web\SAM_239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3429000"/>
            <a:ext cx="3357586" cy="30718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 advClick="0" advTm="5000">
    <p:wedg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/>
              <a:t>И работа закипела!!!</a:t>
            </a:r>
            <a:endParaRPr lang="ru-RU" b="1" dirty="0"/>
          </a:p>
        </p:txBody>
      </p:sp>
      <p:pic>
        <p:nvPicPr>
          <p:cNvPr id="4" name="Содержимое 3" descr="SAM_240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 flipH="1">
            <a:off x="4758546" y="1428737"/>
            <a:ext cx="3945459" cy="23574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SAM_240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357158" y="1428737"/>
            <a:ext cx="4000528" cy="23574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SAM_2405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57752" y="3929066"/>
            <a:ext cx="3929090" cy="2571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SAM_239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57158" y="3929066"/>
            <a:ext cx="3987457" cy="24288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 advClick="0" advTm="5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000"/>
                            </p:stCondLst>
                            <p:childTnLst>
                              <p:par>
                                <p:cTn id="16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000"/>
                            </p:stCondLst>
                            <p:childTnLst>
                              <p:par>
                                <p:cTn id="20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1000"/>
                            </p:stCondLst>
                            <p:childTnLst>
                              <p:par>
                                <p:cTn id="2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2844" y="0"/>
            <a:ext cx="8786874" cy="1714488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Результат мастер-класса – рабочие листы учащихся по конкретной теме учебного предмета</a:t>
            </a:r>
            <a:endParaRPr lang="ru-RU" b="1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1928802"/>
            <a:ext cx="8229600" cy="4197361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>
                <a:hlinkClick r:id="rId2" action="ppaction://hlinkfile"/>
              </a:rPr>
              <a:t>Рабочий лист по теме «Квадратный корень из произведения»;</a:t>
            </a:r>
            <a:endParaRPr lang="ru-RU" b="1" dirty="0" smtClean="0"/>
          </a:p>
          <a:p>
            <a:r>
              <a:rPr lang="ru-RU" b="1" dirty="0" smtClean="0">
                <a:hlinkClick r:id="rId3" action="ppaction://hlinkfile"/>
              </a:rPr>
              <a:t>Рабочий лист учащегося 6 класса по теме «Измерение величин»; </a:t>
            </a:r>
            <a:endParaRPr lang="ru-RU" dirty="0" smtClean="0"/>
          </a:p>
          <a:p>
            <a:r>
              <a:rPr lang="ru-RU" b="1" dirty="0" smtClean="0">
                <a:hlinkClick r:id="rId4" action="ppaction://hlinkfile"/>
              </a:rPr>
              <a:t>Тема урока:  Зачет №1   «Царство Грибы»</a:t>
            </a:r>
            <a:endParaRPr lang="ru-RU" dirty="0" smtClean="0"/>
          </a:p>
          <a:p>
            <a:r>
              <a:rPr lang="ru-RU" dirty="0" smtClean="0">
                <a:hlinkClick r:id="rId5" action="ppaction://hlinkfile"/>
              </a:rPr>
              <a:t>Рабочий лист </a:t>
            </a:r>
            <a:r>
              <a:rPr lang="ru-RU" b="1" dirty="0" smtClean="0">
                <a:hlinkClick r:id="rId5" action="ppaction://hlinkfile"/>
              </a:rPr>
              <a:t>по теме «Реформы Петра Первого».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 spd="med" advClick="0" advTm="5000">
    <p:wedg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/>
              <a:t>Планы на будущее</a:t>
            </a:r>
            <a:endParaRPr lang="ru-RU" b="1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Изготовление рабочего листа учащегося с использованием </a:t>
            </a:r>
            <a:r>
              <a:rPr lang="ru-RU" dirty="0" err="1" smtClean="0"/>
              <a:t>ИК-технологий</a:t>
            </a:r>
            <a:r>
              <a:rPr lang="en-US" dirty="0" smtClean="0"/>
              <a:t> (</a:t>
            </a:r>
            <a:r>
              <a:rPr lang="ru-RU" dirty="0" err="1" smtClean="0"/>
              <a:t>Inspiration</a:t>
            </a:r>
            <a:r>
              <a:rPr lang="ru-RU" dirty="0" smtClean="0"/>
              <a:t>). </a:t>
            </a:r>
          </a:p>
          <a:p>
            <a:endParaRPr lang="ru-RU" dirty="0"/>
          </a:p>
        </p:txBody>
      </p:sp>
      <p:pic>
        <p:nvPicPr>
          <p:cNvPr id="6" name="Рисунок 5"/>
          <p:cNvPicPr/>
          <p:nvPr/>
        </p:nvPicPr>
        <p:blipFill>
          <a:blip r:embed="rId2"/>
          <a:srcRect l="14431" t="23647" r="15179" b="4843"/>
          <a:stretch>
            <a:fillRect/>
          </a:stretch>
        </p:blipFill>
        <p:spPr bwMode="auto">
          <a:xfrm>
            <a:off x="3714744" y="3286124"/>
            <a:ext cx="5072098" cy="32861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 advClick="0" advTm="5000">
    <p:wedg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dirty="0" smtClean="0"/>
              <a:t>Достоинства программы </a:t>
            </a:r>
            <a:r>
              <a:rPr lang="ru-RU" b="1" dirty="0" err="1" smtClean="0"/>
              <a:t>Inspiration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72072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ru-RU" dirty="0" smtClean="0"/>
              <a:t>Программа позволяет создавать схемы, совмещающие изображение и текст. </a:t>
            </a:r>
          </a:p>
          <a:p>
            <a:pPr lvl="0"/>
            <a:r>
              <a:rPr lang="ru-RU" dirty="0" smtClean="0"/>
              <a:t>Дополнительную информацию можно поместить в специальные "поля" блокнота, которые при необходимости "сворачиваются". </a:t>
            </a:r>
          </a:p>
          <a:p>
            <a:pPr lvl="0"/>
            <a:r>
              <a:rPr lang="ru-RU" dirty="0" smtClean="0"/>
              <a:t>Программа устанавливается на компьютер и позволяет сохранить созданную схему в своем собственном формате - ISF, чтобы впоследствии вносить необходимые изменения и дополнения. </a:t>
            </a:r>
          </a:p>
          <a:p>
            <a:pPr lvl="0"/>
            <a:r>
              <a:rPr lang="ru-RU" dirty="0" smtClean="0"/>
              <a:t>Имеется собственная библиотека картинок, символов и рамок, которую при необходимости можно дополнить скопированными в Интернете иллюстрациями, фотографиями и другими графическими изображениями. </a:t>
            </a:r>
          </a:p>
          <a:p>
            <a:pPr lvl="0"/>
            <a:r>
              <a:rPr lang="ru-RU" dirty="0" smtClean="0"/>
              <a:t>Программа позволяет помещать в текст схемы гиперссылки на ресурсы Интернет. </a:t>
            </a:r>
          </a:p>
          <a:p>
            <a:pPr lvl="0"/>
            <a:r>
              <a:rPr lang="ru-RU" dirty="0" smtClean="0"/>
              <a:t>Созданный кластер можно "транспортировать" в </a:t>
            </a:r>
            <a:r>
              <a:rPr lang="ru-RU" dirty="0" err="1" smtClean="0">
                <a:hlinkClick r:id="rId2" tooltip="Word (pole veel kirjutatud)"/>
              </a:rPr>
              <a:t>Word</a:t>
            </a:r>
            <a:r>
              <a:rPr lang="ru-RU" dirty="0" smtClean="0"/>
              <a:t>. </a:t>
            </a:r>
          </a:p>
          <a:p>
            <a:endParaRPr lang="ru-RU" dirty="0"/>
          </a:p>
        </p:txBody>
      </p:sp>
    </p:spTree>
  </p:cSld>
  <p:clrMapOvr>
    <a:masterClrMapping/>
  </p:clrMapOvr>
  <p:transition spd="med" advClick="0" advTm="5000">
    <p:wedg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dirty="0" smtClean="0"/>
              <a:t>Пример </a:t>
            </a:r>
            <a:r>
              <a:rPr lang="ru-RU" b="1" dirty="0" smtClean="0"/>
              <a:t>кластера</a:t>
            </a:r>
            <a:r>
              <a:rPr lang="ru-RU" b="1" dirty="0" smtClean="0"/>
              <a:t>, выполненного </a:t>
            </a:r>
            <a:r>
              <a:rPr lang="ru-RU" b="1" dirty="0" smtClean="0"/>
              <a:t>в программе </a:t>
            </a:r>
            <a:r>
              <a:rPr lang="ru-RU" b="1" dirty="0" err="1" smtClean="0"/>
              <a:t>Inspiration</a:t>
            </a:r>
            <a:endParaRPr lang="ru-RU" b="1" dirty="0"/>
          </a:p>
        </p:txBody>
      </p:sp>
      <p:pic>
        <p:nvPicPr>
          <p:cNvPr id="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42910" y="1643051"/>
            <a:ext cx="7858180" cy="51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 advClick="0" advTm="5000">
    <p:wedg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725998"/>
          </a:xfrm>
        </p:spPr>
        <p:txBody>
          <a:bodyPr>
            <a:normAutofit/>
          </a:bodyPr>
          <a:lstStyle/>
          <a:p>
            <a:r>
              <a:rPr lang="ru-RU" sz="6600" b="1" dirty="0" smtClean="0"/>
              <a:t>Спасибо за внимание</a:t>
            </a:r>
            <a:r>
              <a:rPr lang="ru-RU" sz="6600" dirty="0" smtClean="0"/>
              <a:t>!</a:t>
            </a:r>
            <a:endParaRPr lang="ru-RU" sz="6600" dirty="0"/>
          </a:p>
        </p:txBody>
      </p:sp>
    </p:spTree>
  </p:cSld>
  <p:clrMapOvr>
    <a:masterClrMapping/>
  </p:clrMapOvr>
  <p:transition spd="med" advClick="0" advTm="5000"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u="sng" dirty="0" smtClean="0"/>
              <a:t/>
            </a:r>
            <a:br>
              <a:rPr lang="ru-RU" b="1" i="1" u="sng" dirty="0" smtClean="0"/>
            </a:br>
            <a:r>
              <a:rPr lang="ru-RU" b="1" i="1" u="sng" dirty="0" smtClean="0"/>
              <a:t>Задачи, </a:t>
            </a:r>
            <a:br>
              <a:rPr lang="ru-RU" b="1" i="1" u="sng" dirty="0" smtClean="0"/>
            </a:br>
            <a:r>
              <a:rPr lang="ru-RU" b="1" i="1" u="sng" dirty="0" smtClean="0"/>
              <a:t>решаемые на мастер-классе: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i="1" dirty="0" smtClean="0"/>
              <a:t>1) показать роль рабочих листов в процессе организации познавательной деятельности школьников на уроках по предметам школьной программы;</a:t>
            </a:r>
            <a:endParaRPr lang="ru-RU" dirty="0" smtClean="0"/>
          </a:p>
          <a:p>
            <a:r>
              <a:rPr lang="ru-RU" i="1" dirty="0" smtClean="0"/>
              <a:t>2) рассказать о технологии создания рабочих листов учащихся;</a:t>
            </a:r>
            <a:endParaRPr lang="ru-RU" dirty="0" smtClean="0"/>
          </a:p>
          <a:p>
            <a:r>
              <a:rPr lang="ru-RU" i="1" dirty="0" smtClean="0"/>
              <a:t> 3) создать макет рабочего листа учащегося с использованием </a:t>
            </a:r>
            <a:r>
              <a:rPr lang="ru-RU" i="1" dirty="0" err="1" smtClean="0"/>
              <a:t>ИК-технологий</a:t>
            </a:r>
            <a:r>
              <a:rPr lang="en-US" i="1" dirty="0" smtClean="0"/>
              <a:t> (MS WORD)</a:t>
            </a:r>
            <a:r>
              <a:rPr lang="ru-RU" i="1" dirty="0" smtClean="0"/>
              <a:t>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 spd="med" advClick="0" advTm="5000"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472518" cy="1868478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1. Использование рабочего листа при проведении компьютерного эксперимента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357430"/>
            <a:ext cx="8229600" cy="3768733"/>
          </a:xfrm>
        </p:spPr>
        <p:txBody>
          <a:bodyPr/>
          <a:lstStyle/>
          <a:p>
            <a:r>
              <a:rPr lang="ru-RU" dirty="0" smtClean="0"/>
              <a:t>Одним из наиболее эффективных методов использования компьютерного эксперимента является проведение уроков с применением рабочих листов учащегося, в </a:t>
            </a:r>
            <a:r>
              <a:rPr lang="ru-RU" b="1" dirty="0" smtClean="0"/>
              <a:t>которых содержатся основные вопросы и задания, решение которых требует использования модели.</a:t>
            </a:r>
            <a:endParaRPr lang="ru-RU" b="1" dirty="0"/>
          </a:p>
        </p:txBody>
      </p:sp>
    </p:spTree>
  </p:cSld>
  <p:clrMapOvr>
    <a:masterClrMapping/>
  </p:clrMapOvr>
  <p:transition spd="med" advClick="0" advTm="5000"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Интерактивные лабораторные работы по предмету</a:t>
            </a:r>
            <a:endParaRPr lang="ru-RU" b="1" dirty="0"/>
          </a:p>
        </p:txBody>
      </p:sp>
      <p:pic>
        <p:nvPicPr>
          <p:cNvPr id="5" name="Содержимое 4" descr="4_1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1571612"/>
            <a:ext cx="3929089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357158" y="4929198"/>
            <a:ext cx="3714776" cy="120032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Интерактивная лабораторная работа «Определение выталкивающей силы» </a:t>
            </a:r>
          </a:p>
          <a:p>
            <a:pPr algn="ctr"/>
            <a:r>
              <a:rPr lang="ru-RU" b="1" dirty="0" smtClean="0"/>
              <a:t>7 класс</a:t>
            </a:r>
            <a:endParaRPr lang="ru-RU" b="1" dirty="0"/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48" y="1643050"/>
            <a:ext cx="4643470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4357686" y="5357826"/>
            <a:ext cx="4500594" cy="83099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Фрагмент рабочего листа учащегося</a:t>
            </a:r>
            <a:endParaRPr lang="ru-RU" sz="2400" b="1" dirty="0"/>
          </a:p>
        </p:txBody>
      </p:sp>
    </p:spTree>
  </p:cSld>
  <p:clrMapOvr>
    <a:masterClrMapping/>
  </p:clrMapOvr>
  <p:transition spd="med" advClick="0" advTm="500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Примеры рабочих листов учащихся, содержащих творческие задания</a:t>
            </a:r>
            <a:endParaRPr lang="ru-RU" b="1" dirty="0"/>
          </a:p>
        </p:txBody>
      </p:sp>
      <p:pic>
        <p:nvPicPr>
          <p:cNvPr id="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 bwMode="auto">
          <a:xfrm>
            <a:off x="1000100" y="1714487"/>
            <a:ext cx="2428892" cy="1619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Содержимое 13"/>
          <p:cNvSpPr>
            <a:spLocks noGrp="1"/>
          </p:cNvSpPr>
          <p:nvPr>
            <p:ph sz="half" idx="2"/>
          </p:nvPr>
        </p:nvSpPr>
        <p:spPr>
          <a:xfrm>
            <a:off x="4143372" y="1600200"/>
            <a:ext cx="4543428" cy="4900634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Практика внедрения в учебный процесс элементов компьютерного эксперимента показала эффективность работы с рабочими листами учащегося, </a:t>
            </a:r>
            <a:r>
              <a:rPr lang="ru-RU" b="1" dirty="0" smtClean="0"/>
              <a:t>обеспечивающими заданную траекторию учебной деятельности ученика на уроке. </a:t>
            </a:r>
          </a:p>
          <a:p>
            <a:r>
              <a:rPr lang="ru-RU" dirty="0" smtClean="0"/>
              <a:t>При этом </a:t>
            </a:r>
            <a:r>
              <a:rPr lang="ru-RU" b="1" dirty="0" smtClean="0"/>
              <a:t>в ходе урока проводится промежуточное подведение итогов исследовательской деятельности ученика с целью коррекции процесса. </a:t>
            </a:r>
          </a:p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642910" y="3643314"/>
            <a:ext cx="3143272" cy="83099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7 класс.</a:t>
            </a:r>
            <a:endParaRPr lang="ru-RU" sz="2400" dirty="0" smtClean="0"/>
          </a:p>
          <a:p>
            <a:pPr algn="ctr"/>
            <a:r>
              <a:rPr lang="ru-RU" sz="2400" b="1" dirty="0" smtClean="0"/>
              <a:t>Тема: «Плавание тел»</a:t>
            </a:r>
            <a:endParaRPr lang="ru-RU" sz="24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714348" y="4786322"/>
            <a:ext cx="3000396" cy="120032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hlinkClick r:id="rId3" action="ppaction://hlinkfile"/>
              </a:rPr>
              <a:t>Рабочий лист по теме «Плавание тел»</a:t>
            </a:r>
            <a:endParaRPr lang="ru-RU" sz="2400" b="1" dirty="0"/>
          </a:p>
        </p:txBody>
      </p:sp>
    </p:spTree>
  </p:cSld>
  <p:clrMapOvr>
    <a:masterClrMapping/>
  </p:clrMapOvr>
  <p:transition spd="med" advClick="0" advTm="5000"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Примеры разработок рабочих листов других педагогов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pPr algn="just"/>
            <a:r>
              <a:rPr lang="ru-RU" b="1" dirty="0" smtClean="0">
                <a:hlinkClick r:id="rId2" action="ppaction://hlinkfile"/>
              </a:rPr>
              <a:t>Блок разработок рабочих листов для использования компьютерных лабораторий комплекса «Интерактивные лаборатории по физике» на уроках в 11 классе </a:t>
            </a:r>
            <a:r>
              <a:rPr lang="ru-RU" b="1" dirty="0" smtClean="0"/>
              <a:t> </a:t>
            </a:r>
            <a:endParaRPr lang="ru-RU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b="1" dirty="0" smtClean="0"/>
              <a:t>Авторы:</a:t>
            </a:r>
            <a:r>
              <a:rPr lang="ru-RU" dirty="0" smtClean="0"/>
              <a:t> </a:t>
            </a:r>
          </a:p>
          <a:p>
            <a:r>
              <a:rPr lang="ru-RU" b="1" i="1" dirty="0" smtClean="0"/>
              <a:t>Винницкая С.А</a:t>
            </a:r>
            <a:r>
              <a:rPr lang="ru-RU" dirty="0" smtClean="0"/>
              <a:t>. (зам.директора по УВР, учитель физики ГОУ СОШ №139 с углубленным изучением математики Калининского района Санкт-Петербурга)</a:t>
            </a:r>
          </a:p>
          <a:p>
            <a:r>
              <a:rPr lang="ru-RU" b="1" i="1" dirty="0" smtClean="0"/>
              <a:t>Винницкий Ю.А</a:t>
            </a:r>
            <a:r>
              <a:rPr lang="ru-RU" dirty="0" smtClean="0"/>
              <a:t>, к.п.н. (зам.директора по УВР, ОЭР, учитель информатики ГОУ СОШ №169 с углубленным изучением английского языка Центрального района Санкт-Петербурга) </a:t>
            </a:r>
          </a:p>
          <a:p>
            <a:endParaRPr lang="ru-RU" dirty="0"/>
          </a:p>
        </p:txBody>
      </p:sp>
    </p:spTree>
  </p:cSld>
  <p:clrMapOvr>
    <a:masterClrMapping/>
  </p:clrMapOvr>
  <p:transition spd="med" advClick="0" advTm="5000"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Применение рабочего листа при изучении нового материала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Вопросы рабочего листа составляются таким образом, </a:t>
            </a:r>
            <a:r>
              <a:rPr lang="ru-RU" b="1" dirty="0" smtClean="0"/>
              <a:t>чтобы учащиеся смогли получить ответы на вопросы </a:t>
            </a:r>
            <a:r>
              <a:rPr lang="ru-RU" dirty="0" smtClean="0"/>
              <a:t>после проведения компьютерного эксперимента, </a:t>
            </a:r>
            <a:r>
              <a:rPr lang="ru-RU" b="1" dirty="0" smtClean="0"/>
              <a:t>пользуясь пунктами задания, как руководством</a:t>
            </a:r>
            <a:r>
              <a:rPr lang="ru-RU" dirty="0" smtClean="0"/>
              <a:t>. </a:t>
            </a:r>
          </a:p>
          <a:p>
            <a:r>
              <a:rPr lang="ru-RU" dirty="0" smtClean="0"/>
              <a:t>На таких уроках учащиеся выполняют небольшую исследовательскую работу: </a:t>
            </a:r>
            <a:r>
              <a:rPr lang="ru-RU" b="1" dirty="0" smtClean="0"/>
              <a:t>получив экспериментальные данные, они должны сделать соответствующие выводы. </a:t>
            </a:r>
          </a:p>
          <a:p>
            <a:r>
              <a:rPr lang="ru-RU" dirty="0" smtClean="0"/>
              <a:t>Желательно, чтобы </a:t>
            </a:r>
            <a:r>
              <a:rPr lang="ru-RU" b="1" dirty="0" smtClean="0"/>
              <a:t>последовательность вопросов совпадала с изложением учебного материала в учебнике. </a:t>
            </a:r>
          </a:p>
          <a:p>
            <a:r>
              <a:rPr lang="ru-RU" dirty="0" smtClean="0"/>
              <a:t>На таких уроках </a:t>
            </a:r>
            <a:r>
              <a:rPr lang="ru-RU" b="1" dirty="0" smtClean="0"/>
              <a:t>ученики обязательно сравнивают свои результаты с выводами и законами, приведенными в учебнике. </a:t>
            </a:r>
          </a:p>
          <a:p>
            <a:endParaRPr lang="ru-RU" dirty="0"/>
          </a:p>
        </p:txBody>
      </p:sp>
    </p:spTree>
  </p:cSld>
  <p:clrMapOvr>
    <a:masterClrMapping/>
  </p:clrMapOvr>
  <p:transition spd="med" advClick="0" advTm="5000"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Примеры рабочих листов учащихся</a:t>
            </a:r>
            <a:endParaRPr lang="ru-RU" b="1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971544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>
                <a:hlinkClick r:id="rId2" action="ppaction://hlinkfile"/>
              </a:rPr>
              <a:t>10 класс. Тема урока «Влажность воздуха»</a:t>
            </a:r>
            <a:endParaRPr lang="ru-RU" b="1" dirty="0"/>
          </a:p>
        </p:txBody>
      </p:sp>
    </p:spTree>
  </p:cSld>
  <p:clrMapOvr>
    <a:masterClrMapping/>
  </p:clrMapOvr>
  <p:transition spd="med" advClick="0" advTm="5000">
    <p:wedg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</TotalTime>
  <Words>1197</Words>
  <PresentationFormat>Экран (4:3)</PresentationFormat>
  <Paragraphs>95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Технология использования рабочего листа учащегося  в процессе организации познавательной деятельности обучающихся по предмету</vt:lpstr>
      <vt:lpstr>Цель мастер-класса: </vt:lpstr>
      <vt:lpstr> Задачи,  решаемые на мастер-классе: </vt:lpstr>
      <vt:lpstr>1. Использование рабочего листа при проведении компьютерного эксперимента</vt:lpstr>
      <vt:lpstr>Интерактивные лабораторные работы по предмету</vt:lpstr>
      <vt:lpstr>Примеры рабочих листов учащихся, содержащих творческие задания</vt:lpstr>
      <vt:lpstr>Примеры разработок рабочих листов других педагогов</vt:lpstr>
      <vt:lpstr>Применение рабочего листа при изучении нового материала</vt:lpstr>
      <vt:lpstr>Примеры рабочих листов учащихся</vt:lpstr>
      <vt:lpstr>Применение рабочего листа на уроке для закрепления изученного материала</vt:lpstr>
      <vt:lpstr>Примеры рабочих листов учащихся</vt:lpstr>
      <vt:lpstr>Применение рабочих листов на уроке – решении задач</vt:lpstr>
      <vt:lpstr>Примеры рабочих листов учащихся</vt:lpstr>
      <vt:lpstr>При создании рабочих листов на обобщающее повторение следует учитывать:</vt:lpstr>
      <vt:lpstr>Примеры рабочих листов</vt:lpstr>
      <vt:lpstr>Практическая часть мастер-класса</vt:lpstr>
      <vt:lpstr>1 этап</vt:lpstr>
      <vt:lpstr>2 этап</vt:lpstr>
      <vt:lpstr>Практическая часть</vt:lpstr>
      <vt:lpstr>И работа закипела!!!</vt:lpstr>
      <vt:lpstr>Результат мастер-класса – рабочие листы учащихся по конкретной теме учебного предмета</vt:lpstr>
      <vt:lpstr>Планы на будущее</vt:lpstr>
      <vt:lpstr>Достоинства программы Inspiration </vt:lpstr>
      <vt:lpstr>Пример кластера, выполненного в программе Inspiration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Технология использования рабочего листа учащегося  в процессе организации познавательной деятельности обучающихся по предмету</dc:title>
  <cp:lastModifiedBy>Admin</cp:lastModifiedBy>
  <cp:revision>32</cp:revision>
  <dcterms:modified xsi:type="dcterms:W3CDTF">2013-02-27T19:12:16Z</dcterms:modified>
</cp:coreProperties>
</file>