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9" r:id="rId4"/>
    <p:sldId id="283" r:id="rId5"/>
    <p:sldId id="281" r:id="rId6"/>
    <p:sldId id="282" r:id="rId7"/>
    <p:sldId id="284" r:id="rId8"/>
    <p:sldId id="285" r:id="rId9"/>
    <p:sldId id="290" r:id="rId10"/>
    <p:sldId id="287" r:id="rId11"/>
    <p:sldId id="293" r:id="rId12"/>
    <p:sldId id="292" r:id="rId13"/>
    <p:sldId id="294" r:id="rId14"/>
    <p:sldId id="280" r:id="rId15"/>
    <p:sldId id="261" r:id="rId16"/>
    <p:sldId id="275" r:id="rId17"/>
    <p:sldId id="277" r:id="rId18"/>
    <p:sldId id="295" r:id="rId19"/>
    <p:sldId id="273" r:id="rId20"/>
    <p:sldId id="278" r:id="rId21"/>
    <p:sldId id="265" r:id="rId22"/>
    <p:sldId id="276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6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96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F609F34-A4B6-4738-A68F-4D330AA0AD0B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 spd="med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fipi.ru/view/sections/92/docs/" TargetMode="External"/><Relationship Id="rId3" Type="http://schemas.openxmlformats.org/officeDocument/2006/relationships/hyperlink" Target="http://files.school-collection.edu.ru/dlrstore/4cef336c-d0fc-df93-3527-ce130a6bb0e7/00144675433969382.htm" TargetMode="External"/><Relationship Id="rId7" Type="http://schemas.openxmlformats.org/officeDocument/2006/relationships/hyperlink" Target="http://fipi.ru/view/sections/214/docs/" TargetMode="External"/><Relationship Id="rId2" Type="http://schemas.openxmlformats.org/officeDocument/2006/relationships/hyperlink" Target="http://cit.vvsu.ru/MIRROR/www.fizika.ru/theory/tema-14/14b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c.academic.ru/dic.nsf/ruwiki/3321" TargetMode="External"/><Relationship Id="rId5" Type="http://schemas.openxmlformats.org/officeDocument/2006/relationships/hyperlink" Target="http://dic.academic.ru/" TargetMode="External"/><Relationship Id="rId4" Type="http://schemas.openxmlformats.org/officeDocument/2006/relationships/hyperlink" Target="http://files.school-collection.edu.ru/dlrstore/669bc791-e921-11dc-95ff-0800200c9a66/1_9.sw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48;&#1088;&#1080;&#1085;&#1072;\&#1043;&#1048;&#1040;\&#1060;&#1080;&#1079;&#1080;&#1082;&#1072;\&#1055;&#1086;&#1076;&#1075;&#1086;&#1090;&#1086;&#1074;&#1082;&#1072;%20&#1082;%20&#1043;&#1048;&#1040;\1.11.%20&#1042;&#1090;&#1086;&#1088;&#1086;&#1081;%20&#1079;&#1072;&#1082;&#1086;&#1085;%20&#1053;&#1100;&#1102;&#1090;&#1086;&#1085;&#1072;\&#1042;&#1090;&#1086;&#1088;&#1086;&#1081;%20&#1079;&#1072;&#1082;&#1086;&#1085;%20&#1053;&#1100;&#1102;&#1090;&#1086;&#1085;&#1072;%20-%202%20&#1090;&#1077;&#1083;&#1077;&#1078;&#1082;&#1080;.avi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D:\&#1048;&#1088;&#1080;&#1085;&#1072;\&#1043;&#1048;&#1040;\&#1060;&#1080;&#1079;&#1080;&#1082;&#1072;\&#1055;&#1086;&#1076;&#1075;&#1086;&#1090;&#1086;&#1074;&#1082;&#1072;%20&#1082;%20&#1043;&#1048;&#1040;\1.11.%20&#1042;&#1090;&#1086;&#1088;&#1086;&#1081;%20&#1079;&#1072;&#1082;&#1086;&#1085;%20&#1053;&#1100;&#1102;&#1090;&#1086;&#1085;&#1072;\&#1042;&#1090;&#1086;&#1088;&#1086;&#1081;%20&#1079;&#1072;&#1082;&#1086;&#1085;%20&#1053;&#1100;&#1102;&#1090;&#1086;&#1085;&#1072;-2.avi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786190"/>
            <a:ext cx="7406640" cy="175260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Учитель: Попова И.А.</a:t>
            </a:r>
          </a:p>
          <a:p>
            <a:pPr algn="r"/>
            <a:r>
              <a:rPr lang="ru-RU" dirty="0" smtClean="0"/>
              <a:t>МОУ СОШ № 30 г. Белово</a:t>
            </a:r>
          </a:p>
          <a:p>
            <a:pPr algn="r"/>
            <a:r>
              <a:rPr lang="ru-RU" dirty="0" smtClean="0"/>
              <a:t>Белово 2010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86116" y="857232"/>
            <a:ext cx="5857884" cy="2643206"/>
          </a:xfrm>
        </p:spPr>
        <p:txBody>
          <a:bodyPr>
            <a:normAutofit/>
          </a:bodyPr>
          <a:lstStyle/>
          <a:p>
            <a:r>
              <a:rPr lang="ru-RU" dirty="0" smtClean="0"/>
              <a:t>Второй закон Ньютона</a:t>
            </a:r>
            <a:br>
              <a:rPr lang="ru-RU" dirty="0" smtClean="0"/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Подготовка к ГИА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Picture 3" descr="D:\Ирина\ГИА\Физика\Подготовка к ГИА\1.11. Второй закон Ньютона\Image72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14818"/>
            <a:ext cx="4067175" cy="2486025"/>
          </a:xfrm>
          <a:prstGeom prst="rect">
            <a:avLst/>
          </a:prstGeom>
          <a:noFill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785794"/>
            <a:ext cx="271677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857232"/>
          </a:xfrm>
        </p:spPr>
        <p:txBody>
          <a:bodyPr/>
          <a:lstStyle/>
          <a:p>
            <a:r>
              <a:rPr lang="ru-RU" dirty="0" smtClean="0"/>
              <a:t>Примеры:</a:t>
            </a:r>
            <a:endParaRPr lang="ru-RU" dirty="0"/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742758"/>
            <a:ext cx="2357454" cy="232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ая выноска 5"/>
          <p:cNvSpPr/>
          <p:nvPr/>
        </p:nvSpPr>
        <p:spPr>
          <a:xfrm>
            <a:off x="0" y="3143248"/>
            <a:ext cx="3143272" cy="500066"/>
          </a:xfrm>
          <a:prstGeom prst="wedgeRectCallout">
            <a:avLst>
              <a:gd name="adj1" fmla="val -20149"/>
              <a:gd name="adj2" fmla="val -94541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i="1" dirty="0" smtClean="0">
                <a:solidFill>
                  <a:schemeClr val="tx1"/>
                </a:solidFill>
              </a:rPr>
              <a:t>mg - </a:t>
            </a:r>
            <a:r>
              <a:rPr lang="el-GR" sz="3200" b="1" i="1" dirty="0" smtClean="0">
                <a:solidFill>
                  <a:schemeClr val="tx1"/>
                </a:solidFill>
              </a:rPr>
              <a:t>ρ</a:t>
            </a:r>
            <a:r>
              <a:rPr lang="en-US" sz="3200" b="1" i="1" dirty="0" err="1" smtClean="0">
                <a:solidFill>
                  <a:schemeClr val="tx1"/>
                </a:solidFill>
              </a:rPr>
              <a:t>gV</a:t>
            </a:r>
            <a:r>
              <a:rPr lang="en-US" sz="3200" b="1" i="1" dirty="0" smtClean="0">
                <a:solidFill>
                  <a:schemeClr val="tx1"/>
                </a:solidFill>
              </a:rPr>
              <a:t> = ma </a:t>
            </a:r>
            <a:endParaRPr lang="ru-RU" sz="3200" b="1" i="1" dirty="0">
              <a:solidFill>
                <a:schemeClr val="tx1"/>
              </a:solidFill>
            </a:endParaRPr>
          </a:p>
        </p:txBody>
      </p:sp>
      <p:pic>
        <p:nvPicPr>
          <p:cNvPr id="3993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714612" y="714356"/>
            <a:ext cx="344180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ая выноска 7"/>
          <p:cNvSpPr/>
          <p:nvPr/>
        </p:nvSpPr>
        <p:spPr>
          <a:xfrm>
            <a:off x="2857488" y="2357430"/>
            <a:ext cx="3143272" cy="500066"/>
          </a:xfrm>
          <a:prstGeom prst="wedgeRectCallout">
            <a:avLst>
              <a:gd name="adj1" fmla="val -20149"/>
              <a:gd name="adj2" fmla="val -94541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i="1" dirty="0" smtClean="0">
                <a:solidFill>
                  <a:schemeClr val="tx1"/>
                </a:solidFill>
              </a:rPr>
              <a:t>F</a:t>
            </a:r>
            <a:r>
              <a:rPr lang="ru-RU" sz="3200" b="1" i="1" baseline="-25000" dirty="0" smtClean="0">
                <a:solidFill>
                  <a:schemeClr val="tx1"/>
                </a:solidFill>
              </a:rPr>
              <a:t>т</a:t>
            </a:r>
            <a:r>
              <a:rPr lang="en-US" sz="3200" b="1" i="1" dirty="0" smtClean="0">
                <a:solidFill>
                  <a:schemeClr val="tx1"/>
                </a:solidFill>
              </a:rPr>
              <a:t> – </a:t>
            </a:r>
            <a:r>
              <a:rPr lang="en-US" sz="3200" b="1" i="1" dirty="0" err="1" smtClean="0">
                <a:solidFill>
                  <a:schemeClr val="tx1"/>
                </a:solidFill>
              </a:rPr>
              <a:t>rv</a:t>
            </a:r>
            <a:r>
              <a:rPr lang="en-US" sz="3200" b="1" i="1" dirty="0" smtClean="0">
                <a:solidFill>
                  <a:schemeClr val="tx1"/>
                </a:solidFill>
              </a:rPr>
              <a:t> = ma </a:t>
            </a:r>
            <a:endParaRPr lang="ru-RU" sz="3200" b="1" i="1" dirty="0">
              <a:solidFill>
                <a:schemeClr val="tx1"/>
              </a:solidFill>
            </a:endParaRP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642918"/>
            <a:ext cx="2714644" cy="1925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ая выноска 9"/>
          <p:cNvSpPr/>
          <p:nvPr/>
        </p:nvSpPr>
        <p:spPr>
          <a:xfrm>
            <a:off x="6286512" y="2571744"/>
            <a:ext cx="2714644" cy="500066"/>
          </a:xfrm>
          <a:prstGeom prst="wedgeRectCallout">
            <a:avLst>
              <a:gd name="adj1" fmla="val -20149"/>
              <a:gd name="adj2" fmla="val -94541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i="1" dirty="0" smtClean="0">
                <a:solidFill>
                  <a:schemeClr val="tx1"/>
                </a:solidFill>
              </a:rPr>
              <a:t>F</a:t>
            </a:r>
            <a:r>
              <a:rPr lang="ru-RU" sz="3200" b="1" i="1" baseline="-25000" dirty="0" smtClean="0">
                <a:solidFill>
                  <a:schemeClr val="tx1"/>
                </a:solidFill>
              </a:rPr>
              <a:t>т</a:t>
            </a:r>
            <a:r>
              <a:rPr lang="en-US" sz="3200" b="1" i="1" dirty="0" smtClean="0">
                <a:solidFill>
                  <a:schemeClr val="tx1"/>
                </a:solidFill>
              </a:rPr>
              <a:t> – </a:t>
            </a:r>
            <a:r>
              <a:rPr lang="el-GR" sz="3200" b="1" i="1" dirty="0" smtClean="0">
                <a:solidFill>
                  <a:schemeClr val="tx1"/>
                </a:solidFill>
              </a:rPr>
              <a:t>μ</a:t>
            </a:r>
            <a:r>
              <a:rPr lang="en-US" sz="3200" b="1" i="1" dirty="0" smtClean="0">
                <a:solidFill>
                  <a:schemeClr val="tx1"/>
                </a:solidFill>
              </a:rPr>
              <a:t>N = ma </a:t>
            </a:r>
            <a:endParaRPr lang="ru-RU" sz="3200" b="1" i="1" dirty="0">
              <a:solidFill>
                <a:schemeClr val="tx1"/>
              </a:solidFill>
            </a:endParaRPr>
          </a:p>
        </p:txBody>
      </p:sp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643314"/>
            <a:ext cx="291824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ая выноска 11"/>
          <p:cNvSpPr/>
          <p:nvPr/>
        </p:nvSpPr>
        <p:spPr>
          <a:xfrm>
            <a:off x="1071538" y="6215082"/>
            <a:ext cx="3143272" cy="500066"/>
          </a:xfrm>
          <a:prstGeom prst="wedgeRectCallout">
            <a:avLst>
              <a:gd name="adj1" fmla="val -20149"/>
              <a:gd name="adj2" fmla="val -94541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i="1" dirty="0" smtClean="0">
                <a:solidFill>
                  <a:schemeClr val="tx1"/>
                </a:solidFill>
              </a:rPr>
              <a:t>mg - </a:t>
            </a:r>
            <a:r>
              <a:rPr lang="en-US" sz="3200" b="1" i="1" dirty="0" err="1" smtClean="0">
                <a:solidFill>
                  <a:schemeClr val="tx1"/>
                </a:solidFill>
              </a:rPr>
              <a:t>kx</a:t>
            </a:r>
            <a:r>
              <a:rPr lang="en-US" sz="3200" b="1" i="1" dirty="0" smtClean="0">
                <a:solidFill>
                  <a:schemeClr val="tx1"/>
                </a:solidFill>
              </a:rPr>
              <a:t>= ma </a:t>
            </a:r>
            <a:endParaRPr lang="ru-RU" sz="3200" b="1" i="1" dirty="0">
              <a:solidFill>
                <a:schemeClr val="tx1"/>
              </a:solidFill>
            </a:endParaRPr>
          </a:p>
        </p:txBody>
      </p:sp>
      <p:pic>
        <p:nvPicPr>
          <p:cNvPr id="3994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54" y="3000372"/>
            <a:ext cx="2643206" cy="3337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ая выноска 13"/>
          <p:cNvSpPr/>
          <p:nvPr/>
        </p:nvSpPr>
        <p:spPr>
          <a:xfrm>
            <a:off x="3143240" y="5000636"/>
            <a:ext cx="2928958" cy="500066"/>
          </a:xfrm>
          <a:prstGeom prst="wedgeRectCallout">
            <a:avLst>
              <a:gd name="adj1" fmla="val -20149"/>
              <a:gd name="adj2" fmla="val -94541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3200" b="1" i="1" dirty="0" smtClean="0">
                <a:solidFill>
                  <a:schemeClr val="tx1"/>
                </a:solidFill>
              </a:rPr>
              <a:t>γ</a:t>
            </a:r>
            <a:r>
              <a:rPr lang="en-US" sz="3200" b="1" i="1" dirty="0" smtClean="0">
                <a:solidFill>
                  <a:schemeClr val="tx1"/>
                </a:solidFill>
              </a:rPr>
              <a:t>m∙m</a:t>
            </a:r>
            <a:r>
              <a:rPr lang="en-US" sz="3200" b="1" i="1" baseline="-25000" dirty="0" smtClean="0">
                <a:solidFill>
                  <a:schemeClr val="tx1"/>
                </a:solidFill>
              </a:rPr>
              <a:t>2</a:t>
            </a:r>
            <a:r>
              <a:rPr lang="en-US" sz="3200" b="1" i="1" dirty="0" smtClean="0">
                <a:solidFill>
                  <a:schemeClr val="tx1"/>
                </a:solidFill>
              </a:rPr>
              <a:t>/r</a:t>
            </a:r>
            <a:r>
              <a:rPr lang="en-US" sz="3200" b="1" i="1" baseline="30000" dirty="0" smtClean="0">
                <a:solidFill>
                  <a:schemeClr val="tx1"/>
                </a:solidFill>
              </a:rPr>
              <a:t>2</a:t>
            </a:r>
            <a:r>
              <a:rPr lang="en-US" sz="3200" b="1" i="1" dirty="0" smtClean="0">
                <a:solidFill>
                  <a:schemeClr val="tx1"/>
                </a:solidFill>
              </a:rPr>
              <a:t>= ma </a:t>
            </a:r>
            <a:endParaRPr lang="ru-RU" sz="3200" b="1" i="1" dirty="0">
              <a:solidFill>
                <a:schemeClr val="tx1"/>
              </a:solidFill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6286512" y="3286124"/>
            <a:ext cx="2728874" cy="3357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Используем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проекции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на </a:t>
            </a:r>
            <a:r>
              <a:rPr lang="ru-RU" sz="3200" dirty="0" smtClean="0"/>
              <a:t>координатную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ось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2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Рассмотрим более сложный пример</a:t>
            </a:r>
            <a:endParaRPr lang="ru-RU" dirty="0"/>
          </a:p>
        </p:txBody>
      </p:sp>
      <p:pic>
        <p:nvPicPr>
          <p:cNvPr id="3" name="Picture 2" descr="D:\Ирина\ГИА\Физика\Подготовка к ГИА\1.11. Второй закон Ньютона\Image59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363475">
            <a:off x="-118856" y="1593254"/>
            <a:ext cx="5228510" cy="3522755"/>
          </a:xfrm>
          <a:prstGeom prst="rect">
            <a:avLst/>
          </a:prstGeom>
          <a:noFill/>
        </p:spPr>
      </p:pic>
      <p:pic>
        <p:nvPicPr>
          <p:cNvPr id="4" name="Picture 3" descr="D:\Ирина\ГИА\Физика\Подготовка к ГИА\1.11. Второй закон Ньютона\Image727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496"/>
            <a:ext cx="4067175" cy="2486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9.39163E-7 L 0.47118 0.000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14290"/>
            <a:ext cx="9144000" cy="1500198"/>
          </a:xfrm>
        </p:spPr>
        <p:txBody>
          <a:bodyPr>
            <a:noAutofit/>
          </a:bodyPr>
          <a:lstStyle/>
          <a:p>
            <a:pPr algn="l"/>
            <a:r>
              <a:rPr lang="ru-RU" sz="2400" dirty="0"/>
              <a:t>1. Автомобиль массой 1 т поднимается по шоссе с уклоном 30</a:t>
            </a:r>
            <a:r>
              <a:rPr lang="ru-RU" sz="2400" baseline="30000" dirty="0"/>
              <a:t>0</a:t>
            </a:r>
            <a:r>
              <a:rPr lang="ru-RU" sz="2400" dirty="0"/>
              <a:t> под действием силы тяги 7 кН. Найти ускорение автомобиля, считая, что сила сопротивления зависит от скорости движения. Коэффициент сопротивления равен 0,1. Ускорение </a:t>
            </a:r>
            <a:r>
              <a:rPr lang="ru-RU" sz="2400" dirty="0" smtClean="0"/>
              <a:t>свободного </a:t>
            </a:r>
            <a:r>
              <a:rPr lang="ru-RU" sz="2400" dirty="0"/>
              <a:t>падения принять равным 10 м/с</a:t>
            </a:r>
            <a:r>
              <a:rPr lang="ru-RU" sz="2400" baseline="30000" dirty="0"/>
              <a:t>2</a:t>
            </a:r>
            <a:r>
              <a:rPr lang="ru-RU" sz="2400" dirty="0"/>
              <a:t> </a:t>
            </a:r>
          </a:p>
        </p:txBody>
      </p:sp>
      <p:sp>
        <p:nvSpPr>
          <p:cNvPr id="108548" name="AutoShape 4"/>
          <p:cNvSpPr>
            <a:spLocks noChangeArrowheads="1"/>
          </p:cNvSpPr>
          <p:nvPr/>
        </p:nvSpPr>
        <p:spPr bwMode="auto">
          <a:xfrm rot="16200000">
            <a:off x="1066800" y="4114800"/>
            <a:ext cx="1219200" cy="2895600"/>
          </a:xfrm>
          <a:prstGeom prst="rtTriangle">
            <a:avLst/>
          </a:prstGeom>
          <a:gradFill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549" name="Rectangle 5"/>
          <p:cNvSpPr>
            <a:spLocks noChangeArrowheads="1"/>
          </p:cNvSpPr>
          <p:nvPr/>
        </p:nvSpPr>
        <p:spPr bwMode="auto">
          <a:xfrm rot="-1466637">
            <a:off x="1295400" y="5181600"/>
            <a:ext cx="762000" cy="3048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550" name="Text Box 6"/>
          <p:cNvSpPr txBox="1">
            <a:spLocks noChangeArrowheads="1"/>
          </p:cNvSpPr>
          <p:nvPr/>
        </p:nvSpPr>
        <p:spPr bwMode="auto">
          <a:xfrm>
            <a:off x="914400" y="57912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cs typeface="Arial" charset="0"/>
              </a:rPr>
              <a:t>α</a:t>
            </a:r>
          </a:p>
        </p:txBody>
      </p:sp>
      <p:sp>
        <p:nvSpPr>
          <p:cNvPr id="108553" name="Line 9"/>
          <p:cNvSpPr>
            <a:spLocks noChangeShapeType="1"/>
          </p:cNvSpPr>
          <p:nvPr/>
        </p:nvSpPr>
        <p:spPr bwMode="auto">
          <a:xfrm flipV="1">
            <a:off x="228600" y="4800600"/>
            <a:ext cx="2971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8554" name="Line 10"/>
          <p:cNvSpPr>
            <a:spLocks noChangeShapeType="1"/>
          </p:cNvSpPr>
          <p:nvPr/>
        </p:nvSpPr>
        <p:spPr bwMode="auto">
          <a:xfrm flipH="1" flipV="1">
            <a:off x="1219200" y="4267200"/>
            <a:ext cx="7620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8555" name="Text Box 11"/>
          <p:cNvSpPr txBox="1">
            <a:spLocks noChangeArrowheads="1"/>
          </p:cNvSpPr>
          <p:nvPr/>
        </p:nvSpPr>
        <p:spPr bwMode="auto">
          <a:xfrm>
            <a:off x="2819400" y="4495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cs typeface="Arial" charset="0"/>
              </a:rPr>
              <a:t>Х</a:t>
            </a:r>
            <a:endParaRPr lang="el-GR">
              <a:cs typeface="Arial" charset="0"/>
            </a:endParaRPr>
          </a:p>
        </p:txBody>
      </p:sp>
      <p:sp>
        <p:nvSpPr>
          <p:cNvPr id="108556" name="Text Box 12"/>
          <p:cNvSpPr txBox="1">
            <a:spLocks noChangeArrowheads="1"/>
          </p:cNvSpPr>
          <p:nvPr/>
        </p:nvSpPr>
        <p:spPr bwMode="auto">
          <a:xfrm>
            <a:off x="1219200" y="38100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cs typeface="Arial" charset="0"/>
              </a:rPr>
              <a:t>У</a:t>
            </a:r>
            <a:endParaRPr lang="el-GR">
              <a:cs typeface="Arial" charset="0"/>
            </a:endParaRPr>
          </a:p>
        </p:txBody>
      </p:sp>
      <p:sp>
        <p:nvSpPr>
          <p:cNvPr id="108557" name="Line 13"/>
          <p:cNvSpPr>
            <a:spLocks noChangeShapeType="1"/>
          </p:cNvSpPr>
          <p:nvPr/>
        </p:nvSpPr>
        <p:spPr bwMode="auto">
          <a:xfrm>
            <a:off x="1676400" y="5410200"/>
            <a:ext cx="0" cy="83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8558" name="Text Box 14"/>
          <p:cNvSpPr txBox="1">
            <a:spLocks noChangeArrowheads="1"/>
          </p:cNvSpPr>
          <p:nvPr/>
        </p:nvSpPr>
        <p:spPr bwMode="auto">
          <a:xfrm>
            <a:off x="1676400" y="61722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latin typeface="Times New Roman" pitchFamily="18" charset="0"/>
                <a:cs typeface="Arial" charset="0"/>
              </a:rPr>
              <a:t>mg</a:t>
            </a:r>
            <a:endParaRPr lang="el-GR" i="1">
              <a:latin typeface="Times New Roman" pitchFamily="18" charset="0"/>
              <a:cs typeface="Arial" charset="0"/>
            </a:endParaRPr>
          </a:p>
        </p:txBody>
      </p:sp>
      <p:sp>
        <p:nvSpPr>
          <p:cNvPr id="108560" name="Line 16"/>
          <p:cNvSpPr>
            <a:spLocks noChangeShapeType="1"/>
          </p:cNvSpPr>
          <p:nvPr/>
        </p:nvSpPr>
        <p:spPr bwMode="auto">
          <a:xfrm flipV="1">
            <a:off x="1676400" y="6096000"/>
            <a:ext cx="304800" cy="1524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8561" name="Line 17"/>
          <p:cNvSpPr>
            <a:spLocks noChangeShapeType="1"/>
          </p:cNvSpPr>
          <p:nvPr/>
        </p:nvSpPr>
        <p:spPr bwMode="auto">
          <a:xfrm flipH="1" flipV="1">
            <a:off x="1371600" y="4648200"/>
            <a:ext cx="304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8562" name="Text Box 18"/>
          <p:cNvSpPr txBox="1">
            <a:spLocks noChangeArrowheads="1"/>
          </p:cNvSpPr>
          <p:nvPr/>
        </p:nvSpPr>
        <p:spPr bwMode="auto">
          <a:xfrm>
            <a:off x="1295400" y="43434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latin typeface="Times New Roman" pitchFamily="18" charset="0"/>
                <a:cs typeface="Arial" charset="0"/>
              </a:rPr>
              <a:t>N</a:t>
            </a:r>
            <a:endParaRPr lang="el-GR" i="1">
              <a:latin typeface="Times New Roman" pitchFamily="18" charset="0"/>
              <a:cs typeface="Arial" charset="0"/>
            </a:endParaRPr>
          </a:p>
        </p:txBody>
      </p:sp>
      <p:sp>
        <p:nvSpPr>
          <p:cNvPr id="108563" name="Line 19"/>
          <p:cNvSpPr>
            <a:spLocks noChangeShapeType="1"/>
          </p:cNvSpPr>
          <p:nvPr/>
        </p:nvSpPr>
        <p:spPr bwMode="auto">
          <a:xfrm flipV="1">
            <a:off x="1676400" y="5181600"/>
            <a:ext cx="4572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8564" name="Text Box 20"/>
          <p:cNvSpPr txBox="1">
            <a:spLocks noChangeArrowheads="1"/>
          </p:cNvSpPr>
          <p:nvPr/>
        </p:nvSpPr>
        <p:spPr bwMode="auto">
          <a:xfrm>
            <a:off x="1828800" y="48006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latin typeface="Times New Roman" pitchFamily="18" charset="0"/>
                <a:cs typeface="Arial" charset="0"/>
              </a:rPr>
              <a:t>F</a:t>
            </a:r>
            <a:r>
              <a:rPr lang="ru-RU" i="1" baseline="-25000">
                <a:latin typeface="Times New Roman" pitchFamily="18" charset="0"/>
                <a:cs typeface="Arial" charset="0"/>
              </a:rPr>
              <a:t>т</a:t>
            </a:r>
            <a:endParaRPr lang="el-GR" i="1">
              <a:latin typeface="Times New Roman" pitchFamily="18" charset="0"/>
              <a:cs typeface="Arial" charset="0"/>
            </a:endParaRPr>
          </a:p>
        </p:txBody>
      </p:sp>
      <p:sp>
        <p:nvSpPr>
          <p:cNvPr id="108565" name="Line 21"/>
          <p:cNvSpPr>
            <a:spLocks noChangeShapeType="1"/>
          </p:cNvSpPr>
          <p:nvPr/>
        </p:nvSpPr>
        <p:spPr bwMode="auto">
          <a:xfrm flipH="1">
            <a:off x="1143000" y="5410200"/>
            <a:ext cx="5334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8566" name="Text Box 22"/>
          <p:cNvSpPr txBox="1">
            <a:spLocks noChangeArrowheads="1"/>
          </p:cNvSpPr>
          <p:nvPr/>
        </p:nvSpPr>
        <p:spPr bwMode="auto">
          <a:xfrm>
            <a:off x="914400" y="51816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latin typeface="Times New Roman" pitchFamily="18" charset="0"/>
                <a:cs typeface="Arial" charset="0"/>
              </a:rPr>
              <a:t>F</a:t>
            </a:r>
            <a:r>
              <a:rPr lang="ru-RU" i="1" baseline="-25000">
                <a:latin typeface="Times New Roman" pitchFamily="18" charset="0"/>
                <a:cs typeface="Arial" charset="0"/>
              </a:rPr>
              <a:t>т</a:t>
            </a:r>
            <a:r>
              <a:rPr lang="en-US" i="1" baseline="-25000">
                <a:latin typeface="Times New Roman" pitchFamily="18" charset="0"/>
                <a:cs typeface="Arial" charset="0"/>
              </a:rPr>
              <a:t>h</a:t>
            </a:r>
            <a:endParaRPr lang="el-GR" i="1">
              <a:latin typeface="Times New Roman" pitchFamily="18" charset="0"/>
              <a:cs typeface="Arial" charset="0"/>
            </a:endParaRPr>
          </a:p>
        </p:txBody>
      </p:sp>
      <p:sp>
        <p:nvSpPr>
          <p:cNvPr id="108567" name="Line 23"/>
          <p:cNvSpPr>
            <a:spLocks noChangeShapeType="1"/>
          </p:cNvSpPr>
          <p:nvPr/>
        </p:nvSpPr>
        <p:spPr bwMode="auto">
          <a:xfrm flipV="1">
            <a:off x="2133600" y="4648200"/>
            <a:ext cx="457200" cy="228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8568" name="Text Box 24"/>
          <p:cNvSpPr txBox="1">
            <a:spLocks noChangeArrowheads="1"/>
          </p:cNvSpPr>
          <p:nvPr/>
        </p:nvSpPr>
        <p:spPr bwMode="auto">
          <a:xfrm>
            <a:off x="2286000" y="43434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latin typeface="Times New Roman" pitchFamily="18" charset="0"/>
                <a:cs typeface="Arial" charset="0"/>
              </a:rPr>
              <a:t>a</a:t>
            </a:r>
            <a:endParaRPr lang="el-GR" i="1">
              <a:latin typeface="Times New Roman" pitchFamily="18" charset="0"/>
              <a:cs typeface="Arial" charset="0"/>
            </a:endParaRPr>
          </a:p>
        </p:txBody>
      </p:sp>
      <p:pic>
        <p:nvPicPr>
          <p:cNvPr id="108572" name="Picture 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133600"/>
            <a:ext cx="2819400" cy="153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8573" name="Rectangle 29"/>
          <p:cNvSpPr>
            <a:spLocks noChangeArrowheads="1"/>
          </p:cNvSpPr>
          <p:nvPr/>
        </p:nvSpPr>
        <p:spPr bwMode="auto">
          <a:xfrm>
            <a:off x="3352800" y="19050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400" i="1"/>
              <a:t>mg</a:t>
            </a:r>
            <a:r>
              <a:rPr lang="en-US" sz="2400" i="1" baseline="-25000"/>
              <a:t>x</a:t>
            </a:r>
            <a:r>
              <a:rPr lang="en-US" sz="2400" i="1"/>
              <a:t> = - mg sin α</a:t>
            </a:r>
            <a:r>
              <a:rPr lang="ru-RU" sz="2400"/>
              <a:t> </a:t>
            </a:r>
          </a:p>
        </p:txBody>
      </p:sp>
      <p:sp>
        <p:nvSpPr>
          <p:cNvPr id="108574" name="Rectangle 30"/>
          <p:cNvSpPr>
            <a:spLocks noChangeArrowheads="1"/>
          </p:cNvSpPr>
          <p:nvPr/>
        </p:nvSpPr>
        <p:spPr bwMode="auto">
          <a:xfrm>
            <a:off x="3429000" y="2470150"/>
            <a:ext cx="1106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400" i="1"/>
              <a:t>N</a:t>
            </a:r>
            <a:r>
              <a:rPr lang="en-US" sz="2400" i="1" baseline="-25000"/>
              <a:t>x</a:t>
            </a:r>
            <a:r>
              <a:rPr lang="en-US" sz="2400" i="1"/>
              <a:t> = 0</a:t>
            </a:r>
            <a:r>
              <a:rPr lang="ru-RU" sz="2400" i="1"/>
              <a:t> </a:t>
            </a:r>
          </a:p>
        </p:txBody>
      </p:sp>
      <p:sp>
        <p:nvSpPr>
          <p:cNvPr id="108575" name="Rectangle 31"/>
          <p:cNvSpPr>
            <a:spLocks noChangeArrowheads="1"/>
          </p:cNvSpPr>
          <p:nvPr/>
        </p:nvSpPr>
        <p:spPr bwMode="auto">
          <a:xfrm>
            <a:off x="3429000" y="3048000"/>
            <a:ext cx="1427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400" i="1"/>
              <a:t>F</a:t>
            </a:r>
            <a:r>
              <a:rPr lang="ru-RU" sz="2400" i="1" baseline="-25000"/>
              <a:t>т</a:t>
            </a:r>
            <a:r>
              <a:rPr lang="en-US" sz="2400" i="1" baseline="-25000"/>
              <a:t>x</a:t>
            </a:r>
            <a:r>
              <a:rPr lang="en-US" sz="2400" i="1"/>
              <a:t> = F</a:t>
            </a:r>
            <a:r>
              <a:rPr lang="ru-RU" sz="2400" i="1" baseline="-25000"/>
              <a:t>т</a:t>
            </a:r>
            <a:r>
              <a:rPr lang="ru-RU" sz="2400" i="1"/>
              <a:t> </a:t>
            </a:r>
          </a:p>
        </p:txBody>
      </p:sp>
      <p:sp>
        <p:nvSpPr>
          <p:cNvPr id="108576" name="Rectangle 32"/>
          <p:cNvSpPr>
            <a:spLocks noChangeArrowheads="1"/>
          </p:cNvSpPr>
          <p:nvPr/>
        </p:nvSpPr>
        <p:spPr bwMode="auto">
          <a:xfrm>
            <a:off x="3429000" y="3689350"/>
            <a:ext cx="1895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400" i="1"/>
              <a:t>F</a:t>
            </a:r>
            <a:r>
              <a:rPr lang="ru-RU" sz="2400" i="1" baseline="-25000"/>
              <a:t>тр</a:t>
            </a:r>
            <a:r>
              <a:rPr lang="en-US" sz="2400" i="1" baseline="-25000"/>
              <a:t> x</a:t>
            </a:r>
            <a:r>
              <a:rPr lang="en-US" sz="2400" i="1"/>
              <a:t> = - F</a:t>
            </a:r>
            <a:r>
              <a:rPr lang="ru-RU" sz="2400" i="1" baseline="-25000"/>
              <a:t>тр</a:t>
            </a:r>
            <a:r>
              <a:rPr lang="ru-RU" sz="2400" i="1"/>
              <a:t> </a:t>
            </a:r>
          </a:p>
        </p:txBody>
      </p:sp>
      <p:sp>
        <p:nvSpPr>
          <p:cNvPr id="108577" name="Rectangle 33"/>
          <p:cNvSpPr>
            <a:spLocks noChangeArrowheads="1"/>
          </p:cNvSpPr>
          <p:nvPr/>
        </p:nvSpPr>
        <p:spPr bwMode="auto">
          <a:xfrm>
            <a:off x="6400800" y="1905000"/>
            <a:ext cx="254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400" i="1"/>
              <a:t>mg</a:t>
            </a:r>
            <a:r>
              <a:rPr lang="en-US" sz="2400" i="1" baseline="-25000"/>
              <a:t>y</a:t>
            </a:r>
            <a:r>
              <a:rPr lang="en-US" sz="2400" i="1"/>
              <a:t> = - mg cos α</a:t>
            </a:r>
            <a:r>
              <a:rPr lang="ru-RU"/>
              <a:t> </a:t>
            </a:r>
          </a:p>
        </p:txBody>
      </p:sp>
      <p:sp>
        <p:nvSpPr>
          <p:cNvPr id="108578" name="Rectangle 34"/>
          <p:cNvSpPr>
            <a:spLocks noChangeArrowheads="1"/>
          </p:cNvSpPr>
          <p:nvPr/>
        </p:nvSpPr>
        <p:spPr bwMode="auto">
          <a:xfrm>
            <a:off x="6477000" y="2438400"/>
            <a:ext cx="1157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400" i="1"/>
              <a:t>N</a:t>
            </a:r>
            <a:r>
              <a:rPr lang="en-US" sz="2400" i="1" baseline="-25000"/>
              <a:t>y</a:t>
            </a:r>
            <a:r>
              <a:rPr lang="en-US" sz="2400" i="1"/>
              <a:t> = N</a:t>
            </a:r>
            <a:r>
              <a:rPr lang="ru-RU" sz="2400" i="1"/>
              <a:t> </a:t>
            </a:r>
          </a:p>
        </p:txBody>
      </p:sp>
      <p:sp>
        <p:nvSpPr>
          <p:cNvPr id="108579" name="Rectangle 35"/>
          <p:cNvSpPr>
            <a:spLocks noChangeArrowheads="1"/>
          </p:cNvSpPr>
          <p:nvPr/>
        </p:nvSpPr>
        <p:spPr bwMode="auto">
          <a:xfrm>
            <a:off x="6477000" y="2971800"/>
            <a:ext cx="1220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400" i="1"/>
              <a:t>F</a:t>
            </a:r>
            <a:r>
              <a:rPr lang="ru-RU" sz="2400" i="1" baseline="-25000"/>
              <a:t>т</a:t>
            </a:r>
            <a:r>
              <a:rPr lang="en-US" sz="2400" i="1" baseline="-25000"/>
              <a:t>y</a:t>
            </a:r>
            <a:r>
              <a:rPr lang="en-US" sz="2400" i="1"/>
              <a:t> = 0</a:t>
            </a:r>
            <a:r>
              <a:rPr lang="ru-RU"/>
              <a:t> </a:t>
            </a:r>
          </a:p>
        </p:txBody>
      </p:sp>
      <p:sp>
        <p:nvSpPr>
          <p:cNvPr id="108580" name="Rectangle 36"/>
          <p:cNvSpPr>
            <a:spLocks noChangeArrowheads="1"/>
          </p:cNvSpPr>
          <p:nvPr/>
        </p:nvSpPr>
        <p:spPr bwMode="auto">
          <a:xfrm>
            <a:off x="6477000" y="3733800"/>
            <a:ext cx="1411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400" i="1"/>
              <a:t>F</a:t>
            </a:r>
            <a:r>
              <a:rPr lang="ru-RU" sz="2400" i="1" baseline="-25000"/>
              <a:t>тр</a:t>
            </a:r>
            <a:r>
              <a:rPr lang="en-US" sz="2400" i="1" baseline="-25000"/>
              <a:t> y</a:t>
            </a:r>
            <a:r>
              <a:rPr lang="en-US" sz="2400" i="1"/>
              <a:t> = 0</a:t>
            </a:r>
            <a:r>
              <a:rPr lang="ru-RU" sz="2400" i="1"/>
              <a:t> </a:t>
            </a:r>
          </a:p>
        </p:txBody>
      </p:sp>
      <p:sp>
        <p:nvSpPr>
          <p:cNvPr id="108581" name="Rectangle 37"/>
          <p:cNvSpPr>
            <a:spLocks noChangeArrowheads="1"/>
          </p:cNvSpPr>
          <p:nvPr/>
        </p:nvSpPr>
        <p:spPr bwMode="auto">
          <a:xfrm>
            <a:off x="4572000" y="5029200"/>
            <a:ext cx="3671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>
                <a:latin typeface="Times New Roman" pitchFamily="18" charset="0"/>
              </a:rPr>
              <a:t>- mg sin α</a:t>
            </a:r>
            <a:r>
              <a:rPr lang="ru-RU" sz="2400">
                <a:latin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</a:rPr>
              <a:t>+ </a:t>
            </a:r>
            <a:r>
              <a:rPr lang="en-US" sz="2400" i="1">
                <a:latin typeface="Times New Roman" pitchFamily="18" charset="0"/>
              </a:rPr>
              <a:t>F</a:t>
            </a:r>
            <a:r>
              <a:rPr lang="ru-RU" sz="2400" i="1" baseline="-25000">
                <a:latin typeface="Times New Roman" pitchFamily="18" charset="0"/>
              </a:rPr>
              <a:t>т</a:t>
            </a:r>
            <a:r>
              <a:rPr lang="ru-RU" sz="2400">
                <a:latin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</a:rPr>
              <a:t> - </a:t>
            </a:r>
            <a:r>
              <a:rPr lang="en-US" sz="2400" i="1">
                <a:latin typeface="Times New Roman" pitchFamily="18" charset="0"/>
              </a:rPr>
              <a:t>F</a:t>
            </a:r>
            <a:r>
              <a:rPr lang="ru-RU" sz="2400" i="1" baseline="-25000">
                <a:latin typeface="Times New Roman" pitchFamily="18" charset="0"/>
              </a:rPr>
              <a:t>тр</a:t>
            </a:r>
            <a:r>
              <a:rPr lang="ru-RU" sz="2400">
                <a:latin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</a:rPr>
              <a:t> = </a:t>
            </a:r>
            <a:r>
              <a:rPr lang="en-US" sz="2400" i="1">
                <a:latin typeface="Times New Roman" pitchFamily="18" charset="0"/>
              </a:rPr>
              <a:t>m a</a:t>
            </a:r>
            <a:endParaRPr lang="ru-RU" sz="2400" i="1">
              <a:latin typeface="Times New Roman" pitchFamily="18" charset="0"/>
            </a:endParaRPr>
          </a:p>
        </p:txBody>
      </p:sp>
      <p:sp>
        <p:nvSpPr>
          <p:cNvPr id="108582" name="Rectangle 38"/>
          <p:cNvSpPr>
            <a:spLocks noChangeArrowheads="1"/>
          </p:cNvSpPr>
          <p:nvPr/>
        </p:nvSpPr>
        <p:spPr bwMode="auto">
          <a:xfrm>
            <a:off x="4572000" y="5638800"/>
            <a:ext cx="2603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>
                <a:latin typeface="Times New Roman" pitchFamily="18" charset="0"/>
              </a:rPr>
              <a:t>- mg cos α</a:t>
            </a:r>
            <a:r>
              <a:rPr lang="ru-RU" sz="2400" i="1">
                <a:latin typeface="Times New Roman" pitchFamily="18" charset="0"/>
              </a:rPr>
              <a:t> </a:t>
            </a:r>
            <a:r>
              <a:rPr lang="en-US" sz="2400" i="1">
                <a:latin typeface="Times New Roman" pitchFamily="18" charset="0"/>
              </a:rPr>
              <a:t>+ N</a:t>
            </a:r>
            <a:r>
              <a:rPr lang="ru-RU" sz="2400" i="1">
                <a:latin typeface="Times New Roman" pitchFamily="18" charset="0"/>
              </a:rPr>
              <a:t> </a:t>
            </a:r>
            <a:r>
              <a:rPr lang="en-US" sz="2400" i="1">
                <a:latin typeface="Times New Roman" pitchFamily="18" charset="0"/>
              </a:rPr>
              <a:t> = 0</a:t>
            </a:r>
            <a:endParaRPr lang="ru-RU" sz="2400" i="1">
              <a:latin typeface="Times New Roman" pitchFamily="18" charset="0"/>
            </a:endParaRPr>
          </a:p>
        </p:txBody>
      </p:sp>
      <p:sp>
        <p:nvSpPr>
          <p:cNvPr id="108583" name="Rectangle 39"/>
          <p:cNvSpPr>
            <a:spLocks noChangeArrowheads="1"/>
          </p:cNvSpPr>
          <p:nvPr/>
        </p:nvSpPr>
        <p:spPr bwMode="auto">
          <a:xfrm>
            <a:off x="3429000" y="4191000"/>
            <a:ext cx="1001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400" i="1">
                <a:latin typeface="Times New Roman" pitchFamily="18" charset="0"/>
              </a:rPr>
              <a:t>a</a:t>
            </a:r>
            <a:r>
              <a:rPr lang="en-US" sz="2400" i="1" baseline="-25000">
                <a:latin typeface="Times New Roman" pitchFamily="18" charset="0"/>
              </a:rPr>
              <a:t>x</a:t>
            </a:r>
            <a:r>
              <a:rPr lang="en-US" sz="2400" i="1">
                <a:latin typeface="Times New Roman" pitchFamily="18" charset="0"/>
              </a:rPr>
              <a:t> = a</a:t>
            </a:r>
            <a:r>
              <a:rPr lang="ru-RU"/>
              <a:t> </a:t>
            </a:r>
          </a:p>
        </p:txBody>
      </p:sp>
      <p:sp>
        <p:nvSpPr>
          <p:cNvPr id="108584" name="Rectangle 40"/>
          <p:cNvSpPr>
            <a:spLocks noChangeArrowheads="1"/>
          </p:cNvSpPr>
          <p:nvPr/>
        </p:nvSpPr>
        <p:spPr bwMode="auto">
          <a:xfrm>
            <a:off x="6477000" y="4114800"/>
            <a:ext cx="938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400" i="1">
                <a:latin typeface="Times New Roman" pitchFamily="18" charset="0"/>
              </a:rPr>
              <a:t>a</a:t>
            </a:r>
            <a:r>
              <a:rPr lang="en-US" sz="2400" i="1" baseline="-25000">
                <a:latin typeface="Times New Roman" pitchFamily="18" charset="0"/>
              </a:rPr>
              <a:t>y</a:t>
            </a:r>
            <a:r>
              <a:rPr lang="en-US" sz="2400" i="1">
                <a:latin typeface="Times New Roman" pitchFamily="18" charset="0"/>
              </a:rPr>
              <a:t> = 0</a:t>
            </a:r>
            <a:endParaRPr lang="ru-RU" sz="2400" i="1">
              <a:latin typeface="Times New Roman" pitchFamily="18" charset="0"/>
            </a:endParaRPr>
          </a:p>
        </p:txBody>
      </p:sp>
      <p:sp>
        <p:nvSpPr>
          <p:cNvPr id="108585" name="AutoShape 41"/>
          <p:cNvSpPr>
            <a:spLocks/>
          </p:cNvSpPr>
          <p:nvPr/>
        </p:nvSpPr>
        <p:spPr bwMode="auto">
          <a:xfrm>
            <a:off x="4495800" y="5181600"/>
            <a:ext cx="76200" cy="914400"/>
          </a:xfrm>
          <a:prstGeom prst="leftBrace">
            <a:avLst>
              <a:gd name="adj1" fmla="val 10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8586" name="Picture 4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5715000"/>
            <a:ext cx="25146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8587" name="Picture 4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3200" y="4572000"/>
            <a:ext cx="2590800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8588" name="Picture 4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5181600"/>
            <a:ext cx="44958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8589" name="Picture 4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86600" y="6248400"/>
            <a:ext cx="1885950" cy="49847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08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2000" fill="hold"/>
                                        <p:tgtEl>
                                          <p:spTgt spid="10855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5" dur="2000" fill="hold"/>
                                        <p:tgtEl>
                                          <p:spTgt spid="1085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8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8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85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85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85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85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85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85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8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8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8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8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8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08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08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08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08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08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2" dur="500"/>
                                        <p:tgtEl>
                                          <p:spTgt spid="108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7" dur="500"/>
                                        <p:tgtEl>
                                          <p:spTgt spid="108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1" dur="1000" fill="hold"/>
                                        <p:tgtEl>
                                          <p:spTgt spid="108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6" dur="500"/>
                                        <p:tgtEl>
                                          <p:spTgt spid="108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08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08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9366E-6 L -0.35313 -0.69142 " pathEditMode="relative" rAng="0" ptsTypes="AA">
                                      <p:cBhvr>
                                        <p:cTn id="166" dur="2000" fill="hold"/>
                                        <p:tgtEl>
                                          <p:spTgt spid="1085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" y="-3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/>
      <p:bldP spid="108553" grpId="0" animBg="1"/>
      <p:bldP spid="108554" grpId="0" animBg="1"/>
      <p:bldP spid="108557" grpId="0" animBg="1"/>
      <p:bldP spid="108558" grpId="0"/>
      <p:bldP spid="108560" grpId="0" animBg="1"/>
      <p:bldP spid="108561" grpId="0" animBg="1"/>
      <p:bldP spid="108562" grpId="0"/>
      <p:bldP spid="108563" grpId="0" animBg="1"/>
      <p:bldP spid="108564" grpId="0"/>
      <p:bldP spid="108565" grpId="0" animBg="1"/>
      <p:bldP spid="108566" grpId="0"/>
      <p:bldP spid="108567" grpId="0" animBg="1"/>
      <p:bldP spid="108568" grpId="0"/>
      <p:bldP spid="108573" grpId="0"/>
      <p:bldP spid="108578" grpId="0"/>
      <p:bldP spid="108579" grpId="0"/>
      <p:bldP spid="108580" grpId="0"/>
      <p:bldP spid="108581" grpId="0"/>
      <p:bldP spid="108582" grpId="0"/>
      <p:bldP spid="10858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1600200"/>
            <a:ext cx="233997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436543"/>
          </a:xfrm>
        </p:spPr>
        <p:txBody>
          <a:bodyPr>
            <a:normAutofit fontScale="90000"/>
          </a:bodyPr>
          <a:lstStyle/>
          <a:p>
            <a:r>
              <a:rPr lang="ru-RU" sz="3800" dirty="0">
                <a:solidFill>
                  <a:srgbClr val="FF0000"/>
                </a:solidFill>
              </a:rPr>
              <a:t>Алгоритм решения</a:t>
            </a:r>
            <a:r>
              <a:rPr lang="en-US" sz="3800" dirty="0">
                <a:solidFill>
                  <a:srgbClr val="FF0000"/>
                </a:solidFill>
              </a:rPr>
              <a:t> </a:t>
            </a:r>
            <a:r>
              <a:rPr lang="ru-RU" sz="3800" dirty="0">
                <a:solidFill>
                  <a:srgbClr val="FF0000"/>
                </a:solidFill>
              </a:rPr>
              <a:t>задач динамики 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90600"/>
            <a:ext cx="8915400" cy="5715000"/>
          </a:xfrm>
        </p:spPr>
        <p:txBody>
          <a:bodyPr>
            <a:normAutofit/>
          </a:bodyPr>
          <a:lstStyle/>
          <a:p>
            <a:pPr marL="400050" indent="-4000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800" dirty="0"/>
              <a:t>Изобразите силы, действующие на каждое тело в инерциальной системе отсчета.</a:t>
            </a:r>
          </a:p>
          <a:p>
            <a:pPr marL="400050" indent="-4000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800" dirty="0"/>
              <a:t>Запишите для каждого тела второй закон Ньютона в векторной форме.</a:t>
            </a:r>
          </a:p>
          <a:p>
            <a:pPr marL="400050" indent="-4000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800" dirty="0"/>
              <a:t>Выберите координатные оси. (Если известно направление ускорения, то целесообразно направить одну ось вдоль ускорения, а вторую перпендикулярно ему.)</a:t>
            </a:r>
          </a:p>
          <a:p>
            <a:pPr marL="400050" indent="-4000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800" dirty="0"/>
              <a:t>Проецируя второй закон Ньютона на координатные оси, получите систему уравнений для нахождения неизвестных величин.</a:t>
            </a:r>
          </a:p>
          <a:p>
            <a:pPr marL="400050" indent="-4000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800" dirty="0"/>
              <a:t>Решите систему уравнений, используя аналитические выражения для всех сил и дополнительные условия.</a:t>
            </a:r>
          </a:p>
        </p:txBody>
      </p:sp>
      <p:sp>
        <p:nvSpPr>
          <p:cNvPr id="110600" name="Line 8"/>
          <p:cNvSpPr>
            <a:spLocks noChangeShapeType="1"/>
          </p:cNvSpPr>
          <p:nvPr/>
        </p:nvSpPr>
        <p:spPr bwMode="auto">
          <a:xfrm>
            <a:off x="8458200" y="1752600"/>
            <a:ext cx="0" cy="411480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0601" name="Text Box 9"/>
          <p:cNvSpPr txBox="1">
            <a:spLocks noChangeArrowheads="1"/>
          </p:cNvSpPr>
          <p:nvPr/>
        </p:nvSpPr>
        <p:spPr bwMode="auto">
          <a:xfrm>
            <a:off x="8458200" y="5638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/>
              <a:t>Y</a:t>
            </a:r>
            <a:endParaRPr lang="ru-RU" i="1"/>
          </a:p>
        </p:txBody>
      </p:sp>
      <p:sp>
        <p:nvSpPr>
          <p:cNvPr id="110602" name="AutoShape 10"/>
          <p:cNvSpPr>
            <a:spLocks/>
          </p:cNvSpPr>
          <p:nvPr/>
        </p:nvSpPr>
        <p:spPr bwMode="auto">
          <a:xfrm>
            <a:off x="5181600" y="0"/>
            <a:ext cx="228600" cy="1600200"/>
          </a:xfrm>
          <a:prstGeom prst="leftBrace">
            <a:avLst>
              <a:gd name="adj1" fmla="val 34708"/>
              <a:gd name="adj2" fmla="val 50694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10611" name="Rectangle 19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600"/>
          </a:p>
        </p:txBody>
      </p:sp>
      <p:pic>
        <p:nvPicPr>
          <p:cNvPr id="110612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0"/>
            <a:ext cx="2819400" cy="153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059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3048000"/>
            <a:ext cx="320040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059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7800" y="3886200"/>
            <a:ext cx="32004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0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5" dur="2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105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2000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11059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2000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10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2000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1105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1105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82905E-6 L 0.44167 -0.42193 " pathEditMode="relative" ptsTypes="AA">
                                      <p:cBhvr>
                                        <p:cTn id="84" dur="2000" fill="hold"/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 tmFilter="0, 0; .2, .5; .8, .5; 1, 0"/>
                                        <p:tgtEl>
                                          <p:spTgt spid="1105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50" autoRev="1" fill="hold"/>
                                        <p:tgtEl>
                                          <p:spTgt spid="1105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24774E-6 L 0.45 -0.45107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" y="-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110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9" dur="2000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3" dur="1000" fill="hold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/>
      <p:bldP spid="110594" grpId="1"/>
      <p:bldP spid="110594" grpId="2"/>
      <p:bldP spid="110594" grpId="3"/>
      <p:bldP spid="110600" grpId="0" animBg="1"/>
      <p:bldP spid="11060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6" y="0"/>
            <a:ext cx="2143140" cy="7143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Итоги:</a:t>
            </a:r>
            <a:endParaRPr lang="ru-RU" dirty="0"/>
          </a:p>
        </p:txBody>
      </p:sp>
      <p:pic>
        <p:nvPicPr>
          <p:cNvPr id="6" name="Picture 2" descr="http://www.lit.msu.ru/ru/new/study/temp/physics/mechanics/dinamika/nuton/graphics/16.%ea%202%20%e7%e0%ea%ee%ed%f3%20%cd%fc%fe%f2%ee%ed%e0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47992" y="285728"/>
            <a:ext cx="2996008" cy="3697845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4071942"/>
            <a:ext cx="8858312" cy="2539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000240"/>
            <a:ext cx="5891148" cy="203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" y="0"/>
            <a:ext cx="4488631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Прямая со стрелкой 12"/>
          <p:cNvCxnSpPr/>
          <p:nvPr/>
        </p:nvCxnSpPr>
        <p:spPr>
          <a:xfrm>
            <a:off x="4000496" y="5000636"/>
            <a:ext cx="285752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714876" y="4714884"/>
            <a:ext cx="35719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886200"/>
            <a:ext cx="7572428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Подборка заданий по кинематике</a:t>
            </a:r>
          </a:p>
          <a:p>
            <a:r>
              <a:rPr lang="ru-RU" dirty="0" smtClean="0"/>
              <a:t>(из заданий ГИА 2008-2010 гг.)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Рассмотрим задачи: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86874" cy="1643074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ГИА-2010-2.</a:t>
            </a:r>
            <a:r>
              <a:rPr lang="ru-RU" sz="3200" dirty="0" smtClean="0"/>
              <a:t> Под действием постоянной по направлению силы, равной по модулю 6 Н, тело массой 0,5 кг движется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285992"/>
            <a:ext cx="85725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равномерно по прямой со скоростью 3 м/с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равномерно по прямой со скоростью 12 м/с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с постоянным по направлению ускорением, равным по модулю 3 м/с</a:t>
            </a:r>
            <a:r>
              <a:rPr lang="ru-RU" sz="2800" baseline="30000" dirty="0" smtClean="0"/>
              <a:t>2</a:t>
            </a:r>
            <a:endParaRPr lang="ru-RU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с постоянным по направлению ускорением, равным по модулю 12 м/с</a:t>
            </a:r>
            <a:r>
              <a:rPr lang="ru-RU" sz="2800" baseline="30000" dirty="0" smtClean="0"/>
              <a:t>2</a:t>
            </a:r>
            <a:endParaRPr lang="ru-RU" sz="2800" b="1" baseline="30000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247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6041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214314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ГИА-2010-2.</a:t>
            </a:r>
            <a:r>
              <a:rPr lang="ru-RU" sz="3200" dirty="0" smtClean="0"/>
              <a:t> Тело массой </a:t>
            </a:r>
            <a:r>
              <a:rPr lang="ru-RU" sz="3200" i="1" dirty="0" smtClean="0"/>
              <a:t>т </a:t>
            </a:r>
            <a:r>
              <a:rPr lang="ru-RU" sz="3200" dirty="0" smtClean="0"/>
              <a:t>движется под действием силы</a:t>
            </a:r>
            <a:r>
              <a:rPr lang="ru-RU" sz="3200" i="1" dirty="0" smtClean="0"/>
              <a:t> F. </a:t>
            </a:r>
            <a:r>
              <a:rPr lang="ru-RU" sz="3200" dirty="0" smtClean="0"/>
              <a:t>Если массу тела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dirty="0" smtClean="0"/>
              <a:t>уменьшить в два раза, а силу увеличить в два раза, то модуль ускорения тела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2928934"/>
            <a:ext cx="421484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arenR"/>
            </a:pPr>
            <a:r>
              <a:rPr lang="ru-RU" sz="2800" dirty="0" smtClean="0"/>
              <a:t>уменьшится в 4 раза 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уменьшится в 2 раза 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не изменится</a:t>
            </a:r>
          </a:p>
          <a:p>
            <a:pPr marL="514350" indent="-514350">
              <a:buAutoNum type="arabicParenR"/>
            </a:pPr>
            <a:r>
              <a:rPr lang="ru-RU" sz="2800" dirty="0" smtClean="0"/>
              <a:t>увеличится в 4 раза</a:t>
            </a:r>
            <a:endParaRPr lang="ru-RU" sz="2800" i="1" baseline="30000" dirty="0" smtClean="0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2357430"/>
            <a:ext cx="1404943" cy="108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571876"/>
            <a:ext cx="3376627" cy="199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501122" cy="243998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FF0000"/>
                </a:solidFill>
              </a:rPr>
              <a:t>ГИА-2010-2.</a:t>
            </a:r>
            <a:r>
              <a:rPr lang="ru-RU" sz="3200" dirty="0" smtClean="0"/>
              <a:t> В инерциальной системе отсчета брусок начинает скользить с ускорением вниз по наклонной плоскости. Модуль равнодействующей сил, действующих на брусок, равен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3571876"/>
            <a:ext cx="27146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1) </a:t>
            </a:r>
            <a:r>
              <a:rPr lang="en-US" sz="2800" i="1" dirty="0" smtClean="0"/>
              <a:t>mg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2) </a:t>
            </a:r>
            <a:r>
              <a:rPr lang="en-US" sz="2800" i="1" dirty="0" smtClean="0"/>
              <a:t>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3) </a:t>
            </a:r>
            <a:r>
              <a:rPr lang="en-US" sz="2800" i="1" dirty="0" smtClean="0"/>
              <a:t>F</a:t>
            </a:r>
            <a:r>
              <a:rPr lang="ru-RU" sz="2800" i="1" dirty="0" err="1" smtClean="0"/>
              <a:t>тр</a:t>
            </a:r>
            <a:endParaRPr lang="ru-RU" sz="2800" i="1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4) </a:t>
            </a:r>
            <a:r>
              <a:rPr lang="en-US" sz="2800" i="1" dirty="0" smtClean="0"/>
              <a:t>ma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5959728" y="2755653"/>
            <a:ext cx="2296643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ГИА-2008-</a:t>
            </a:r>
            <a:r>
              <a:rPr lang="en-US" sz="3200" b="1" dirty="0" smtClean="0">
                <a:solidFill>
                  <a:srgbClr val="FF0000"/>
                </a:solidFill>
              </a:rPr>
              <a:t>5</a:t>
            </a:r>
            <a:r>
              <a:rPr lang="ru-RU" sz="3200" b="1" dirty="0" smtClean="0">
                <a:solidFill>
                  <a:srgbClr val="FF0000"/>
                </a:solidFill>
              </a:rPr>
              <a:t>. </a:t>
            </a:r>
            <a:r>
              <a:rPr lang="ru-RU" sz="2800" dirty="0" smtClean="0"/>
              <a:t>На рисунке представлен график зависимости силы, действующей на тело, движущееся прямолинейно, от времени. В каком интервале времени скорость тела убывала?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3732209"/>
            <a:ext cx="8572560" cy="2697187"/>
          </a:xfrm>
        </p:spPr>
        <p:txBody>
          <a:bodyPr/>
          <a:lstStyle/>
          <a:p>
            <a:r>
              <a:rPr lang="ru-RU" b="1" dirty="0" smtClean="0"/>
              <a:t>1</a:t>
            </a:r>
            <a:r>
              <a:rPr lang="ru-RU" dirty="0" smtClean="0"/>
              <a:t>. В интервале 1—3 с.</a:t>
            </a:r>
          </a:p>
          <a:p>
            <a:r>
              <a:rPr lang="ru-RU" b="1" dirty="0" smtClean="0"/>
              <a:t>2</a:t>
            </a:r>
            <a:r>
              <a:rPr lang="ru-RU" dirty="0" smtClean="0"/>
              <a:t>. В интервале 3—4 с.</a:t>
            </a:r>
          </a:p>
          <a:p>
            <a:r>
              <a:rPr lang="ru-RU" b="1" dirty="0" smtClean="0"/>
              <a:t>3</a:t>
            </a:r>
            <a:r>
              <a:rPr lang="ru-RU" dirty="0" smtClean="0"/>
              <a:t>. В интервале 4—5 с.</a:t>
            </a:r>
          </a:p>
          <a:p>
            <a:r>
              <a:rPr lang="ru-RU" b="1" dirty="0" smtClean="0"/>
              <a:t>4</a:t>
            </a:r>
            <a:r>
              <a:rPr lang="ru-RU" dirty="0" smtClean="0"/>
              <a:t>. Таких интервалов времени на графике нет.</a:t>
            </a:r>
            <a:endParaRPr lang="ru-RU" dirty="0"/>
          </a:p>
        </p:txBody>
      </p:sp>
      <p:pic>
        <p:nvPicPr>
          <p:cNvPr id="4097" name="Picture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571744"/>
            <a:ext cx="4104532" cy="2501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1214422"/>
            <a:ext cx="7143768" cy="3857652"/>
          </a:xfrm>
        </p:spPr>
        <p:txBody>
          <a:bodyPr>
            <a:normAutofit lnSpcReduction="10000"/>
          </a:bodyPr>
          <a:lstStyle/>
          <a:p>
            <a:pPr marL="895350" indent="-868363" algn="l">
              <a:buFont typeface="Arial" pitchFamily="34" charset="0"/>
              <a:buChar char="•"/>
            </a:pPr>
            <a:r>
              <a:rPr lang="ru-RU" dirty="0" smtClean="0"/>
              <a:t>повторение основных </a:t>
            </a:r>
            <a:r>
              <a:rPr lang="ru-RU" dirty="0" smtClean="0"/>
              <a:t>понятий, </a:t>
            </a:r>
            <a:r>
              <a:rPr lang="ru-RU" dirty="0" smtClean="0"/>
              <a:t>графиков и </a:t>
            </a:r>
            <a:r>
              <a:rPr lang="ru-RU" dirty="0" smtClean="0"/>
              <a:t>формул, связанных со вторым </a:t>
            </a:r>
            <a:r>
              <a:rPr lang="ru-RU" dirty="0" smtClean="0"/>
              <a:t>законом Ньютона, а также разбор задач различного уровня </a:t>
            </a:r>
            <a:r>
              <a:rPr lang="ru-RU" dirty="0" smtClean="0"/>
              <a:t>сложности</a:t>
            </a:r>
            <a:r>
              <a:rPr lang="ru-RU" dirty="0" smtClean="0"/>
              <a:t> </a:t>
            </a:r>
            <a:r>
              <a:rPr lang="ru-RU" dirty="0" smtClean="0"/>
              <a:t>в соответствии с кодификатором ГИА и планом демонстрационного варианта экзаменационной работы</a:t>
            </a:r>
          </a:p>
          <a:p>
            <a:pPr marL="895350" indent="-868363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2428892" cy="928694"/>
          </a:xfrm>
        </p:spPr>
        <p:txBody>
          <a:bodyPr>
            <a:normAutofit/>
          </a:bodyPr>
          <a:lstStyle/>
          <a:p>
            <a:pPr marL="809625" indent="-809625" algn="l">
              <a:tabLst>
                <a:tab pos="895350" algn="l"/>
              </a:tabLst>
            </a:pPr>
            <a:r>
              <a:rPr lang="ru-RU" sz="3200" dirty="0" smtClean="0"/>
              <a:t>Цель: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9001156" cy="285752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</a:rPr>
              <a:t>ГИА-2009-21.</a:t>
            </a:r>
            <a:r>
              <a:rPr lang="ru-RU" sz="2800" dirty="0" smtClean="0"/>
              <a:t> На покоящееся тело массой 8 кг начинает</a:t>
            </a:r>
            <a:r>
              <a:rPr lang="en-US" sz="2800" dirty="0" smtClean="0"/>
              <a:t> </a:t>
            </a:r>
            <a:r>
              <a:rPr lang="ru-RU" sz="2800" dirty="0" smtClean="0"/>
              <a:t>действовать горизонтальная сила. Направление силы постоянно, модуль силы меняется, как показано на графике. Используя</a:t>
            </a:r>
            <a:br>
              <a:rPr lang="ru-RU" sz="2800" dirty="0" smtClean="0"/>
            </a:br>
            <a:r>
              <a:rPr lang="ru-RU" sz="2800" dirty="0" smtClean="0"/>
              <a:t>информацию, приведенную на графике,</a:t>
            </a:r>
            <a:br>
              <a:rPr lang="ru-RU" sz="2800" dirty="0" smtClean="0"/>
            </a:br>
            <a:r>
              <a:rPr lang="ru-RU" sz="2800" dirty="0" smtClean="0"/>
              <a:t>определите скорость тела в момент, когда</a:t>
            </a:r>
            <a:br>
              <a:rPr lang="ru-RU" sz="2800" dirty="0" smtClean="0"/>
            </a:br>
            <a:r>
              <a:rPr lang="ru-RU" sz="2800" dirty="0" smtClean="0"/>
              <a:t>оно переместилось на 2 м. (Трением пренебречь.)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6000768"/>
            <a:ext cx="13573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FF0000"/>
                </a:solidFill>
              </a:rPr>
              <a:t>2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14876" y="6143644"/>
            <a:ext cx="39290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Ответ: _</a:t>
            </a:r>
            <a:r>
              <a:rPr lang="en-US" sz="2800" b="1" dirty="0" smtClean="0"/>
              <a:t>__</a:t>
            </a:r>
            <a:r>
              <a:rPr lang="ru-RU" sz="2800" b="1" dirty="0" smtClean="0"/>
              <a:t>_____(м/с)</a:t>
            </a:r>
            <a:endParaRPr lang="ru-RU" sz="2800" b="1" dirty="0"/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0" y="3286124"/>
            <a:ext cx="3357554" cy="428628"/>
          </a:xfrm>
          <a:prstGeom prst="wedgeRectCallout">
            <a:avLst>
              <a:gd name="adj1" fmla="val 56501"/>
              <a:gd name="adj2" fmla="val -7099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Из </a:t>
            </a:r>
            <a:r>
              <a:rPr lang="en-US" sz="2400" b="1" dirty="0" smtClean="0">
                <a:solidFill>
                  <a:schemeClr val="tx1"/>
                </a:solidFill>
              </a:rPr>
              <a:t>II</a:t>
            </a:r>
            <a:r>
              <a:rPr lang="ru-RU" sz="2400" b="1" dirty="0" smtClean="0">
                <a:solidFill>
                  <a:schemeClr val="tx1"/>
                </a:solidFill>
              </a:rPr>
              <a:t> закона Ньютона: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3143248"/>
            <a:ext cx="3114685" cy="2815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214686"/>
            <a:ext cx="2000264" cy="549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3" y="3786190"/>
            <a:ext cx="2160285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3786189"/>
            <a:ext cx="2000264" cy="60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44" y="4286256"/>
            <a:ext cx="1857388" cy="1204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4214818"/>
            <a:ext cx="1428760" cy="115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2" y="4000504"/>
            <a:ext cx="3028429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9" name="Прямая соединительная линия 28"/>
          <p:cNvCxnSpPr/>
          <p:nvPr/>
        </p:nvCxnSpPr>
        <p:spPr>
          <a:xfrm rot="5400000" flipH="1" flipV="1">
            <a:off x="7108843" y="4892685"/>
            <a:ext cx="1357322" cy="1588"/>
          </a:xfrm>
          <a:prstGeom prst="line">
            <a:avLst/>
          </a:prstGeom>
          <a:ln w="571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429388" y="4214818"/>
            <a:ext cx="1368434" cy="1588"/>
          </a:xfrm>
          <a:prstGeom prst="line">
            <a:avLst/>
          </a:prstGeom>
          <a:ln w="571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85" name="Picture 1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282" y="5143512"/>
            <a:ext cx="4394793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274638"/>
            <a:ext cx="8501063" cy="2925762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ГИА-2009-25</a:t>
            </a:r>
            <a:r>
              <a:rPr lang="ru-RU" sz="3200" dirty="0" smtClean="0"/>
              <a:t> </a:t>
            </a:r>
            <a:r>
              <a:rPr lang="ru-RU" sz="3200" dirty="0" smtClean="0"/>
              <a:t>Тело массой 5 кг с помощью каната начинают равноускоренно поднимать вертикально вверх. Чему равна сила, действующая на тело со стороны каната, если известно, что за 3 с груз был поднят на высоту 12 м? </a:t>
            </a:r>
            <a:endParaRPr lang="ru-RU" sz="3200" dirty="0"/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714752"/>
            <a:ext cx="70516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43998" cy="2643206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</a:rPr>
              <a:t>ГИА-2010-25. </a:t>
            </a:r>
            <a:r>
              <a:rPr lang="ru-RU" sz="2800" dirty="0" smtClean="0"/>
              <a:t>К нижнему концу легкой пружины подвешены связанные невесомой нитью грузы: верхний массой </a:t>
            </a:r>
            <a:r>
              <a:rPr lang="en-US" sz="2800" i="1" dirty="0" smtClean="0"/>
              <a:t>m</a:t>
            </a:r>
            <a:r>
              <a:rPr lang="en-US" sz="2800" i="1" baseline="-25000" dirty="0" smtClean="0"/>
              <a:t>1</a:t>
            </a:r>
            <a:r>
              <a:rPr lang="en-US" sz="2800" dirty="0" smtClean="0"/>
              <a:t> </a:t>
            </a:r>
            <a:r>
              <a:rPr lang="ru-RU" sz="2800" i="1" dirty="0" smtClean="0"/>
              <a:t>=</a:t>
            </a:r>
            <a:r>
              <a:rPr lang="en-US" sz="2800" i="1" dirty="0" smtClean="0"/>
              <a:t> </a:t>
            </a:r>
            <a:r>
              <a:rPr lang="ru-RU" sz="2800" i="1" dirty="0" smtClean="0"/>
              <a:t>0,5 кг </a:t>
            </a:r>
            <a:r>
              <a:rPr lang="ru-RU" sz="2800" dirty="0" smtClean="0"/>
              <a:t>и</a:t>
            </a:r>
            <a:r>
              <a:rPr lang="en-US" sz="2800" dirty="0" smtClean="0"/>
              <a:t> </a:t>
            </a:r>
            <a:r>
              <a:rPr lang="ru-RU" sz="2800" dirty="0" smtClean="0"/>
              <a:t>нижний массой </a:t>
            </a:r>
            <a:r>
              <a:rPr lang="en-US" sz="2800" i="1" dirty="0" smtClean="0"/>
              <a:t>m</a:t>
            </a:r>
            <a:r>
              <a:rPr lang="en-US" sz="2800" i="1" baseline="-25000" dirty="0" smtClean="0"/>
              <a:t>2 </a:t>
            </a:r>
            <a:r>
              <a:rPr lang="ru-RU" sz="2800" dirty="0" smtClean="0"/>
              <a:t>=</a:t>
            </a:r>
            <a:r>
              <a:rPr lang="en-US" sz="2800" dirty="0" smtClean="0"/>
              <a:t> </a:t>
            </a:r>
            <a:r>
              <a:rPr lang="ru-RU" sz="2800" dirty="0" smtClean="0"/>
              <a:t>0,2 кг (см. рисунок). Нить, соединяющую грузы, пережигают. С каким ускорением начнет</a:t>
            </a:r>
            <a:br>
              <a:rPr lang="ru-RU" sz="2800" dirty="0" smtClean="0"/>
            </a:br>
            <a:r>
              <a:rPr lang="ru-RU" sz="2800" dirty="0" smtClean="0"/>
              <a:t>двигаться верхний груз?</a:t>
            </a:r>
            <a:endParaRPr lang="ru-RU" sz="2800" b="1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" name="Прямоугольная выноска 31"/>
          <p:cNvSpPr/>
          <p:nvPr/>
        </p:nvSpPr>
        <p:spPr>
          <a:xfrm>
            <a:off x="7072330" y="6000768"/>
            <a:ext cx="1214446" cy="571504"/>
          </a:xfrm>
          <a:prstGeom prst="wedgeRectCallout">
            <a:avLst>
              <a:gd name="adj1" fmla="val -21751"/>
              <a:gd name="adj2" fmla="val 66403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-4</a:t>
            </a:r>
            <a:endParaRPr lang="ru-RU" sz="3200" b="1" i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64549" y="6000768"/>
            <a:ext cx="33794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Ответ: ____</a:t>
            </a:r>
            <a:r>
              <a:rPr lang="en-US" sz="2800" b="1" dirty="0" smtClean="0"/>
              <a:t>___</a:t>
            </a:r>
            <a:r>
              <a:rPr lang="ru-RU" sz="2800" b="1" dirty="0" smtClean="0"/>
              <a:t>(м/с)</a:t>
            </a:r>
            <a:endParaRPr lang="ru-RU" sz="28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2214554"/>
            <a:ext cx="1905008" cy="3643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ая выноска 7"/>
          <p:cNvSpPr/>
          <p:nvPr/>
        </p:nvSpPr>
        <p:spPr>
          <a:xfrm>
            <a:off x="285720" y="2786058"/>
            <a:ext cx="4000528" cy="428628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</a:rPr>
              <a:t>До пережигания нити: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714620"/>
            <a:ext cx="258367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ая выноска 9"/>
          <p:cNvSpPr/>
          <p:nvPr/>
        </p:nvSpPr>
        <p:spPr>
          <a:xfrm>
            <a:off x="0" y="3357562"/>
            <a:ext cx="6786578" cy="785818"/>
          </a:xfrm>
          <a:prstGeom prst="wedgeRectCallout">
            <a:avLst>
              <a:gd name="adj1" fmla="val 63952"/>
              <a:gd name="adj2" fmla="val 179573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</a:rPr>
              <a:t>После пережигания нити на груз </a:t>
            </a:r>
            <a:r>
              <a:rPr lang="en-US" sz="2800" i="1" dirty="0" smtClean="0">
                <a:solidFill>
                  <a:schemeClr val="tx1"/>
                </a:solidFill>
              </a:rPr>
              <a:t>m</a:t>
            </a:r>
            <a:r>
              <a:rPr lang="en-US" sz="2800" i="1" baseline="-25000" dirty="0" smtClean="0">
                <a:solidFill>
                  <a:schemeClr val="tx1"/>
                </a:solidFill>
              </a:rPr>
              <a:t>2</a:t>
            </a:r>
            <a:r>
              <a:rPr lang="ru-RU" sz="2800" dirty="0" smtClean="0">
                <a:solidFill>
                  <a:schemeClr val="tx1"/>
                </a:solidFill>
              </a:rPr>
              <a:t> будет действовать эта же сила: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0" y="4357694"/>
            <a:ext cx="2285984" cy="428628"/>
          </a:xfrm>
          <a:prstGeom prst="wedgeRectCallout">
            <a:avLst>
              <a:gd name="adj1" fmla="val 55753"/>
              <a:gd name="adj2" fmla="val -7744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</a:rPr>
              <a:t>Для груза </a:t>
            </a:r>
            <a:r>
              <a:rPr lang="en-US" sz="2800" dirty="0" smtClean="0">
                <a:solidFill>
                  <a:schemeClr val="tx1"/>
                </a:solidFill>
              </a:rPr>
              <a:t>m</a:t>
            </a:r>
            <a:r>
              <a:rPr lang="en-US" sz="2800" baseline="-25000" dirty="0" smtClean="0">
                <a:solidFill>
                  <a:schemeClr val="tx1"/>
                </a:solidFill>
              </a:rPr>
              <a:t>1</a:t>
            </a:r>
            <a:r>
              <a:rPr lang="ru-RU" sz="2800" dirty="0" smtClean="0">
                <a:solidFill>
                  <a:schemeClr val="tx1"/>
                </a:solidFill>
              </a:rPr>
              <a:t>: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714752"/>
            <a:ext cx="2643206" cy="51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4214818"/>
            <a:ext cx="3135029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Левая фигурная скобка 13"/>
          <p:cNvSpPr/>
          <p:nvPr/>
        </p:nvSpPr>
        <p:spPr>
          <a:xfrm>
            <a:off x="3929058" y="3714752"/>
            <a:ext cx="428628" cy="1071570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70" y="4643446"/>
            <a:ext cx="2571768" cy="976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Левая фигурная скобка 15"/>
          <p:cNvSpPr/>
          <p:nvPr/>
        </p:nvSpPr>
        <p:spPr>
          <a:xfrm>
            <a:off x="1785918" y="4572008"/>
            <a:ext cx="428628" cy="1071570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214414" y="5072074"/>
            <a:ext cx="500066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6" y="4714884"/>
            <a:ext cx="1500198" cy="854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14414" y="5643578"/>
            <a:ext cx="3500462" cy="1010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8" grpId="0" animBg="1"/>
      <p:bldP spid="10" grpId="0" animBg="1"/>
      <p:bldP spid="12" grpId="0" animBg="1"/>
      <p:bldP spid="14" grpId="0" animBg="1"/>
      <p:bldP spid="16" grpId="0" animBg="1"/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362200"/>
          </a:xfrm>
        </p:spPr>
        <p:txBody>
          <a:bodyPr>
            <a:noAutofit/>
          </a:bodyPr>
          <a:lstStyle/>
          <a:p>
            <a:pPr algn="l" eaLnBrk="1" hangingPunct="1"/>
            <a:r>
              <a:rPr lang="ru-RU" sz="3200" b="1" dirty="0" smtClean="0">
                <a:solidFill>
                  <a:srgbClr val="FF0000"/>
                </a:solidFill>
              </a:rPr>
              <a:t>ЕГЭ-2001-А2</a:t>
            </a:r>
            <a:r>
              <a:rPr lang="ru-RU" sz="3200" b="1" dirty="0" smtClean="0">
                <a:solidFill>
                  <a:srgbClr val="FF0000"/>
                </a:solidFill>
              </a:rPr>
              <a:t>.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На рисунке показан график изменения скорости парусной лодки с течением времени. Масса лодки  200 кг.  Какая сила действует на лодку в промежуток времени от  0  до  2 с?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714876" y="4143380"/>
            <a:ext cx="4041775" cy="2295540"/>
          </a:xfrm>
        </p:spPr>
        <p:txBody>
          <a:bodyPr/>
          <a:lstStyle/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ru-RU" dirty="0" smtClean="0"/>
              <a:t>800 Н</a:t>
            </a:r>
          </a:p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ru-RU" dirty="0" smtClean="0"/>
              <a:t>300 Н</a:t>
            </a:r>
          </a:p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ru-RU" dirty="0" smtClean="0"/>
              <a:t>100 Н</a:t>
            </a:r>
          </a:p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ru-RU" dirty="0" smtClean="0"/>
              <a:t>200 Н</a:t>
            </a:r>
          </a:p>
        </p:txBody>
      </p:sp>
      <p:pic>
        <p:nvPicPr>
          <p:cNvPr id="3789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lum bright="10000" contrast="10000"/>
          </a:blip>
          <a:srcRect/>
          <a:stretch>
            <a:fillRect/>
          </a:stretch>
        </p:blipFill>
        <p:spPr>
          <a:xfrm>
            <a:off x="214282" y="3929066"/>
            <a:ext cx="4025900" cy="2743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909994"/>
          </a:xfrm>
        </p:spPr>
        <p:txBody>
          <a:bodyPr>
            <a:noAutofit/>
          </a:bodyPr>
          <a:lstStyle/>
          <a:p>
            <a:pPr algn="l" eaLnBrk="1" hangingPunct="1"/>
            <a:r>
              <a:rPr lang="ru-RU" sz="3600" b="1" dirty="0" smtClean="0">
                <a:solidFill>
                  <a:srgbClr val="FF0000"/>
                </a:solidFill>
              </a:rPr>
              <a:t>ЕГЭ-2003-А2</a:t>
            </a:r>
            <a:r>
              <a:rPr lang="ru-RU" sz="3600" b="1" dirty="0" smtClean="0">
                <a:solidFill>
                  <a:srgbClr val="FF0000"/>
                </a:solidFill>
              </a:rPr>
              <a:t>.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/>
              <a:t>Ракетный двигатель первой отечественной экспериментальной ракеты на жидком топливе имел силу тяги 660 Н. Стартовая масса ракеты была равна 30 кг. Какое ускорение приобретала ракета во время вертикального старта?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571736" y="4429132"/>
            <a:ext cx="4041775" cy="2157432"/>
          </a:xfrm>
        </p:spPr>
        <p:txBody>
          <a:bodyPr/>
          <a:lstStyle/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ru-RU" dirty="0" smtClean="0"/>
              <a:t>10 м/с</a:t>
            </a:r>
            <a:r>
              <a:rPr lang="ru-RU" baseline="30000" dirty="0" smtClean="0"/>
              <a:t>2</a:t>
            </a:r>
          </a:p>
          <a:p>
            <a:pPr marL="514350" indent="-514350" eaLnBrk="1">
              <a:buFont typeface="Bookman Old Style" pitchFamily="18" charset="0"/>
              <a:buAutoNum type="arabicPeriod"/>
            </a:pPr>
            <a:r>
              <a:rPr lang="ru-RU" dirty="0" smtClean="0"/>
              <a:t>12 м/с</a:t>
            </a:r>
            <a:r>
              <a:rPr lang="ru-RU" baseline="30000" dirty="0" smtClean="0"/>
              <a:t>2</a:t>
            </a:r>
            <a:endParaRPr lang="ru-RU" dirty="0" smtClean="0"/>
          </a:p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ru-RU" dirty="0" smtClean="0"/>
              <a:t>22 м/с</a:t>
            </a:r>
            <a:r>
              <a:rPr lang="ru-RU" baseline="30000" dirty="0" smtClean="0"/>
              <a:t>2</a:t>
            </a:r>
          </a:p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ru-RU" dirty="0" smtClean="0"/>
              <a:t>32 м/с</a:t>
            </a:r>
            <a:r>
              <a:rPr lang="ru-RU" baseline="30000" dirty="0" smtClean="0"/>
              <a:t>2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209800"/>
          </a:xfrm>
        </p:spPr>
        <p:txBody>
          <a:bodyPr/>
          <a:lstStyle/>
          <a:p>
            <a:pPr algn="l" eaLnBrk="1" hangingPunct="1"/>
            <a:r>
              <a:rPr lang="ru-RU" sz="2800" b="1" dirty="0" smtClean="0">
                <a:solidFill>
                  <a:srgbClr val="FF0000"/>
                </a:solidFill>
              </a:rPr>
              <a:t>ЕГЭ-2004-А2 </a:t>
            </a:r>
            <a:r>
              <a:rPr lang="ru-RU" sz="2800" b="1" dirty="0" smtClean="0">
                <a:solidFill>
                  <a:srgbClr val="FF0000"/>
                </a:solidFill>
              </a:rPr>
              <a:t>(ДЕМО). </a:t>
            </a:r>
            <a:r>
              <a:rPr lang="ru-RU" sz="2800" dirty="0" smtClean="0"/>
              <a:t>Под действием равнодействующей силы, равной 5 Н, тело массой 10 кг движется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524000" y="3048000"/>
            <a:ext cx="7150100" cy="3105150"/>
          </a:xfrm>
        </p:spPr>
        <p:txBody>
          <a:bodyPr/>
          <a:lstStyle/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ru-RU" smtClean="0"/>
              <a:t>равномерно со скоростью 2 м/с</a:t>
            </a:r>
            <a:endParaRPr lang="ru-RU" baseline="-25000" smtClean="0"/>
          </a:p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ru-RU" smtClean="0"/>
              <a:t>равномерно со скоростью 0,5 м/с</a:t>
            </a:r>
            <a:endParaRPr lang="ru-RU" baseline="-25000" smtClean="0"/>
          </a:p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ru-RU" smtClean="0"/>
              <a:t>равноускоренно с ускорением 2 м/с</a:t>
            </a:r>
            <a:r>
              <a:rPr lang="ru-RU" baseline="30000" smtClean="0"/>
              <a:t>2</a:t>
            </a:r>
            <a:endParaRPr lang="ru-RU" baseline="-25000" smtClean="0"/>
          </a:p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ru-RU" smtClean="0"/>
              <a:t>равноускоренно с ускорением 0,5 м/с</a:t>
            </a:r>
            <a:r>
              <a:rPr lang="ru-RU" baseline="30000" smtClean="0"/>
              <a:t>2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2098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2800" b="1" dirty="0" smtClean="0">
                <a:solidFill>
                  <a:srgbClr val="FF0000"/>
                </a:solidFill>
              </a:rPr>
              <a:t>ЕГЭ-2005-А2 </a:t>
            </a:r>
            <a:r>
              <a:rPr lang="ru-RU" sz="2800" b="1" dirty="0" smtClean="0">
                <a:solidFill>
                  <a:srgbClr val="FF0000"/>
                </a:solidFill>
              </a:rPr>
              <a:t>(ДЕМО)</a:t>
            </a:r>
            <a:r>
              <a:rPr lang="ru-RU" sz="2800" dirty="0" smtClean="0">
                <a:solidFill>
                  <a:srgbClr val="FF0000"/>
                </a:solidFill>
              </a:rPr>
              <a:t>. </a:t>
            </a:r>
            <a:r>
              <a:rPr lang="ru-RU" sz="2800" dirty="0" smtClean="0"/>
              <a:t>Скорость лыжника при равноускоренном спуске с горы за 4 с увеличилась на 6 м/с. Масса лыжника 60 кг. Равнодействующая всех сил, действующих на лыжника, равна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362200" y="3048000"/>
            <a:ext cx="6311900" cy="3105150"/>
          </a:xfrm>
        </p:spPr>
        <p:txBody>
          <a:bodyPr/>
          <a:lstStyle/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ru-RU" smtClean="0"/>
              <a:t>20 Н</a:t>
            </a:r>
            <a:endParaRPr lang="ru-RU" baseline="-25000" smtClean="0"/>
          </a:p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ru-RU" smtClean="0"/>
              <a:t>30 Н</a:t>
            </a:r>
            <a:endParaRPr lang="ru-RU" baseline="-25000" smtClean="0"/>
          </a:p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ru-RU" smtClean="0"/>
              <a:t>60 Н</a:t>
            </a:r>
            <a:endParaRPr lang="ru-RU" baseline="-25000" smtClean="0"/>
          </a:p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ru-RU" smtClean="0"/>
              <a:t>90 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3622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2800" b="1" dirty="0" smtClean="0">
                <a:solidFill>
                  <a:srgbClr val="FF0000"/>
                </a:solidFill>
              </a:rPr>
              <a:t>ЕГЭ-2006-А2 </a:t>
            </a:r>
            <a:r>
              <a:rPr lang="ru-RU" sz="2800" b="1" dirty="0" smtClean="0">
                <a:solidFill>
                  <a:srgbClr val="FF0000"/>
                </a:solidFill>
              </a:rPr>
              <a:t>(ДЕМО)</a:t>
            </a:r>
            <a:r>
              <a:rPr lang="ru-RU" sz="2800" dirty="0" smtClean="0">
                <a:solidFill>
                  <a:srgbClr val="FF0000"/>
                </a:solidFill>
              </a:rPr>
              <a:t>. </a:t>
            </a:r>
            <a:r>
              <a:rPr lang="ru-RU" sz="2800" dirty="0" smtClean="0"/>
              <a:t>В инерциальной системе отсчета движутся два тела. Первому телу массой </a:t>
            </a:r>
            <a:r>
              <a:rPr lang="ru-RU" sz="2800" dirty="0" err="1" smtClean="0"/>
              <a:t>m</a:t>
            </a:r>
            <a:r>
              <a:rPr lang="ru-RU" sz="2800" dirty="0" smtClean="0"/>
              <a:t> сила F сообщает ускорение </a:t>
            </a:r>
            <a:r>
              <a:rPr lang="ru-RU" sz="2800" i="1" dirty="0" err="1" smtClean="0"/>
              <a:t>a</a:t>
            </a:r>
            <a:r>
              <a:rPr lang="ru-RU" sz="2800" dirty="0" smtClean="0"/>
              <a:t>. Чему равна масса второго тела, если вдвое меньшая сила сообщила ему в 4 раза </a:t>
            </a:r>
            <a:r>
              <a:rPr lang="ru-RU" sz="2800" dirty="0" err="1" smtClean="0"/>
              <a:t>бóльшее</a:t>
            </a:r>
            <a:r>
              <a:rPr lang="ru-RU" sz="2800" dirty="0" smtClean="0"/>
              <a:t> ускорение?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19400"/>
            <a:ext cx="8229600" cy="3352800"/>
          </a:xfrm>
        </p:spPr>
        <p:txBody>
          <a:bodyPr/>
          <a:lstStyle/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en-US" smtClean="0"/>
              <a:t>2 m</a:t>
            </a:r>
            <a:endParaRPr lang="ru-RU" smtClean="0"/>
          </a:p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en-US" smtClean="0"/>
              <a:t>m/8</a:t>
            </a:r>
          </a:p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en-US" smtClean="0"/>
              <a:t>m/2</a:t>
            </a:r>
          </a:p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en-US" smtClean="0"/>
              <a:t>m</a:t>
            </a:r>
            <a:endParaRPr lang="ru-RU" smtClean="0"/>
          </a:p>
          <a:p>
            <a:pPr marL="514350" indent="-514350" eaLnBrk="1" hangingPunct="1">
              <a:buFont typeface="Bookman Old Style" pitchFamily="18" charset="0"/>
              <a:buAutoNum type="arabicPeriod"/>
            </a:pPr>
            <a:endParaRPr lang="ru-RU" smtClean="0"/>
          </a:p>
          <a:p>
            <a:pPr marL="514350" indent="-514350" eaLnBrk="1" hangingPunct="1">
              <a:buFont typeface="Bookman Old Style" pitchFamily="18" charset="0"/>
              <a:buAutoNum type="arabicPeriod"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20574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ЕГЭ-200</a:t>
            </a:r>
            <a:r>
              <a:rPr lang="en-US" b="1" dirty="0" smtClean="0">
                <a:solidFill>
                  <a:srgbClr val="FF0000"/>
                </a:solidFill>
              </a:rPr>
              <a:t>8</a:t>
            </a:r>
            <a:r>
              <a:rPr lang="ru-RU" b="1" dirty="0" smtClean="0">
                <a:solidFill>
                  <a:srgbClr val="FF0000"/>
                </a:solidFill>
              </a:rPr>
              <a:t>-А</a:t>
            </a:r>
            <a:r>
              <a:rPr lang="en-US" b="1" dirty="0" smtClean="0">
                <a:solidFill>
                  <a:srgbClr val="FF0000"/>
                </a:solidFill>
              </a:rPr>
              <a:t>2</a:t>
            </a:r>
            <a:r>
              <a:rPr lang="ru-RU" b="1" dirty="0" smtClean="0">
                <a:solidFill>
                  <a:srgbClr val="FF0000"/>
                </a:solidFill>
              </a:rPr>
              <a:t> (ДЕМО)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  <a:r>
              <a:rPr lang="ru-RU" dirty="0" smtClean="0"/>
              <a:t>Под действием равнодействующей силы, равной 5 Н, тело массой 10 кг движется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214414" y="3000372"/>
            <a:ext cx="6781800" cy="3641725"/>
          </a:xfrm>
        </p:spPr>
        <p:txBody>
          <a:bodyPr/>
          <a:lstStyle/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ru-RU" dirty="0" smtClean="0"/>
              <a:t>равномерно со скоростью 2 м/с</a:t>
            </a:r>
            <a:endParaRPr lang="en-US" dirty="0" smtClean="0"/>
          </a:p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ru-RU" dirty="0" smtClean="0"/>
              <a:t>равномерно со скоростью 0,5 м/с</a:t>
            </a:r>
            <a:endParaRPr lang="en-US" dirty="0" smtClean="0"/>
          </a:p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ru-RU" dirty="0" smtClean="0"/>
              <a:t>равноускоренно с ускорением 2 м/с</a:t>
            </a:r>
            <a:r>
              <a:rPr lang="ru-RU" baseline="30000" dirty="0" smtClean="0"/>
              <a:t>2</a:t>
            </a:r>
            <a:endParaRPr lang="en-US" dirty="0" smtClean="0"/>
          </a:p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ru-RU" dirty="0" smtClean="0"/>
              <a:t>равноускоренно с ускорением 0,5 м/с</a:t>
            </a:r>
            <a:r>
              <a:rPr lang="ru-RU" baseline="30000" dirty="0" smtClean="0"/>
              <a:t>2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82880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ЕГЭ-20</a:t>
            </a:r>
            <a:r>
              <a:rPr lang="en-US" sz="3200" b="1" dirty="0" smtClean="0">
                <a:solidFill>
                  <a:srgbClr val="FF0000"/>
                </a:solidFill>
              </a:rPr>
              <a:t>10</a:t>
            </a:r>
            <a:r>
              <a:rPr lang="ru-RU" sz="3200" b="1" dirty="0" smtClean="0">
                <a:solidFill>
                  <a:srgbClr val="FF0000"/>
                </a:solidFill>
              </a:rPr>
              <a:t>-А</a:t>
            </a:r>
            <a:r>
              <a:rPr lang="en-US" sz="3200" b="1" dirty="0" smtClean="0">
                <a:solidFill>
                  <a:srgbClr val="FF0000"/>
                </a:solidFill>
              </a:rPr>
              <a:t>3</a:t>
            </a:r>
            <a:r>
              <a:rPr lang="ru-RU" sz="3200" b="1" dirty="0" smtClean="0">
                <a:solidFill>
                  <a:srgbClr val="FF0000"/>
                </a:solidFill>
              </a:rPr>
              <a:t> (</a:t>
            </a:r>
            <a:r>
              <a:rPr lang="ru-RU" sz="3200" b="1" dirty="0" err="1" smtClean="0">
                <a:solidFill>
                  <a:srgbClr val="FF0000"/>
                </a:solidFill>
              </a:rPr>
              <a:t>репет</a:t>
            </a:r>
            <a:r>
              <a:rPr lang="ru-RU" sz="3200" b="1" dirty="0" smtClean="0">
                <a:solidFill>
                  <a:srgbClr val="FF0000"/>
                </a:solidFill>
              </a:rPr>
              <a:t>)</a:t>
            </a:r>
            <a:r>
              <a:rPr lang="ru-RU" sz="3200" dirty="0" smtClean="0">
                <a:solidFill>
                  <a:srgbClr val="FF0000"/>
                </a:solidFill>
              </a:rPr>
              <a:t>. </a:t>
            </a:r>
            <a:r>
              <a:rPr lang="ru-RU" sz="3200" dirty="0" smtClean="0"/>
              <a:t>В инерциальной системе отсчета сила </a:t>
            </a:r>
            <a:r>
              <a:rPr lang="en-US" sz="3200" i="1" dirty="0" smtClean="0"/>
              <a:t>F </a:t>
            </a:r>
            <a:r>
              <a:rPr lang="ru-RU" sz="3200" dirty="0" smtClean="0"/>
              <a:t>сообщает телу массой </a:t>
            </a:r>
            <a:r>
              <a:rPr lang="ru-RU" sz="3200" i="1" dirty="0" smtClean="0"/>
              <a:t>т </a:t>
            </a:r>
            <a:r>
              <a:rPr lang="ru-RU" sz="3200" dirty="0" smtClean="0"/>
              <a:t>ускорение</a:t>
            </a:r>
            <a:r>
              <a:rPr lang="ru-RU" sz="3200" i="1" dirty="0" smtClean="0"/>
              <a:t> а. </a:t>
            </a:r>
            <a:r>
              <a:rPr lang="ru-RU" sz="3200" dirty="0" smtClean="0"/>
              <a:t>Если массу тела и действующую на него силу уменьшить в</a:t>
            </a:r>
            <a:r>
              <a:rPr lang="ru-RU" sz="3200" i="1" dirty="0" smtClean="0"/>
              <a:t> 2 </a:t>
            </a:r>
            <a:r>
              <a:rPr lang="ru-RU" sz="3200" dirty="0" smtClean="0"/>
              <a:t>раза, то ускорение тела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357422" y="3214686"/>
            <a:ext cx="4343400" cy="2509846"/>
          </a:xfrm>
        </p:spPr>
        <p:txBody>
          <a:bodyPr/>
          <a:lstStyle/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ru-RU" dirty="0" smtClean="0"/>
              <a:t>не изменится </a:t>
            </a:r>
          </a:p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ru-RU" dirty="0" smtClean="0"/>
              <a:t>увеличится в 4 раза</a:t>
            </a:r>
          </a:p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ru-RU" dirty="0" smtClean="0"/>
              <a:t>уменьшится в 4 раза</a:t>
            </a:r>
          </a:p>
          <a:p>
            <a:pPr marL="514350" indent="-514350" eaLnBrk="1" hangingPunct="1">
              <a:buFont typeface="Bookman Old Style" pitchFamily="18" charset="0"/>
              <a:buAutoNum type="arabicPeriod"/>
            </a:pPr>
            <a:r>
              <a:rPr lang="ru-RU" dirty="0" smtClean="0"/>
              <a:t>уменьшится в 8 раз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Сила – причина ускорения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714356"/>
            <a:ext cx="8929718" cy="107157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Сила</a:t>
            </a:r>
            <a:r>
              <a:rPr lang="ru-RU" dirty="0" smtClean="0"/>
              <a:t>, приложенная к телу, является </a:t>
            </a:r>
            <a:r>
              <a:rPr lang="ru-RU" b="1" dirty="0" smtClean="0">
                <a:solidFill>
                  <a:srgbClr val="FF0000"/>
                </a:solidFill>
              </a:rPr>
              <a:t>причиной его ускорения</a:t>
            </a:r>
            <a:r>
              <a:rPr lang="ru-RU" dirty="0" smtClean="0"/>
              <a:t>. </a:t>
            </a:r>
            <a:endParaRPr lang="ru-RU" dirty="0" smtClean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71678"/>
            <a:ext cx="4357718" cy="2030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643050"/>
            <a:ext cx="4024331" cy="4912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4214818"/>
            <a:ext cx="3357586" cy="238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1857364"/>
            <a:ext cx="7715304" cy="4869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1752989"/>
            <a:ext cx="7643866" cy="510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28662" y="2857496"/>
            <a:ext cx="7572428" cy="10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0" y="642918"/>
            <a:ext cx="9001156" cy="6215082"/>
          </a:xfrm>
        </p:spPr>
        <p:txBody>
          <a:bodyPr>
            <a:normAutofit fontScale="85000" lnSpcReduction="20000"/>
          </a:bodyPr>
          <a:lstStyle/>
          <a:p>
            <a:pPr lvl="0">
              <a:buFont typeface="+mj-lt"/>
              <a:buAutoNum type="arabicPeriod"/>
            </a:pPr>
            <a:r>
              <a:rPr lang="ru-RU" sz="1800" dirty="0" smtClean="0"/>
              <a:t>§ 14-б. Второй закон Ньютона. Тема 14. Законы динамики. Учебник 9 класса. </a:t>
            </a:r>
            <a:r>
              <a:rPr lang="ru-RU" sz="1800" dirty="0" err="1" smtClean="0"/>
              <a:t>Физика.ру</a:t>
            </a:r>
            <a:r>
              <a:rPr lang="ru-RU" sz="1800" dirty="0" smtClean="0"/>
              <a:t>.  //[Электронный ресурс]// </a:t>
            </a:r>
            <a:r>
              <a:rPr lang="ru-RU" sz="1800" u="sng" dirty="0" smtClean="0">
                <a:hlinkClick r:id="rId2"/>
              </a:rPr>
              <a:t>http://cit.vvsu.ru/MIRROR/www.fizika.ru/theory/tema-14/14b.htm</a:t>
            </a:r>
            <a:endParaRPr lang="ru-RU" sz="1800" dirty="0" smtClean="0"/>
          </a:p>
          <a:p>
            <a:pPr lvl="0">
              <a:buFont typeface="+mj-lt"/>
              <a:buAutoNum type="arabicPeriod"/>
            </a:pPr>
            <a:r>
              <a:rPr lang="ru-RU" sz="1800" b="1" dirty="0" smtClean="0"/>
              <a:t>Второй закон Ньютона</a:t>
            </a:r>
            <a:r>
              <a:rPr lang="ru-RU" sz="1800" dirty="0" smtClean="0"/>
              <a:t>. Единая коллекция цифровых образовательных ресурсов//[Электронный ресурс]// </a:t>
            </a:r>
            <a:r>
              <a:rPr lang="ru-RU" sz="1800" u="sng" dirty="0" smtClean="0">
                <a:hlinkClick r:id="rId3"/>
              </a:rPr>
              <a:t>http://files.school-collection.edu.ru/dlrstore/4cef336c-d0fc-df93-3527-ce130a6bb0e7/00144675433969382.htm</a:t>
            </a:r>
            <a:endParaRPr lang="ru-RU" sz="1800" dirty="0" smtClean="0"/>
          </a:p>
          <a:p>
            <a:pPr lvl="0">
              <a:buFont typeface="+mj-lt"/>
              <a:buAutoNum type="arabicPeriod"/>
            </a:pPr>
            <a:r>
              <a:rPr lang="ru-RU" sz="1800" b="1" dirty="0" smtClean="0"/>
              <a:t>Второй закон Ньютона</a:t>
            </a:r>
            <a:r>
              <a:rPr lang="ru-RU" sz="1800" dirty="0" smtClean="0"/>
              <a:t>. Единая коллекция цифровых образовательных ресурсов//[Электронный ресурс]// </a:t>
            </a:r>
            <a:r>
              <a:rPr lang="ru-RU" sz="1800" u="sng" dirty="0" smtClean="0">
                <a:hlinkClick r:id="rId4"/>
              </a:rPr>
              <a:t>http://files.school-collection.edu.ru/dlrstore/669bc791-e921-11dc-95ff-0800200c9a66/1_9.swf</a:t>
            </a:r>
            <a:endParaRPr lang="ru-RU" sz="1800" dirty="0" smtClean="0"/>
          </a:p>
          <a:p>
            <a:pPr lvl="0">
              <a:buFont typeface="+mj-lt"/>
              <a:buAutoNum type="arabicPeriod"/>
            </a:pPr>
            <a:r>
              <a:rPr lang="ru-RU" sz="1800" dirty="0" smtClean="0"/>
              <a:t>Второй закон Ньютона. Единая коллекция цифровых образовательных ресурсов//[Электронный ресурс]//</a:t>
            </a:r>
            <a:r>
              <a:rPr lang="ru-RU" sz="1800" u="sng" dirty="0" smtClean="0"/>
              <a:t> </a:t>
            </a:r>
            <a:r>
              <a:rPr lang="en-US" sz="1800" u="sng" dirty="0" smtClean="0"/>
              <a:t>http</a:t>
            </a:r>
            <a:r>
              <a:rPr lang="ru-RU" sz="1800" u="sng" dirty="0" smtClean="0"/>
              <a:t>://</a:t>
            </a:r>
            <a:r>
              <a:rPr lang="en-US" sz="1800" u="sng" dirty="0" smtClean="0"/>
              <a:t>files</a:t>
            </a:r>
            <a:r>
              <a:rPr lang="ru-RU" sz="1800" u="sng" dirty="0" smtClean="0"/>
              <a:t>.</a:t>
            </a:r>
            <a:r>
              <a:rPr lang="en-US" sz="1800" u="sng" dirty="0" smtClean="0"/>
              <a:t>school</a:t>
            </a:r>
            <a:r>
              <a:rPr lang="ru-RU" sz="1800" u="sng" dirty="0" smtClean="0"/>
              <a:t>-</a:t>
            </a:r>
            <a:r>
              <a:rPr lang="en-US" sz="1800" u="sng" dirty="0" smtClean="0"/>
              <a:t>collection</a:t>
            </a:r>
            <a:r>
              <a:rPr lang="ru-RU" sz="1800" u="sng" dirty="0" smtClean="0"/>
              <a:t>.</a:t>
            </a:r>
            <a:r>
              <a:rPr lang="en-US" sz="1800" u="sng" dirty="0" err="1" smtClean="0"/>
              <a:t>edu</a:t>
            </a:r>
            <a:r>
              <a:rPr lang="ru-RU" sz="1800" u="sng" dirty="0" smtClean="0"/>
              <a:t>.</a:t>
            </a:r>
            <a:r>
              <a:rPr lang="en-US" sz="1800" u="sng" dirty="0" err="1" smtClean="0"/>
              <a:t>ru</a:t>
            </a:r>
            <a:r>
              <a:rPr lang="ru-RU" sz="1800" u="sng" dirty="0" smtClean="0"/>
              <a:t>/</a:t>
            </a:r>
            <a:r>
              <a:rPr lang="en-US" sz="1800" u="sng" dirty="0" err="1" smtClean="0"/>
              <a:t>dlrstore</a:t>
            </a:r>
            <a:r>
              <a:rPr lang="ru-RU" sz="1800" u="sng" dirty="0" smtClean="0"/>
              <a:t>/1</a:t>
            </a:r>
            <a:r>
              <a:rPr lang="en-US" sz="1800" u="sng" dirty="0" smtClean="0"/>
              <a:t>e</a:t>
            </a:r>
            <a:r>
              <a:rPr lang="ru-RU" sz="1800" u="sng" dirty="0" smtClean="0"/>
              <a:t>15840</a:t>
            </a:r>
            <a:r>
              <a:rPr lang="en-US" sz="1800" u="sng" dirty="0" smtClean="0"/>
              <a:t>d</a:t>
            </a:r>
            <a:r>
              <a:rPr lang="ru-RU" sz="1800" u="sng" dirty="0" smtClean="0"/>
              <a:t>-</a:t>
            </a:r>
            <a:r>
              <a:rPr lang="en-US" sz="1800" u="sng" dirty="0" smtClean="0"/>
              <a:t>b</a:t>
            </a:r>
            <a:r>
              <a:rPr lang="ru-RU" sz="1800" u="sng" dirty="0" smtClean="0"/>
              <a:t>62</a:t>
            </a:r>
            <a:r>
              <a:rPr lang="en-US" sz="1800" u="sng" dirty="0" smtClean="0"/>
              <a:t>b</a:t>
            </a:r>
            <a:r>
              <a:rPr lang="ru-RU" sz="1800" u="sng" dirty="0" smtClean="0"/>
              <a:t>-4489-</a:t>
            </a:r>
            <a:r>
              <a:rPr lang="en-US" sz="1800" u="sng" dirty="0" smtClean="0"/>
              <a:t>a</a:t>
            </a:r>
            <a:r>
              <a:rPr lang="ru-RU" sz="1800" u="sng" dirty="0" smtClean="0"/>
              <a:t>818-04</a:t>
            </a:r>
            <a:r>
              <a:rPr lang="en-US" sz="1800" u="sng" dirty="0" err="1" smtClean="0"/>
              <a:t>bc</a:t>
            </a:r>
            <a:r>
              <a:rPr lang="ru-RU" sz="1800" u="sng" dirty="0" smtClean="0"/>
              <a:t>3135735</a:t>
            </a:r>
            <a:r>
              <a:rPr lang="en-US" sz="1800" u="sng" dirty="0" smtClean="0"/>
              <a:t>f</a:t>
            </a:r>
            <a:r>
              <a:rPr lang="ru-RU" sz="1800" u="sng" dirty="0" smtClean="0"/>
              <a:t>/9_202.</a:t>
            </a:r>
            <a:r>
              <a:rPr lang="en-US" sz="1800" u="sng" dirty="0" err="1" smtClean="0"/>
              <a:t>swf</a:t>
            </a:r>
            <a:endParaRPr lang="ru-RU" sz="1800" dirty="0" smtClean="0"/>
          </a:p>
          <a:p>
            <a:pPr lvl="0">
              <a:buFont typeface="+mj-lt"/>
              <a:buAutoNum type="arabicPeriod"/>
            </a:pPr>
            <a:r>
              <a:rPr lang="ru-RU" sz="1800" dirty="0" smtClean="0"/>
              <a:t>Второй закон Ньютона. Единая коллекция цифровых образовательных ресурсов//[Электронный ресурс]//</a:t>
            </a:r>
            <a:r>
              <a:rPr lang="ru-RU" sz="1800" u="sng" dirty="0" smtClean="0"/>
              <a:t> </a:t>
            </a:r>
            <a:r>
              <a:rPr lang="en-US" sz="1800" u="sng" dirty="0" smtClean="0"/>
              <a:t>http</a:t>
            </a:r>
            <a:r>
              <a:rPr lang="ru-RU" sz="1800" u="sng" dirty="0" smtClean="0"/>
              <a:t>://</a:t>
            </a:r>
            <a:r>
              <a:rPr lang="en-US" sz="1800" u="sng" dirty="0" smtClean="0"/>
              <a:t>school</a:t>
            </a:r>
            <a:r>
              <a:rPr lang="ru-RU" sz="1800" u="sng" dirty="0" smtClean="0"/>
              <a:t>-</a:t>
            </a:r>
            <a:r>
              <a:rPr lang="en-US" sz="1800" u="sng" dirty="0" smtClean="0"/>
              <a:t>collection</a:t>
            </a:r>
            <a:r>
              <a:rPr lang="ru-RU" sz="1800" u="sng" dirty="0" smtClean="0"/>
              <a:t>.</a:t>
            </a:r>
            <a:r>
              <a:rPr lang="en-US" sz="1800" u="sng" dirty="0" err="1" smtClean="0"/>
              <a:t>edu</a:t>
            </a:r>
            <a:r>
              <a:rPr lang="ru-RU" sz="1800" u="sng" dirty="0" smtClean="0"/>
              <a:t>.</a:t>
            </a:r>
            <a:r>
              <a:rPr lang="en-US" sz="1800" u="sng" dirty="0" err="1" smtClean="0"/>
              <a:t>ru</a:t>
            </a:r>
            <a:r>
              <a:rPr lang="ru-RU" sz="1800" u="sng" dirty="0" smtClean="0"/>
              <a:t>/</a:t>
            </a:r>
            <a:r>
              <a:rPr lang="en-US" sz="1800" u="sng" dirty="0" smtClean="0"/>
              <a:t>catalog</a:t>
            </a:r>
            <a:r>
              <a:rPr lang="ru-RU" sz="1800" u="sng" dirty="0" smtClean="0"/>
              <a:t>/</a:t>
            </a:r>
            <a:r>
              <a:rPr lang="en-US" sz="1800" u="sng" dirty="0" smtClean="0"/>
              <a:t>res</a:t>
            </a:r>
            <a:r>
              <a:rPr lang="ru-RU" sz="1800" u="sng" dirty="0" smtClean="0"/>
              <a:t>/6</a:t>
            </a:r>
            <a:r>
              <a:rPr lang="en-US" sz="1800" u="sng" dirty="0" smtClean="0"/>
              <a:t>b</a:t>
            </a:r>
            <a:r>
              <a:rPr lang="ru-RU" sz="1800" u="sng" dirty="0" smtClean="0"/>
              <a:t>58</a:t>
            </a:r>
            <a:r>
              <a:rPr lang="en-US" sz="1800" u="sng" dirty="0" smtClean="0"/>
              <a:t>d</a:t>
            </a:r>
            <a:r>
              <a:rPr lang="ru-RU" sz="1800" u="sng" dirty="0" smtClean="0"/>
              <a:t>576-</a:t>
            </a:r>
            <a:r>
              <a:rPr lang="en-US" sz="1800" u="sng" dirty="0" smtClean="0"/>
              <a:t>f</a:t>
            </a:r>
            <a:r>
              <a:rPr lang="ru-RU" sz="1800" u="sng" dirty="0" smtClean="0"/>
              <a:t>1</a:t>
            </a:r>
            <a:r>
              <a:rPr lang="en-US" sz="1800" u="sng" dirty="0" smtClean="0"/>
              <a:t>f</a:t>
            </a:r>
            <a:r>
              <a:rPr lang="ru-RU" sz="1800" u="sng" dirty="0" smtClean="0"/>
              <a:t>7-4</a:t>
            </a:r>
            <a:r>
              <a:rPr lang="en-US" sz="1800" u="sng" dirty="0" err="1" smtClean="0"/>
              <a:t>ade</a:t>
            </a:r>
            <a:r>
              <a:rPr lang="ru-RU" sz="1800" u="sng" dirty="0" smtClean="0"/>
              <a:t>-</a:t>
            </a:r>
            <a:r>
              <a:rPr lang="en-US" sz="1800" u="sng" dirty="0" smtClean="0"/>
              <a:t>b</a:t>
            </a:r>
            <a:r>
              <a:rPr lang="ru-RU" sz="1800" u="sng" dirty="0" smtClean="0"/>
              <a:t>3</a:t>
            </a:r>
            <a:r>
              <a:rPr lang="en-US" sz="1800" u="sng" dirty="0" smtClean="0"/>
              <a:t>b</a:t>
            </a:r>
            <a:r>
              <a:rPr lang="ru-RU" sz="1800" u="sng" dirty="0" smtClean="0"/>
              <a:t>8-5</a:t>
            </a:r>
            <a:r>
              <a:rPr lang="en-US" sz="1800" u="sng" dirty="0" smtClean="0"/>
              <a:t>b</a:t>
            </a:r>
            <a:r>
              <a:rPr lang="ru-RU" sz="1800" u="sng" dirty="0" smtClean="0"/>
              <a:t>79</a:t>
            </a:r>
            <a:r>
              <a:rPr lang="en-US" sz="1800" u="sng" dirty="0" smtClean="0"/>
              <a:t>d</a:t>
            </a:r>
            <a:r>
              <a:rPr lang="ru-RU" sz="1800" u="sng" dirty="0" smtClean="0"/>
              <a:t>5</a:t>
            </a:r>
            <a:r>
              <a:rPr lang="en-US" sz="1800" u="sng" dirty="0" smtClean="0"/>
              <a:t>d</a:t>
            </a:r>
            <a:r>
              <a:rPr lang="ru-RU" sz="1800" u="sng" dirty="0" smtClean="0"/>
              <a:t>85</a:t>
            </a:r>
            <a:r>
              <a:rPr lang="en-US" sz="1800" u="sng" dirty="0" smtClean="0"/>
              <a:t>f</a:t>
            </a:r>
            <a:r>
              <a:rPr lang="ru-RU" sz="1800" u="sng" dirty="0" smtClean="0"/>
              <a:t>1</a:t>
            </a:r>
            <a:r>
              <a:rPr lang="en-US" sz="1800" u="sng" dirty="0" smtClean="0"/>
              <a:t>a</a:t>
            </a:r>
            <a:r>
              <a:rPr lang="ru-RU" sz="1800" u="sng" dirty="0" smtClean="0"/>
              <a:t>/</a:t>
            </a:r>
            <a:r>
              <a:rPr lang="en-US" sz="1800" u="sng" dirty="0" smtClean="0"/>
              <a:t>view</a:t>
            </a:r>
            <a:r>
              <a:rPr lang="ru-RU" sz="1800" u="sng" dirty="0" smtClean="0"/>
              <a:t>/</a:t>
            </a:r>
            <a:endParaRPr lang="ru-RU" sz="1800" dirty="0" smtClean="0"/>
          </a:p>
          <a:p>
            <a:pPr lvl="0">
              <a:buFont typeface="+mj-lt"/>
              <a:buAutoNum type="arabicPeriod"/>
            </a:pPr>
            <a:r>
              <a:rPr lang="ru-RU" sz="1800" dirty="0" smtClean="0"/>
              <a:t>Второй закон Ньютона. Единая коллекция цифровых образовательных ресурсов//[Электронный ресурс]//</a:t>
            </a:r>
            <a:r>
              <a:rPr lang="ru-RU" sz="1800" u="sng" dirty="0" smtClean="0"/>
              <a:t> </a:t>
            </a:r>
            <a:r>
              <a:rPr lang="en-US" sz="1800" u="sng" dirty="0" smtClean="0"/>
              <a:t>http</a:t>
            </a:r>
            <a:r>
              <a:rPr lang="ru-RU" sz="1800" u="sng" dirty="0" smtClean="0"/>
              <a:t>://</a:t>
            </a:r>
            <a:r>
              <a:rPr lang="en-US" sz="1800" u="sng" dirty="0" smtClean="0"/>
              <a:t>school</a:t>
            </a:r>
            <a:r>
              <a:rPr lang="ru-RU" sz="1800" u="sng" dirty="0" smtClean="0"/>
              <a:t>-</a:t>
            </a:r>
            <a:r>
              <a:rPr lang="en-US" sz="1800" u="sng" dirty="0" smtClean="0"/>
              <a:t>collection</a:t>
            </a:r>
            <a:r>
              <a:rPr lang="ru-RU" sz="1800" u="sng" dirty="0" smtClean="0"/>
              <a:t>.</a:t>
            </a:r>
            <a:r>
              <a:rPr lang="en-US" sz="1800" u="sng" dirty="0" err="1" smtClean="0"/>
              <a:t>edu</a:t>
            </a:r>
            <a:r>
              <a:rPr lang="ru-RU" sz="1800" u="sng" dirty="0" smtClean="0"/>
              <a:t>.</a:t>
            </a:r>
            <a:r>
              <a:rPr lang="en-US" sz="1800" u="sng" dirty="0" err="1" smtClean="0"/>
              <a:t>ru</a:t>
            </a:r>
            <a:r>
              <a:rPr lang="ru-RU" sz="1800" u="sng" dirty="0" smtClean="0"/>
              <a:t>/</a:t>
            </a:r>
            <a:r>
              <a:rPr lang="en-US" sz="1800" u="sng" dirty="0" smtClean="0"/>
              <a:t>catalog</a:t>
            </a:r>
            <a:r>
              <a:rPr lang="ru-RU" sz="1800" u="sng" dirty="0" smtClean="0"/>
              <a:t>/</a:t>
            </a:r>
            <a:r>
              <a:rPr lang="en-US" sz="1800" u="sng" dirty="0" smtClean="0"/>
              <a:t>res</a:t>
            </a:r>
            <a:r>
              <a:rPr lang="ru-RU" sz="1800" u="sng" dirty="0" smtClean="0"/>
              <a:t>/</a:t>
            </a:r>
            <a:r>
              <a:rPr lang="en-US" sz="1800" u="sng" dirty="0" err="1" smtClean="0"/>
              <a:t>fefb</a:t>
            </a:r>
            <a:r>
              <a:rPr lang="ru-RU" sz="1800" u="sng" dirty="0" smtClean="0"/>
              <a:t>061</a:t>
            </a:r>
            <a:r>
              <a:rPr lang="en-US" sz="1800" u="sng" dirty="0" smtClean="0"/>
              <a:t>a</a:t>
            </a:r>
            <a:r>
              <a:rPr lang="ru-RU" sz="1800" u="sng" dirty="0" smtClean="0"/>
              <a:t>-</a:t>
            </a:r>
            <a:r>
              <a:rPr lang="en-US" sz="1800" u="sng" dirty="0" err="1" smtClean="0"/>
              <a:t>ccfb</a:t>
            </a:r>
            <a:r>
              <a:rPr lang="ru-RU" sz="1800" u="sng" dirty="0" smtClean="0"/>
              <a:t>-400</a:t>
            </a:r>
            <a:r>
              <a:rPr lang="en-US" sz="1800" u="sng" dirty="0" smtClean="0"/>
              <a:t>f</a:t>
            </a:r>
            <a:r>
              <a:rPr lang="ru-RU" sz="1800" u="sng" dirty="0" smtClean="0"/>
              <a:t>-</a:t>
            </a:r>
            <a:r>
              <a:rPr lang="en-US" sz="1800" u="sng" dirty="0" smtClean="0"/>
              <a:t>b</a:t>
            </a:r>
            <a:r>
              <a:rPr lang="ru-RU" sz="1800" u="sng" dirty="0" smtClean="0"/>
              <a:t>788-7</a:t>
            </a:r>
            <a:r>
              <a:rPr lang="en-US" sz="1800" u="sng" dirty="0" smtClean="0"/>
              <a:t>e</a:t>
            </a:r>
            <a:r>
              <a:rPr lang="ru-RU" sz="1800" u="sng" dirty="0" smtClean="0"/>
              <a:t>9</a:t>
            </a:r>
            <a:r>
              <a:rPr lang="en-US" sz="1800" u="sng" dirty="0" smtClean="0"/>
              <a:t>e</a:t>
            </a:r>
            <a:r>
              <a:rPr lang="ru-RU" sz="1800" u="sng" dirty="0" smtClean="0"/>
              <a:t>72</a:t>
            </a:r>
            <a:r>
              <a:rPr lang="en-US" sz="1800" u="sng" dirty="0" smtClean="0"/>
              <a:t>f</a:t>
            </a:r>
            <a:r>
              <a:rPr lang="ru-RU" sz="1800" u="sng" dirty="0" smtClean="0"/>
              <a:t>54786/</a:t>
            </a:r>
            <a:r>
              <a:rPr lang="en-US" sz="1800" u="sng" dirty="0" smtClean="0"/>
              <a:t>view</a:t>
            </a:r>
            <a:r>
              <a:rPr lang="ru-RU" sz="1800" u="sng" dirty="0" smtClean="0"/>
              <a:t>/</a:t>
            </a:r>
            <a:endParaRPr lang="ru-RU" sz="1800" dirty="0" smtClean="0"/>
          </a:p>
          <a:p>
            <a:pPr lvl="0">
              <a:buFont typeface="+mj-lt"/>
              <a:buAutoNum type="arabicPeriod"/>
            </a:pPr>
            <a:r>
              <a:rPr lang="ru-RU" sz="1800" dirty="0" err="1" smtClean="0"/>
              <a:t>Гутник</a:t>
            </a:r>
            <a:r>
              <a:rPr lang="ru-RU" sz="1800" dirty="0" smtClean="0"/>
              <a:t>, Е. М., Физика. 7 класс. Учебник для общеобразовательных школ / Е. М. </a:t>
            </a:r>
            <a:r>
              <a:rPr lang="ru-RU" sz="1800" dirty="0" err="1" smtClean="0"/>
              <a:t>Гутник</a:t>
            </a:r>
            <a:r>
              <a:rPr lang="ru-RU" sz="1800" dirty="0" smtClean="0"/>
              <a:t>, А. В. </a:t>
            </a:r>
            <a:r>
              <a:rPr lang="ru-RU" sz="1800" dirty="0" err="1" smtClean="0"/>
              <a:t>Перышкин</a:t>
            </a:r>
            <a:r>
              <a:rPr lang="ru-RU" sz="1800" dirty="0" smtClean="0"/>
              <a:t>. - М.: Дрофа, 2009. – 302 с.</a:t>
            </a:r>
          </a:p>
          <a:p>
            <a:pPr lvl="0">
              <a:buFont typeface="+mj-lt"/>
              <a:buAutoNum type="arabicPeriod"/>
            </a:pPr>
            <a:r>
              <a:rPr lang="ru-RU" sz="1800" dirty="0" smtClean="0"/>
              <a:t>Законы Ньютона. </a:t>
            </a:r>
            <a:r>
              <a:rPr lang="ru-RU" sz="1800" dirty="0" smtClean="0">
                <a:hlinkClick r:id="rId5"/>
              </a:rPr>
              <a:t>Словари и энциклопедии на Академике</a:t>
            </a:r>
            <a:r>
              <a:rPr lang="ru-RU" sz="1800" dirty="0" smtClean="0"/>
              <a:t> //[Электронный ресурс] // </a:t>
            </a:r>
            <a:r>
              <a:rPr lang="ru-RU" sz="1800" u="sng" dirty="0" smtClean="0">
                <a:hlinkClick r:id="rId6"/>
              </a:rPr>
              <a:t>http://dic.academic.ru/dic.nsf/ruwiki/3321</a:t>
            </a:r>
            <a:endParaRPr lang="ru-RU" sz="1800" dirty="0" smtClean="0"/>
          </a:p>
          <a:p>
            <a:pPr lvl="0">
              <a:buFont typeface="+mj-lt"/>
              <a:buAutoNum type="arabicPeriod"/>
            </a:pPr>
            <a:r>
              <a:rPr lang="ru-RU" sz="1800" dirty="0" smtClean="0"/>
              <a:t>Зорин, Н.И. ГИА 2010. Физика. Тренировочные задания: 9 класс / Н.И. Зорин. – М.: </a:t>
            </a:r>
            <a:r>
              <a:rPr lang="ru-RU" sz="1800" dirty="0" err="1" smtClean="0"/>
              <a:t>Эксмо</a:t>
            </a:r>
            <a:r>
              <a:rPr lang="ru-RU" sz="1800" dirty="0" smtClean="0"/>
              <a:t>, 2010. – 112 с. – (Государственная (итоговая) аттестация (в новой форме).</a:t>
            </a:r>
          </a:p>
          <a:p>
            <a:pPr lvl="0">
              <a:buFont typeface="+mj-lt"/>
              <a:buAutoNum type="arabicPeriod"/>
            </a:pPr>
            <a:r>
              <a:rPr lang="ru-RU" sz="1800" dirty="0" err="1" smtClean="0"/>
              <a:t>Кабардин</a:t>
            </a:r>
            <a:r>
              <a:rPr lang="ru-RU" sz="1800" dirty="0" smtClean="0"/>
              <a:t>, О.Ф. Физика. 9 </a:t>
            </a:r>
            <a:r>
              <a:rPr lang="ru-RU" sz="1800" dirty="0" err="1" smtClean="0"/>
              <a:t>кл</a:t>
            </a:r>
            <a:r>
              <a:rPr lang="ru-RU" sz="1800" dirty="0" smtClean="0"/>
              <a:t>.: сборник тестовых заданий для подготовки к итоговой аттестации за курс основной школы / О.Ф. </a:t>
            </a:r>
            <a:r>
              <a:rPr lang="ru-RU" sz="1800" dirty="0" err="1" smtClean="0"/>
              <a:t>Кабардин</a:t>
            </a:r>
            <a:r>
              <a:rPr lang="ru-RU" sz="1800" dirty="0" smtClean="0"/>
              <a:t>. – М.: Дрофа, 2008. – 219 с;</a:t>
            </a:r>
          </a:p>
          <a:p>
            <a:pPr lvl="0">
              <a:buFont typeface="+mj-lt"/>
              <a:buAutoNum type="arabicPeriod"/>
            </a:pPr>
            <a:r>
              <a:rPr lang="ru-RU" sz="1800" dirty="0" err="1" smtClean="0"/>
              <a:t>Перышкин</a:t>
            </a:r>
            <a:r>
              <a:rPr lang="ru-RU" sz="1800" dirty="0" smtClean="0"/>
              <a:t>, А. В., Физика. 7 класс. Учебник для общеобразовательных школ / А. В. </a:t>
            </a:r>
            <a:r>
              <a:rPr lang="ru-RU" sz="1800" dirty="0" err="1" smtClean="0"/>
              <a:t>Перышкин</a:t>
            </a:r>
            <a:r>
              <a:rPr lang="ru-RU" sz="1800" dirty="0" smtClean="0"/>
              <a:t>. - М.: Дрофа, 2009. – 198 с.</a:t>
            </a:r>
          </a:p>
          <a:p>
            <a:pPr lvl="0">
              <a:buFont typeface="+mj-lt"/>
              <a:buAutoNum type="arabicPeriod"/>
            </a:pPr>
            <a:r>
              <a:rPr lang="ru-RU" sz="1800" dirty="0" err="1" smtClean="0"/>
              <a:t>Перышкин</a:t>
            </a:r>
            <a:r>
              <a:rPr lang="ru-RU" sz="1800" dirty="0" smtClean="0"/>
              <a:t>, А. В., Физика. 8 класс. Учебник для общеобразовательных школ / А. В. </a:t>
            </a:r>
            <a:r>
              <a:rPr lang="ru-RU" sz="1800" dirty="0" err="1" smtClean="0"/>
              <a:t>Перышкин</a:t>
            </a:r>
            <a:r>
              <a:rPr lang="ru-RU" sz="1800" dirty="0" smtClean="0"/>
              <a:t>. - М.: Дрофа, 2009. – 196 с.</a:t>
            </a:r>
          </a:p>
          <a:p>
            <a:pPr lvl="0">
              <a:buFont typeface="+mj-lt"/>
              <a:buAutoNum type="arabicPeriod"/>
            </a:pPr>
            <a:r>
              <a:rPr lang="ru-RU" sz="1800" dirty="0" smtClean="0"/>
              <a:t>Федеральный институт педагогических измерений. Контрольные измерительные материалы (КИМ) Физика </a:t>
            </a:r>
            <a:r>
              <a:rPr lang="ru-RU" sz="1800" u="sng" dirty="0" smtClean="0">
                <a:hlinkClick r:id="rId7"/>
              </a:rPr>
              <a:t>ГИА-9 2010 г.</a:t>
            </a:r>
            <a:r>
              <a:rPr lang="ru-RU" sz="1800" dirty="0" smtClean="0"/>
              <a:t> / /[Электронный ресурс]// </a:t>
            </a:r>
            <a:r>
              <a:rPr lang="ru-RU" sz="1800" u="sng" dirty="0" smtClean="0">
                <a:hlinkClick r:id="rId7"/>
              </a:rPr>
              <a:t>http://fipi.ru/view/sections/214/docs/</a:t>
            </a:r>
            <a:r>
              <a:rPr lang="ru-RU" sz="1800" dirty="0" smtClean="0"/>
              <a:t>  </a:t>
            </a:r>
          </a:p>
          <a:p>
            <a:pPr lvl="0">
              <a:buFont typeface="+mj-lt"/>
              <a:buAutoNum type="arabicPeriod"/>
            </a:pPr>
            <a:r>
              <a:rPr lang="ru-RU" sz="1800" dirty="0" smtClean="0"/>
              <a:t>Федеральный институт педагогических измерений. Контрольные измерительные материалы (КИМ) Физика ЕГЭ 2001-2010//[Электронный ресурс]// </a:t>
            </a:r>
            <a:r>
              <a:rPr lang="en-US" sz="1800" u="sng" dirty="0" smtClean="0">
                <a:hlinkClick r:id="rId8"/>
              </a:rPr>
              <a:t>http</a:t>
            </a:r>
            <a:r>
              <a:rPr lang="ru-RU" sz="1800" u="sng" dirty="0" smtClean="0">
                <a:hlinkClick r:id="rId8"/>
              </a:rPr>
              <a:t>://</a:t>
            </a:r>
            <a:r>
              <a:rPr lang="en-US" sz="1800" u="sng" dirty="0" err="1" smtClean="0">
                <a:hlinkClick r:id="rId8"/>
              </a:rPr>
              <a:t>fipi</a:t>
            </a:r>
            <a:r>
              <a:rPr lang="ru-RU" sz="1800" u="sng" dirty="0" smtClean="0">
                <a:hlinkClick r:id="rId8"/>
              </a:rPr>
              <a:t>.</a:t>
            </a:r>
            <a:r>
              <a:rPr lang="en-US" sz="1800" u="sng" dirty="0" err="1" smtClean="0">
                <a:hlinkClick r:id="rId8"/>
              </a:rPr>
              <a:t>ru</a:t>
            </a:r>
            <a:r>
              <a:rPr lang="en-US" sz="1800" u="sng" dirty="0" smtClean="0">
                <a:hlinkClick r:id="rId8"/>
              </a:rPr>
              <a:t>/view/sections/92/docs</a:t>
            </a:r>
            <a:r>
              <a:rPr lang="ru-RU" sz="1800" u="sng" dirty="0" smtClean="0">
                <a:hlinkClick r:id="rId8"/>
              </a:rPr>
              <a:t>/</a:t>
            </a:r>
            <a:r>
              <a:rPr lang="ru-RU" sz="1800" dirty="0" smtClean="0"/>
              <a:t> 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Ускорение </a:t>
            </a:r>
            <a:r>
              <a:rPr lang="ru-RU" dirty="0" smtClean="0">
                <a:solidFill>
                  <a:srgbClr val="C00000"/>
                </a:solidFill>
              </a:rPr>
              <a:t>обратно пропорционально </a:t>
            </a:r>
            <a:r>
              <a:rPr lang="ru-RU" dirty="0" smtClean="0"/>
              <a:t>массе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500174"/>
            <a:ext cx="3929090" cy="5072098"/>
          </a:xfrm>
        </p:spPr>
        <p:txBody>
          <a:bodyPr>
            <a:normAutofit/>
          </a:bodyPr>
          <a:lstStyle/>
          <a:p>
            <a:r>
              <a:rPr lang="ru-RU" dirty="0" smtClean="0"/>
              <a:t>Опыт </a:t>
            </a:r>
            <a:r>
              <a:rPr lang="ru-RU" dirty="0" smtClean="0"/>
              <a:t>показывает, что </a:t>
            </a:r>
            <a:r>
              <a:rPr lang="ru-RU" b="1" dirty="0" smtClean="0">
                <a:solidFill>
                  <a:srgbClr val="FF0000"/>
                </a:solidFill>
              </a:rPr>
              <a:t>ускорения, </a:t>
            </a:r>
            <a:r>
              <a:rPr lang="ru-RU" b="1" dirty="0" smtClean="0"/>
              <a:t>сообщаемые телам одной и той же </a:t>
            </a:r>
            <a:r>
              <a:rPr lang="ru-RU" b="1" dirty="0" smtClean="0">
                <a:solidFill>
                  <a:srgbClr val="C00000"/>
                </a:solidFill>
              </a:rPr>
              <a:t>постоянной силой, </a:t>
            </a:r>
            <a:r>
              <a:rPr lang="ru-RU" b="1" dirty="0" smtClean="0">
                <a:solidFill>
                  <a:srgbClr val="FF0000"/>
                </a:solidFill>
              </a:rPr>
              <a:t>обратно пропорциональны </a:t>
            </a:r>
            <a:r>
              <a:rPr lang="ru-RU" b="1" dirty="0" smtClean="0">
                <a:solidFill>
                  <a:srgbClr val="FF0000"/>
                </a:solidFill>
              </a:rPr>
              <a:t>массам </a:t>
            </a:r>
            <a:r>
              <a:rPr lang="ru-RU" b="1" dirty="0" smtClean="0"/>
              <a:t>этих тел. </a:t>
            </a:r>
            <a:endParaRPr lang="ru-RU" b="1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857364"/>
            <a:ext cx="4585087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929198"/>
            <a:ext cx="1285884" cy="93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10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001156" cy="31432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Ускорения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smtClean="0"/>
              <a:t>сообщаемые телам одной и той же </a:t>
            </a:r>
            <a:r>
              <a:rPr lang="ru-RU" b="1" dirty="0" smtClean="0">
                <a:solidFill>
                  <a:srgbClr val="C00000"/>
                </a:solidFill>
              </a:rPr>
              <a:t>постоянной силой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smtClean="0">
                <a:solidFill>
                  <a:srgbClr val="C00000"/>
                </a:solidFill>
              </a:rPr>
              <a:t>обратно пропорциональны </a:t>
            </a:r>
            <a:r>
              <a:rPr lang="ru-RU" b="1" dirty="0" smtClean="0">
                <a:solidFill>
                  <a:srgbClr val="FF0000"/>
                </a:solidFill>
              </a:rPr>
              <a:t>массам </a:t>
            </a:r>
            <a:r>
              <a:rPr lang="ru-RU" b="1" dirty="0" smtClean="0"/>
              <a:t>этих тел</a:t>
            </a:r>
            <a:endParaRPr lang="ru-RU" dirty="0"/>
          </a:p>
        </p:txBody>
      </p:sp>
      <p:pic>
        <p:nvPicPr>
          <p:cNvPr id="4" name="Второй закон Ньютона - 2 тележки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00364" y="3357562"/>
            <a:ext cx="33528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6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Ускорение прямо </a:t>
            </a:r>
            <a:r>
              <a:rPr lang="ru-RU" dirty="0" smtClean="0"/>
              <a:t>пропорциональным силе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785926"/>
            <a:ext cx="4357686" cy="442915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 </a:t>
            </a:r>
            <a:r>
              <a:rPr lang="ru-RU" sz="3200" dirty="0" smtClean="0"/>
              <a:t>действии </a:t>
            </a:r>
            <a:r>
              <a:rPr lang="ru-RU" sz="3200" b="1" dirty="0" smtClean="0">
                <a:solidFill>
                  <a:srgbClr val="C00000"/>
                </a:solidFill>
              </a:rPr>
              <a:t>разных</a:t>
            </a:r>
            <a:r>
              <a:rPr lang="ru-RU" sz="3200" dirty="0" smtClean="0"/>
              <a:t> по модулю </a:t>
            </a:r>
            <a:r>
              <a:rPr lang="ru-RU" sz="3200" b="1" dirty="0" smtClean="0">
                <a:solidFill>
                  <a:srgbClr val="C00000"/>
                </a:solidFill>
              </a:rPr>
              <a:t>сил</a:t>
            </a:r>
            <a:r>
              <a:rPr lang="ru-RU" sz="3200" dirty="0" smtClean="0"/>
              <a:t> на одно и то же тело, его </a:t>
            </a:r>
            <a:r>
              <a:rPr lang="ru-RU" sz="3200" b="1" dirty="0" smtClean="0">
                <a:solidFill>
                  <a:srgbClr val="FF0000"/>
                </a:solidFill>
              </a:rPr>
              <a:t>ускорение</a:t>
            </a:r>
            <a:r>
              <a:rPr lang="ru-RU" sz="3200" dirty="0" smtClean="0"/>
              <a:t> оказывается </a:t>
            </a:r>
            <a:r>
              <a:rPr lang="ru-RU" sz="3200" b="1" dirty="0" smtClean="0">
                <a:solidFill>
                  <a:srgbClr val="FF0000"/>
                </a:solidFill>
              </a:rPr>
              <a:t>прямо пропорциональным силе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785926"/>
            <a:ext cx="4648207" cy="4065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Ускорение прямо пропорциональным силе</a:t>
            </a:r>
            <a:endParaRPr lang="ru-RU" dirty="0"/>
          </a:p>
        </p:txBody>
      </p:sp>
      <p:pic>
        <p:nvPicPr>
          <p:cNvPr id="3" name="Второй закон Ньютона-2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95600" y="2057400"/>
            <a:ext cx="33528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6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Второй закон Ньютона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356"/>
            <a:ext cx="8875965" cy="300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3000372"/>
            <a:ext cx="2214578" cy="175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4643446"/>
            <a:ext cx="8858312" cy="2153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Второй закон Ньютона</a:t>
            </a:r>
            <a:endParaRPr lang="ru-RU" dirty="0"/>
          </a:p>
        </p:txBody>
      </p:sp>
      <p:sp>
        <p:nvSpPr>
          <p:cNvPr id="3" name="AutoShape 14"/>
          <p:cNvSpPr>
            <a:spLocks noChangeArrowheads="1"/>
          </p:cNvSpPr>
          <p:nvPr/>
        </p:nvSpPr>
        <p:spPr bwMode="auto">
          <a:xfrm>
            <a:off x="428596" y="1142984"/>
            <a:ext cx="8715404" cy="3557598"/>
          </a:xfrm>
          <a:prstGeom prst="wedgeRoundRectCallout">
            <a:avLst>
              <a:gd name="adj1" fmla="val 9238"/>
              <a:gd name="adj2" fmla="val -57522"/>
              <a:gd name="adj3" fmla="val 16667"/>
            </a:avLst>
          </a:prstGeom>
          <a:gradFill rotWithShape="1">
            <a:gsLst>
              <a:gs pos="13000">
                <a:schemeClr val="accent1">
                  <a:lumMod val="20000"/>
                  <a:lumOff val="80000"/>
                  <a:alpha val="36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3200" b="1" dirty="0"/>
              <a:t>II</a:t>
            </a:r>
            <a:r>
              <a:rPr lang="ru-RU" sz="3200" b="1" dirty="0"/>
              <a:t> закон Ньютона:</a:t>
            </a:r>
          </a:p>
          <a:p>
            <a:r>
              <a:rPr lang="ru-RU" sz="3200" b="1" dirty="0"/>
              <a:t>В </a:t>
            </a:r>
            <a:r>
              <a:rPr lang="ru-RU" sz="3200" b="1" dirty="0">
                <a:solidFill>
                  <a:srgbClr val="0070C0"/>
                </a:solidFill>
              </a:rPr>
              <a:t>инерциальной системе отсчета </a:t>
            </a:r>
            <a:r>
              <a:rPr lang="ru-RU" sz="3200" b="1" dirty="0">
                <a:solidFill>
                  <a:srgbClr val="FF0000"/>
                </a:solidFill>
              </a:rPr>
              <a:t>ускорение</a:t>
            </a:r>
            <a:r>
              <a:rPr lang="ru-RU" sz="3200" b="1" dirty="0"/>
              <a:t> тела </a:t>
            </a:r>
            <a:r>
              <a:rPr lang="ru-RU" sz="3200" b="1" dirty="0">
                <a:solidFill>
                  <a:srgbClr val="FF0000"/>
                </a:solidFill>
              </a:rPr>
              <a:t>прямо пропорционально </a:t>
            </a:r>
            <a:r>
              <a:rPr lang="ru-RU" sz="3200" b="1" dirty="0">
                <a:solidFill>
                  <a:srgbClr val="0070C0"/>
                </a:solidFill>
              </a:rPr>
              <a:t>векторной сумме всех действующих на тело </a:t>
            </a:r>
            <a:r>
              <a:rPr lang="ru-RU" sz="3200" b="1" dirty="0">
                <a:solidFill>
                  <a:srgbClr val="FF0000"/>
                </a:solidFill>
              </a:rPr>
              <a:t>сил</a:t>
            </a:r>
            <a:r>
              <a:rPr lang="ru-RU" sz="3200" b="1" dirty="0"/>
              <a:t> и </a:t>
            </a:r>
            <a:r>
              <a:rPr lang="ru-RU" sz="3200" b="1" dirty="0">
                <a:solidFill>
                  <a:srgbClr val="FF0000"/>
                </a:solidFill>
              </a:rPr>
              <a:t>обратно пропорционально массе</a:t>
            </a:r>
            <a:r>
              <a:rPr lang="ru-RU" sz="3200" b="1" dirty="0"/>
              <a:t> тела:</a:t>
            </a:r>
          </a:p>
          <a:p>
            <a:pPr algn="ctr"/>
            <a:endParaRPr lang="ru-RU" sz="3200" b="1" dirty="0"/>
          </a:p>
        </p:txBody>
      </p:sp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3214678" y="4643446"/>
          <a:ext cx="2700334" cy="2025251"/>
        </p:xfrm>
        <a:graphic>
          <a:graphicData uri="http://schemas.openxmlformats.org/presentationml/2006/ole">
            <p:oleObj spid="_x0000_s43010" name="Формула" r:id="rId3" imgW="6096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</p:bldLst>
  </p:timing>
</p:sld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</TotalTime>
  <Words>1266</Words>
  <PresentationFormat>Экран (4:3)</PresentationFormat>
  <Paragraphs>140</Paragraphs>
  <Slides>30</Slides>
  <Notes>0</Notes>
  <HiddenSlides>0</HiddenSlides>
  <MMClips>2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2" baseType="lpstr">
      <vt:lpstr>Тема Office</vt:lpstr>
      <vt:lpstr>Microsoft Equation 3.0</vt:lpstr>
      <vt:lpstr>Второй закон Ньютона Подготовка к ГИА</vt:lpstr>
      <vt:lpstr>Цель:</vt:lpstr>
      <vt:lpstr>Сила – причина ускорения</vt:lpstr>
      <vt:lpstr>Ускорение обратно пропорционально массе</vt:lpstr>
      <vt:lpstr>Ускорения, сообщаемые телам одной и той же постоянной силой, обратно пропорциональны массам этих тел</vt:lpstr>
      <vt:lpstr>Ускорение прямо пропорциональным силе</vt:lpstr>
      <vt:lpstr>Ускорение прямо пропорциональным силе</vt:lpstr>
      <vt:lpstr>Второй закон Ньютона</vt:lpstr>
      <vt:lpstr>Второй закон Ньютона</vt:lpstr>
      <vt:lpstr>Примеры:</vt:lpstr>
      <vt:lpstr>Рассмотрим более сложный пример</vt:lpstr>
      <vt:lpstr>1. Автомобиль массой 1 т поднимается по шоссе с уклоном 300 под действием силы тяги 7 кН. Найти ускорение автомобиля, считая, что сила сопротивления зависит от скорости движения. Коэффициент сопротивления равен 0,1. Ускорение свободного падения принять равным 10 м/с2 </vt:lpstr>
      <vt:lpstr>Алгоритм решения задач динамики </vt:lpstr>
      <vt:lpstr>Итоги:</vt:lpstr>
      <vt:lpstr>Рассмотрим задачи: </vt:lpstr>
      <vt:lpstr>ГИА-2010-2. Под действием постоянной по направлению силы, равной по модулю 6 Н, тело массой 0,5 кг движется</vt:lpstr>
      <vt:lpstr>ГИА-2010-2. Тело массой т движется под действием силы F. Если массу тела уменьшить в два раза, а силу увеличить в два раза, то модуль ускорения тела</vt:lpstr>
      <vt:lpstr>ГИА-2010-2. В инерциальной системе отсчета брусок начинает скользить с ускорением вниз по наклонной плоскости. Модуль равнодействующей сил, действующих на брусок, равен</vt:lpstr>
      <vt:lpstr>ГИА-2008-5. На рисунке представлен график зависимости силы, действующей на тело, движущееся прямолинейно, от времени. В каком интервале времени скорость тела убывала?</vt:lpstr>
      <vt:lpstr>ГИА-2009-21. На покоящееся тело массой 8 кг начинает действовать горизонтальная сила. Направление силы постоянно, модуль силы меняется, как показано на графике. Используя информацию, приведенную на графике, определите скорость тела в момент, когда оно переместилось на 2 м. (Трением пренебречь.)</vt:lpstr>
      <vt:lpstr>ГИА-2009-25 Тело массой 5 кг с помощью каната начинают равноускоренно поднимать вертикально вверх. Чему равна сила, действующая на тело со стороны каната, если известно, что за 3 с груз был поднят на высоту 12 м? </vt:lpstr>
      <vt:lpstr>ГИА-2010-25. К нижнему концу легкой пружины подвешены связанные невесомой нитью грузы: верхний массой m1 = 0,5 кг и нижний массой m2 = 0,2 кг (см. рисунок). Нить, соединяющую грузы, пережигают. С каким ускорением начнет двигаться верхний груз?</vt:lpstr>
      <vt:lpstr>ЕГЭ-2001-А2. На рисунке показан график изменения скорости парусной лодки с течением времени. Масса лодки  200 кг.  Какая сила действует на лодку в промежуток времени от  0  до  2 с?</vt:lpstr>
      <vt:lpstr>ЕГЭ-2003-А2. Ракетный двигатель первой отечественной экспериментальной ракеты на жидком топливе имел силу тяги 660 Н. Стартовая масса ракеты была равна 30 кг. Какое ускорение приобретала ракета во время вертикального старта? </vt:lpstr>
      <vt:lpstr>ЕГЭ-2004-А2 (ДЕМО). Под действием равнодействующей силы, равной 5 Н, тело массой 10 кг движется</vt:lpstr>
      <vt:lpstr>ЕГЭ-2005-А2 (ДЕМО). Скорость лыжника при равноускоренном спуске с горы за 4 с увеличилась на 6 м/с. Масса лыжника 60 кг. Равнодействующая всех сил, действующих на лыжника, равна</vt:lpstr>
      <vt:lpstr>ЕГЭ-2006-А2 (ДЕМО). В инерциальной системе отсчета движутся два тела. Первому телу массой m сила F сообщает ускорение a. Чему равна масса второго тела, если вдвое меньшая сила сообщила ему в 4 раза бóльшее ускорение?</vt:lpstr>
      <vt:lpstr>ЕГЭ-2008-А2 (ДЕМО). Под действием равнодействующей силы, равной 5 Н, тело массой 10 кг движется</vt:lpstr>
      <vt:lpstr>ЕГЭ-2010-А3 (репет). В инерциальной системе отсчета сила F сообщает телу массой т ускорение а. Если массу тела и действующую на него силу уменьшить в 2 раза, то ускорение тела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Механическое движение. Траектория, путь, перемещение Подготовка к ГИА</dc:title>
  <cp:lastModifiedBy>Ирина</cp:lastModifiedBy>
  <cp:revision>143</cp:revision>
  <dcterms:modified xsi:type="dcterms:W3CDTF">2010-08-15T02:28:12Z</dcterms:modified>
</cp:coreProperties>
</file>