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57" r:id="rId2"/>
    <p:sldId id="258" r:id="rId3"/>
    <p:sldId id="284" r:id="rId4"/>
    <p:sldId id="288" r:id="rId5"/>
    <p:sldId id="286" r:id="rId6"/>
    <p:sldId id="287" r:id="rId7"/>
    <p:sldId id="280" r:id="rId8"/>
    <p:sldId id="291" r:id="rId9"/>
    <p:sldId id="274" r:id="rId10"/>
    <p:sldId id="281" r:id="rId11"/>
    <p:sldId id="282" r:id="rId12"/>
    <p:sldId id="292" r:id="rId13"/>
    <p:sldId id="275" r:id="rId14"/>
    <p:sldId id="283" r:id="rId15"/>
    <p:sldId id="289" r:id="rId16"/>
    <p:sldId id="290" r:id="rId17"/>
    <p:sldId id="261" r:id="rId18"/>
    <p:sldId id="269" r:id="rId19"/>
    <p:sldId id="270" r:id="rId20"/>
    <p:sldId id="266" r:id="rId21"/>
    <p:sldId id="265" r:id="rId22"/>
    <p:sldId id="267" r:id="rId23"/>
    <p:sldId id="268" r:id="rId24"/>
    <p:sldId id="264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A555CB-15A0-4EFE-9A3F-4A6A0AA1B09E}" type="datetimeFigureOut">
              <a:rPr lang="ru-RU" smtClean="0"/>
              <a:pPr/>
              <a:t>22.09.2010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163571-8B65-43B7-8D13-B637E3262CB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22.09.2010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22.09.2010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22.09.2010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22.09.2010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22.09.2010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22.09.2010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22.09.2010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22.09.2010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22.09.2010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22.09.2010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22.09.2010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22.09.2010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school-collection.edu.ru/catalog/res/ccb5ea78-080b-4db9-8bfb-47cab30b5a97/view/" TargetMode="Externa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://school-collection.edu.ru/catalog/res/362405f5-6ad1-4247-9f06-1a9253bc2651/view/" TargetMode="Externa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://school-collection.edu.ru/catalog/res/a0fb17b1-a9a6-4771-bf2b-2aa5b3ef88a2/view/" TargetMode="Externa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hyperlink" Target="http://intourist.onego.ru/images/999.jpg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http://class-fizika.narod.ru/8_3.htm" TargetMode="External"/><Relationship Id="rId3" Type="http://schemas.openxmlformats.org/officeDocument/2006/relationships/hyperlink" Target="http://school-collection.edu.ru/catalog/res/1f43ccd4-b57d-464b-9b13-b2e48b4a16cb/view/" TargetMode="External"/><Relationship Id="rId7" Type="http://schemas.openxmlformats.org/officeDocument/2006/relationships/hyperlink" Target="http://school-collection.edu.ru/catalog/res/a0fb17b1-a9a6-4771-bf2b-2aa5b3ef88a2/view/" TargetMode="External"/><Relationship Id="rId2" Type="http://schemas.openxmlformats.org/officeDocument/2006/relationships/hyperlink" Target="http://school-collection.edu.ru/catalog/res/cbc4a439-74ed-468d-b96e-084e54624a57/view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school-collection.edu.ru/catalog/res/362405f5-6ad1-4247-9f06-1a9253bc2651/view/" TargetMode="External"/><Relationship Id="rId5" Type="http://schemas.openxmlformats.org/officeDocument/2006/relationships/hyperlink" Target="http://school-collection.edu.ru/catalog/res/ccb5ea78-080b-4db9-8bfb-47cab30b5a97/view/" TargetMode="External"/><Relationship Id="rId10" Type="http://schemas.openxmlformats.org/officeDocument/2006/relationships/hyperlink" Target="http://fipi.ru/view/sections/92/docs/" TargetMode="External"/><Relationship Id="rId4" Type="http://schemas.openxmlformats.org/officeDocument/2006/relationships/hyperlink" Target="http://school-collection.edu.ru/catalog/res/d5877037-6684-4b19-96af-b413a079b6ee/view/" TargetMode="External"/><Relationship Id="rId9" Type="http://schemas.openxmlformats.org/officeDocument/2006/relationships/hyperlink" Target="http://fipi.ru/view/sections/214/docs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school-collection.edu.ru/catalog/res/d5877037-6684-4b19-96af-b413a079b6ee/view/" TargetMode="Externa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school-collection.edu.ru/catalog/res/ca779cec-9152-4c15-ad0c-49b74fcebb4c/view/" TargetMode="Externa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8728" y="3786190"/>
            <a:ext cx="7406640" cy="1752600"/>
          </a:xfrm>
        </p:spPr>
        <p:txBody>
          <a:bodyPr>
            <a:normAutofit/>
          </a:bodyPr>
          <a:lstStyle/>
          <a:p>
            <a:pPr algn="r"/>
            <a:r>
              <a:rPr lang="ru-RU" dirty="0" smtClean="0"/>
              <a:t>Учитель: Попова И.А.</a:t>
            </a:r>
          </a:p>
          <a:p>
            <a:pPr algn="r"/>
            <a:r>
              <a:rPr lang="ru-RU" dirty="0" smtClean="0"/>
              <a:t>МОУ СОШ № 30 г. Белово</a:t>
            </a:r>
          </a:p>
          <a:p>
            <a:pPr algn="r"/>
            <a:r>
              <a:rPr lang="ru-RU" dirty="0" smtClean="0"/>
              <a:t>Белово 2010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2844" y="1357298"/>
            <a:ext cx="9001156" cy="264320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Виды теплопередачи: теплопроводность, конвекция, излучение</a:t>
            </a:r>
            <a:br>
              <a:rPr lang="ru-RU" dirty="0" smtClean="0"/>
            </a:b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Подготовка к ГИА</a:t>
            </a:r>
            <a:endParaRPr lang="ru-RU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23554" name="Picture 2" descr="http://files.builderclub.com/uploads/articles/teploizolyacionnye-materialy-vybor-teploizolyacionnyh-materialov/kartink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4071942"/>
            <a:ext cx="3429024" cy="25839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Конвекционные потоки при нагревании воды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071538" y="1571612"/>
            <a:ext cx="671517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>
              <a:spcBef>
                <a:spcPct val="20000"/>
              </a:spcBef>
              <a:buFont typeface="Arial" pitchFamily="34" charset="0"/>
              <a:buChar char="•"/>
            </a:pPr>
            <a:r>
              <a:rPr lang="ru-RU" sz="2800" b="1" dirty="0" smtClean="0">
                <a:solidFill>
                  <a:srgbClr val="FF0000"/>
                </a:solidFill>
              </a:rPr>
              <a:t>Здесь должен быть видеофрагмент </a:t>
            </a:r>
            <a:r>
              <a:rPr lang="ru-RU" sz="2800" b="1" dirty="0" smtClean="0">
                <a:solidFill>
                  <a:srgbClr val="FF0000"/>
                </a:solidFill>
              </a:rPr>
              <a:t>«</a:t>
            </a:r>
            <a:r>
              <a:rPr lang="ru-RU" sz="2800" b="1" dirty="0" smtClean="0">
                <a:solidFill>
                  <a:srgbClr val="FF0000"/>
                </a:solidFill>
              </a:rPr>
              <a:t>Конвекционные потоки при нагревании воды</a:t>
            </a:r>
            <a:r>
              <a:rPr lang="ru-RU" sz="2800" b="1" dirty="0" smtClean="0">
                <a:solidFill>
                  <a:srgbClr val="FF0000"/>
                </a:solidFill>
              </a:rPr>
              <a:t>»</a:t>
            </a:r>
            <a:endParaRPr lang="ru-RU" sz="2800" b="1" dirty="0" smtClean="0">
              <a:solidFill>
                <a:srgbClr val="FF0000"/>
              </a:solidFill>
            </a:endParaRPr>
          </a:p>
        </p:txBody>
      </p:sp>
      <p:sp>
        <p:nvSpPr>
          <p:cNvPr id="5" name="Содержимое 3"/>
          <p:cNvSpPr txBox="1">
            <a:spLocks/>
          </p:cNvSpPr>
          <p:nvPr/>
        </p:nvSpPr>
        <p:spPr>
          <a:xfrm>
            <a:off x="214282" y="3071810"/>
            <a:ext cx="8929718" cy="1928826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Скачайте фильм по адресу: </a:t>
            </a:r>
            <a:r>
              <a:rPr lang="ru-RU" u="sng" dirty="0" smtClean="0">
                <a:hlinkClick r:id="rId2"/>
              </a:rPr>
              <a:t>http://school-collection.edu.ru/catalog/res/ccb5ea78-080b-4db9-8bfb-47cab30b5a97/view/</a:t>
            </a:r>
            <a:endParaRPr lang="ru-RU" dirty="0" smtClean="0"/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ru-RU" u="sng" dirty="0" smtClean="0"/>
              <a:t> </a:t>
            </a:r>
            <a:r>
              <a:rPr lang="ru-RU" dirty="0" smtClean="0"/>
              <a:t>и </a:t>
            </a:r>
            <a:r>
              <a:rPr lang="ru-RU" dirty="0" smtClean="0"/>
              <a:t>вставьте его на этот слайд. При вставке установите</a:t>
            </a:r>
            <a:r>
              <a:rPr kumimoji="0" lang="ru-RU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«при показе слайдов воспроизводить автоматически», </a:t>
            </a:r>
            <a:r>
              <a:rPr lang="ru-RU" dirty="0" smtClean="0"/>
              <a:t>на вкладке «Параметры» поставьте галочку в поле</a:t>
            </a: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«Во весь экран»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Конвекция при нагревании льда в пробирке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071538" y="1785926"/>
            <a:ext cx="671517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>
              <a:spcBef>
                <a:spcPct val="20000"/>
              </a:spcBef>
              <a:buFont typeface="Arial" pitchFamily="34" charset="0"/>
              <a:buChar char="•"/>
            </a:pPr>
            <a:r>
              <a:rPr lang="ru-RU" sz="2800" b="1" dirty="0" smtClean="0">
                <a:solidFill>
                  <a:srgbClr val="FF0000"/>
                </a:solidFill>
              </a:rPr>
              <a:t>Здесь должен быть видеофрагмент </a:t>
            </a:r>
            <a:r>
              <a:rPr lang="ru-RU" sz="2800" b="1" dirty="0" smtClean="0">
                <a:solidFill>
                  <a:srgbClr val="FF0000"/>
                </a:solidFill>
              </a:rPr>
              <a:t>«</a:t>
            </a:r>
            <a:r>
              <a:rPr lang="ru-RU" sz="2800" b="1" dirty="0" smtClean="0">
                <a:solidFill>
                  <a:srgbClr val="FF0000"/>
                </a:solidFill>
              </a:rPr>
              <a:t>Конвекция при нагревании льда в пробирке»</a:t>
            </a:r>
          </a:p>
        </p:txBody>
      </p:sp>
      <p:sp>
        <p:nvSpPr>
          <p:cNvPr id="5" name="Содержимое 3"/>
          <p:cNvSpPr txBox="1">
            <a:spLocks/>
          </p:cNvSpPr>
          <p:nvPr/>
        </p:nvSpPr>
        <p:spPr>
          <a:xfrm>
            <a:off x="0" y="3429000"/>
            <a:ext cx="8929718" cy="1928826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Скачайте фильм по адресу: </a:t>
            </a:r>
            <a:r>
              <a:rPr lang="ru-RU" u="sng" dirty="0" smtClean="0">
                <a:hlinkClick r:id="rId2"/>
              </a:rPr>
              <a:t>http://school-collection.edu.ru/catalog/res/362405f5-6ad1-4247-9f06-1a9253bc2651/view/</a:t>
            </a:r>
            <a:endParaRPr lang="ru-RU" dirty="0" smtClean="0"/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ru-RU" u="sng" dirty="0" smtClean="0"/>
              <a:t> </a:t>
            </a:r>
            <a:r>
              <a:rPr lang="ru-RU" dirty="0" smtClean="0"/>
              <a:t>и </a:t>
            </a:r>
            <a:r>
              <a:rPr lang="ru-RU" dirty="0" smtClean="0"/>
              <a:t>вставьте его на этот слайд. При вставке установите</a:t>
            </a:r>
            <a:r>
              <a:rPr kumimoji="0" lang="ru-RU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«при показе слайдов воспроизводить автоматически», </a:t>
            </a:r>
            <a:r>
              <a:rPr lang="ru-RU" dirty="0" smtClean="0"/>
              <a:t>на вкладке «Параметры» поставьте галочку в поле</a:t>
            </a: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«Во весь экран»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Принцип действия комнатного отопления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071538" y="1785926"/>
            <a:ext cx="671517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>
              <a:spcBef>
                <a:spcPct val="20000"/>
              </a:spcBef>
              <a:buFont typeface="Arial" pitchFamily="34" charset="0"/>
              <a:buChar char="•"/>
            </a:pPr>
            <a:r>
              <a:rPr lang="ru-RU" sz="2800" b="1" dirty="0" smtClean="0">
                <a:solidFill>
                  <a:srgbClr val="FF0000"/>
                </a:solidFill>
              </a:rPr>
              <a:t>Здесь должен быть видеофрагмент </a:t>
            </a:r>
            <a:r>
              <a:rPr lang="ru-RU" sz="2800" b="1" dirty="0" smtClean="0">
                <a:solidFill>
                  <a:srgbClr val="FF0000"/>
                </a:solidFill>
              </a:rPr>
              <a:t>«</a:t>
            </a:r>
            <a:r>
              <a:rPr lang="ru-RU" sz="2800" b="1" dirty="0" smtClean="0">
                <a:solidFill>
                  <a:srgbClr val="FF0000"/>
                </a:solidFill>
              </a:rPr>
              <a:t>Принцип действия комнатного отопления</a:t>
            </a:r>
            <a:r>
              <a:rPr lang="ru-RU" sz="2800" b="1" dirty="0" smtClean="0">
                <a:solidFill>
                  <a:srgbClr val="FF0000"/>
                </a:solidFill>
              </a:rPr>
              <a:t>»</a:t>
            </a:r>
            <a:endParaRPr lang="ru-RU" sz="2800" b="1" dirty="0" smtClean="0">
              <a:solidFill>
                <a:srgbClr val="FF0000"/>
              </a:solidFill>
            </a:endParaRPr>
          </a:p>
        </p:txBody>
      </p:sp>
      <p:sp>
        <p:nvSpPr>
          <p:cNvPr id="5" name="Содержимое 3"/>
          <p:cNvSpPr txBox="1">
            <a:spLocks/>
          </p:cNvSpPr>
          <p:nvPr/>
        </p:nvSpPr>
        <p:spPr>
          <a:xfrm>
            <a:off x="0" y="3429000"/>
            <a:ext cx="8929718" cy="1928826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Скачайте фильм по адресу: </a:t>
            </a:r>
            <a:r>
              <a:rPr lang="ru-RU" dirty="0" smtClean="0"/>
              <a:t>http://school-collection.edu.ru/catalog/res/1f43ccd4-b57d-464b-9b13-b2e48b4a16cb/view/</a:t>
            </a:r>
            <a:endParaRPr lang="ru-RU" dirty="0" smtClean="0"/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ru-RU" u="sng" dirty="0" smtClean="0"/>
              <a:t> </a:t>
            </a:r>
            <a:r>
              <a:rPr lang="ru-RU" dirty="0" smtClean="0"/>
              <a:t>и </a:t>
            </a:r>
            <a:r>
              <a:rPr lang="ru-RU" dirty="0" smtClean="0"/>
              <a:t>вставьте его на этот слайд. При вставке установите</a:t>
            </a:r>
            <a:r>
              <a:rPr kumimoji="0" lang="ru-RU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«при показе слайдов воспроизводить автоматически», </a:t>
            </a:r>
            <a:r>
              <a:rPr lang="ru-RU" dirty="0" smtClean="0"/>
              <a:t>на вкладке «Параметры» поставьте галочку в поле</a:t>
            </a: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«Во весь экран»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Содержимое 11"/>
          <p:cNvSpPr>
            <a:spLocks noGrp="1"/>
          </p:cNvSpPr>
          <p:nvPr>
            <p:ph idx="1"/>
          </p:nvPr>
        </p:nvSpPr>
        <p:spPr>
          <a:xfrm>
            <a:off x="0" y="928670"/>
            <a:ext cx="5786446" cy="2714644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Излучение </a:t>
            </a:r>
            <a:r>
              <a:rPr lang="ru-RU" sz="2400" i="1" dirty="0" smtClean="0"/>
              <a:t>- </a:t>
            </a:r>
            <a:r>
              <a:rPr lang="ru-RU" sz="2400" dirty="0" smtClean="0"/>
              <a:t>вид теплопередачи, при котором энергия передается </a:t>
            </a:r>
            <a:r>
              <a:rPr lang="ru-RU" sz="2400" b="1" dirty="0" smtClean="0"/>
              <a:t>с помощью электромагнитных волн </a:t>
            </a:r>
            <a:r>
              <a:rPr lang="ru-RU" sz="2400" dirty="0" smtClean="0"/>
              <a:t>(преимущественно инфракрасного диапазона). </a:t>
            </a:r>
          </a:p>
          <a:p>
            <a:r>
              <a:rPr lang="ru-RU" sz="2400" dirty="0" smtClean="0"/>
              <a:t>Может происходить в </a:t>
            </a:r>
            <a:r>
              <a:rPr lang="ru-RU" sz="2400" b="1" dirty="0" smtClean="0"/>
              <a:t>вакууме</a:t>
            </a:r>
          </a:p>
          <a:p>
            <a:endParaRPr lang="ru-RU" sz="2400" b="1" dirty="0" smtClean="0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0" y="0"/>
            <a:ext cx="5643570" cy="1000108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Виды теплопередачи. Излучение.</a:t>
            </a:r>
            <a:endParaRPr lang="ru-RU" sz="2800" dirty="0"/>
          </a:p>
        </p:txBody>
      </p:sp>
      <p:pic>
        <p:nvPicPr>
          <p:cNvPr id="4198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92040" y="0"/>
            <a:ext cx="3351960" cy="2398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137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86446" y="2428868"/>
            <a:ext cx="3357554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1379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86446" y="4286256"/>
            <a:ext cx="3357553" cy="25717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1380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857884" y="6357958"/>
            <a:ext cx="307657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1381" name="Picture 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9229" y="2571745"/>
            <a:ext cx="9064771" cy="4286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1382" name="Picture 6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60468" y="2357430"/>
            <a:ext cx="8783532" cy="5143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419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1013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9" dur="2000"/>
                                        <p:tgtEl>
                                          <p:spTgt spid="1013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013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13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1013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013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013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Нагревание излучением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071538" y="1785926"/>
            <a:ext cx="671517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>
              <a:spcBef>
                <a:spcPct val="20000"/>
              </a:spcBef>
              <a:buFont typeface="Arial" pitchFamily="34" charset="0"/>
              <a:buChar char="•"/>
            </a:pPr>
            <a:r>
              <a:rPr lang="ru-RU" sz="2800" b="1" dirty="0" smtClean="0">
                <a:solidFill>
                  <a:srgbClr val="FF0000"/>
                </a:solidFill>
              </a:rPr>
              <a:t>Здесь должен быть видеофрагмент </a:t>
            </a:r>
            <a:r>
              <a:rPr lang="ru-RU" sz="2800" b="1" dirty="0" smtClean="0">
                <a:solidFill>
                  <a:srgbClr val="FF0000"/>
                </a:solidFill>
              </a:rPr>
              <a:t>«</a:t>
            </a:r>
            <a:r>
              <a:rPr lang="ru-RU" sz="2800" b="1" dirty="0" smtClean="0">
                <a:solidFill>
                  <a:srgbClr val="FF0000"/>
                </a:solidFill>
              </a:rPr>
              <a:t>Нагревание излучением</a:t>
            </a:r>
            <a:r>
              <a:rPr lang="ru-RU" sz="2800" b="1" dirty="0" smtClean="0">
                <a:solidFill>
                  <a:srgbClr val="FF0000"/>
                </a:solidFill>
              </a:rPr>
              <a:t>»</a:t>
            </a:r>
            <a:endParaRPr lang="ru-RU" sz="2800" b="1" dirty="0" smtClean="0">
              <a:solidFill>
                <a:srgbClr val="FF0000"/>
              </a:solidFill>
            </a:endParaRPr>
          </a:p>
        </p:txBody>
      </p:sp>
      <p:sp>
        <p:nvSpPr>
          <p:cNvPr id="5" name="Содержимое 3"/>
          <p:cNvSpPr txBox="1">
            <a:spLocks/>
          </p:cNvSpPr>
          <p:nvPr/>
        </p:nvSpPr>
        <p:spPr>
          <a:xfrm>
            <a:off x="0" y="3429000"/>
            <a:ext cx="8929718" cy="1928826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Скачайте фильм по адресу: </a:t>
            </a:r>
            <a:r>
              <a:rPr lang="ru-RU" u="sng" dirty="0" smtClean="0">
                <a:hlinkClick r:id="rId2"/>
              </a:rPr>
              <a:t>http://school-collection.edu.ru/catalog/res/a0fb17b1-a9a6-4771-bf2b-2aa5b3ef88a2/view/</a:t>
            </a:r>
            <a:r>
              <a:rPr lang="ru-RU" b="1" dirty="0" smtClean="0"/>
              <a:t> </a:t>
            </a:r>
            <a:endParaRPr lang="ru-RU" dirty="0" smtClean="0"/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ru-RU" u="sng" dirty="0" smtClean="0"/>
              <a:t> </a:t>
            </a:r>
            <a:r>
              <a:rPr lang="ru-RU" dirty="0" smtClean="0"/>
              <a:t>и </a:t>
            </a:r>
            <a:r>
              <a:rPr lang="ru-RU" dirty="0" smtClean="0"/>
              <a:t>вставьте его на этот слайд. При вставке установите</a:t>
            </a:r>
            <a:r>
              <a:rPr kumimoji="0" lang="ru-RU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«при показе слайдов воспроизводить автоматически», </a:t>
            </a:r>
            <a:r>
              <a:rPr lang="ru-RU" dirty="0" smtClean="0"/>
              <a:t>на вкладке «Параметры» поставьте галочку в поле</a:t>
            </a: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«Во весь экран»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57161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Светлые</a:t>
            </a:r>
            <a:r>
              <a:rPr lang="ru-RU" dirty="0" smtClean="0"/>
              <a:t> и </a:t>
            </a:r>
            <a:r>
              <a:rPr lang="ru-RU" dirty="0" smtClean="0">
                <a:solidFill>
                  <a:srgbClr val="FF0000"/>
                </a:solidFill>
              </a:rPr>
              <a:t>темные</a:t>
            </a:r>
            <a:r>
              <a:rPr lang="ru-RU" dirty="0" smtClean="0"/>
              <a:t> поверхности тел </a:t>
            </a:r>
            <a:r>
              <a:rPr lang="ru-RU" dirty="0" smtClean="0">
                <a:solidFill>
                  <a:srgbClr val="FF0000"/>
                </a:solidFill>
              </a:rPr>
              <a:t>поглощают</a:t>
            </a:r>
            <a:r>
              <a:rPr lang="ru-RU" dirty="0" smtClean="0"/>
              <a:t> излучение </a:t>
            </a:r>
            <a:r>
              <a:rPr lang="ru-RU" dirty="0" smtClean="0">
                <a:solidFill>
                  <a:srgbClr val="FF0000"/>
                </a:solidFill>
              </a:rPr>
              <a:t>по-разному</a:t>
            </a:r>
            <a:r>
              <a:rPr lang="ru-RU" dirty="0" smtClean="0"/>
              <a:t>. </a:t>
            </a:r>
            <a:endParaRPr lang="ru-RU" dirty="0"/>
          </a:p>
        </p:txBody>
      </p:sp>
      <p:sp>
        <p:nvSpPr>
          <p:cNvPr id="4" name="Блок-схема: перфолента 3"/>
          <p:cNvSpPr/>
          <p:nvPr/>
        </p:nvSpPr>
        <p:spPr>
          <a:xfrm rot="676622">
            <a:off x="-27337" y="1407317"/>
            <a:ext cx="4535259" cy="3091012"/>
          </a:xfrm>
          <a:prstGeom prst="flowChartPunchedTape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 smtClean="0">
                <a:solidFill>
                  <a:schemeClr val="tx1"/>
                </a:solidFill>
              </a:rPr>
              <a:t>Тела с </a:t>
            </a:r>
            <a:r>
              <a:rPr lang="ru-RU" sz="2800" b="1" dirty="0" smtClean="0">
                <a:solidFill>
                  <a:srgbClr val="FF0000"/>
                </a:solidFill>
              </a:rPr>
              <a:t>темной поверхностью </a:t>
            </a:r>
            <a:r>
              <a:rPr lang="ru-RU" sz="2800" dirty="0" smtClean="0">
                <a:solidFill>
                  <a:schemeClr val="tx1"/>
                </a:solidFill>
              </a:rPr>
              <a:t>не только </a:t>
            </a:r>
            <a:r>
              <a:rPr lang="ru-RU" sz="2800" b="1" dirty="0" smtClean="0">
                <a:solidFill>
                  <a:srgbClr val="FF0000"/>
                </a:solidFill>
              </a:rPr>
              <a:t>лучше поглощают</a:t>
            </a:r>
            <a:r>
              <a:rPr lang="ru-RU" sz="2800" dirty="0" smtClean="0">
                <a:solidFill>
                  <a:schemeClr val="tx1"/>
                </a:solidFill>
              </a:rPr>
              <a:t>, но и </a:t>
            </a:r>
            <a:r>
              <a:rPr lang="ru-RU" sz="2800" b="1" dirty="0" smtClean="0">
                <a:solidFill>
                  <a:srgbClr val="FF0000"/>
                </a:solidFill>
              </a:rPr>
              <a:t>лучше излучают </a:t>
            </a:r>
            <a:r>
              <a:rPr lang="ru-RU" sz="2800" dirty="0" smtClean="0">
                <a:solidFill>
                  <a:schemeClr val="tx1"/>
                </a:solidFill>
              </a:rPr>
              <a:t>энергию. </a:t>
            </a:r>
          </a:p>
        </p:txBody>
      </p:sp>
      <p:pic>
        <p:nvPicPr>
          <p:cNvPr id="2050" name="Picture 2" descr="Картинка 8 из 64000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4" y="3604042"/>
            <a:ext cx="4357686" cy="3253957"/>
          </a:xfrm>
          <a:prstGeom prst="rect">
            <a:avLst/>
          </a:prstGeom>
          <a:noFill/>
        </p:spPr>
      </p:pic>
      <p:sp>
        <p:nvSpPr>
          <p:cNvPr id="6" name="Блок-схема: перфолента 5"/>
          <p:cNvSpPr/>
          <p:nvPr/>
        </p:nvSpPr>
        <p:spPr>
          <a:xfrm rot="608585">
            <a:off x="4377574" y="1427844"/>
            <a:ext cx="4857752" cy="2877466"/>
          </a:xfrm>
          <a:prstGeom prst="flowChartPunchedTape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 smtClean="0">
                <a:solidFill>
                  <a:schemeClr val="tx1"/>
                </a:solidFill>
              </a:rPr>
              <a:t>Тела со </a:t>
            </a:r>
            <a:r>
              <a:rPr lang="ru-RU" sz="2800" b="1" dirty="0" smtClean="0">
                <a:solidFill>
                  <a:srgbClr val="FFFF00"/>
                </a:solidFill>
              </a:rPr>
              <a:t>светлой</a:t>
            </a:r>
            <a:r>
              <a:rPr lang="ru-RU" sz="2800" b="1" dirty="0" smtClean="0">
                <a:solidFill>
                  <a:srgbClr val="FF0000"/>
                </a:solidFill>
              </a:rPr>
              <a:t> </a:t>
            </a:r>
            <a:r>
              <a:rPr lang="ru-RU" sz="2800" b="1" dirty="0" smtClean="0">
                <a:solidFill>
                  <a:srgbClr val="FFFF00"/>
                </a:solidFill>
              </a:rPr>
              <a:t>поверхностью</a:t>
            </a:r>
            <a:r>
              <a:rPr lang="ru-RU" sz="2800" b="1" dirty="0" smtClean="0">
                <a:solidFill>
                  <a:srgbClr val="FF0000"/>
                </a:solidFill>
              </a:rPr>
              <a:t> </a:t>
            </a:r>
            <a:r>
              <a:rPr lang="ru-RU" sz="2800" dirty="0" smtClean="0">
                <a:solidFill>
                  <a:schemeClr val="tx1"/>
                </a:solidFill>
              </a:rPr>
              <a:t>не только </a:t>
            </a:r>
            <a:r>
              <a:rPr lang="ru-RU" sz="2800" b="1" dirty="0" smtClean="0">
                <a:solidFill>
                  <a:srgbClr val="FFFF00"/>
                </a:solidFill>
              </a:rPr>
              <a:t>меньше поглощают</a:t>
            </a:r>
            <a:r>
              <a:rPr lang="ru-RU" sz="2800" dirty="0" smtClean="0">
                <a:solidFill>
                  <a:schemeClr val="tx1"/>
                </a:solidFill>
              </a:rPr>
              <a:t>, но и </a:t>
            </a:r>
            <a:r>
              <a:rPr lang="ru-RU" sz="2800" b="1" dirty="0" smtClean="0">
                <a:solidFill>
                  <a:srgbClr val="FFFF00"/>
                </a:solidFill>
              </a:rPr>
              <a:t>меньше излучают </a:t>
            </a:r>
            <a:r>
              <a:rPr lang="ru-RU" sz="2800" dirty="0" smtClean="0">
                <a:solidFill>
                  <a:schemeClr val="tx1"/>
                </a:solidFill>
              </a:rPr>
              <a:t>энергию. 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85852" y="3857628"/>
            <a:ext cx="1928826" cy="30249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Все виды теплопередачи одновременно!</a:t>
            </a:r>
            <a:endParaRPr lang="ru-RU" dirty="0"/>
          </a:p>
        </p:txBody>
      </p:sp>
      <p:pic>
        <p:nvPicPr>
          <p:cNvPr id="1026" name="Picture 2" descr="http://files.builderclub.com/uploads/articles/teploizolyacionnye-materialy-vybor-teploizolyacionnyh-materialov/kartinka-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9" y="1253857"/>
            <a:ext cx="7740530" cy="5604143"/>
          </a:xfrm>
          <a:prstGeom prst="rect">
            <a:avLst/>
          </a:prstGeom>
          <a:noFill/>
        </p:spPr>
      </p:pic>
      <p:sp>
        <p:nvSpPr>
          <p:cNvPr id="4" name="Овальная выноска 3"/>
          <p:cNvSpPr/>
          <p:nvPr/>
        </p:nvSpPr>
        <p:spPr>
          <a:xfrm>
            <a:off x="0" y="1643050"/>
            <a:ext cx="3214710" cy="1428736"/>
          </a:xfrm>
          <a:prstGeom prst="wedgeEllipseCallout">
            <a:avLst>
              <a:gd name="adj1" fmla="val 33075"/>
              <a:gd name="adj2" fmla="val 110473"/>
            </a:avLst>
          </a:prstGeom>
          <a:gradFill>
            <a:gsLst>
              <a:gs pos="0">
                <a:schemeClr val="accent3">
                  <a:lumMod val="40000"/>
                  <a:lumOff val="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50000">
                <a:schemeClr val="accent1">
                  <a:tint val="44500"/>
                  <a:satMod val="160000"/>
                  <a:alpha val="5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Конвекция</a:t>
            </a:r>
          </a:p>
        </p:txBody>
      </p:sp>
      <p:sp>
        <p:nvSpPr>
          <p:cNvPr id="5" name="Овальная выноска 4"/>
          <p:cNvSpPr/>
          <p:nvPr/>
        </p:nvSpPr>
        <p:spPr>
          <a:xfrm>
            <a:off x="2643174" y="1643050"/>
            <a:ext cx="4572032" cy="1214422"/>
          </a:xfrm>
          <a:prstGeom prst="wedgeEllipseCallout">
            <a:avLst>
              <a:gd name="adj1" fmla="val 5995"/>
              <a:gd name="adj2" fmla="val 112484"/>
            </a:avLst>
          </a:prstGeom>
          <a:gradFill>
            <a:gsLst>
              <a:gs pos="0">
                <a:schemeClr val="accent3">
                  <a:lumMod val="40000"/>
                  <a:lumOff val="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50000">
                <a:schemeClr val="accent1">
                  <a:tint val="44500"/>
                  <a:satMod val="160000"/>
                  <a:alpha val="5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Теплопроводность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6" name="Овальная выноска 5"/>
          <p:cNvSpPr/>
          <p:nvPr/>
        </p:nvSpPr>
        <p:spPr>
          <a:xfrm>
            <a:off x="5715008" y="5072074"/>
            <a:ext cx="3428992" cy="1500174"/>
          </a:xfrm>
          <a:prstGeom prst="wedgeEllipseCallout">
            <a:avLst>
              <a:gd name="adj1" fmla="val -40323"/>
              <a:gd name="adj2" fmla="val -49744"/>
            </a:avLst>
          </a:prstGeom>
          <a:gradFill>
            <a:gsLst>
              <a:gs pos="0">
                <a:schemeClr val="accent3">
                  <a:lumMod val="40000"/>
                  <a:lumOff val="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50000">
                <a:schemeClr val="accent1">
                  <a:tint val="44500"/>
                  <a:satMod val="160000"/>
                  <a:alpha val="5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Излучение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14348" y="3886200"/>
            <a:ext cx="7572428" cy="1752600"/>
          </a:xfrm>
        </p:spPr>
        <p:txBody>
          <a:bodyPr>
            <a:normAutofit/>
          </a:bodyPr>
          <a:lstStyle/>
          <a:p>
            <a:r>
              <a:rPr lang="ru-RU" dirty="0" smtClean="0"/>
              <a:t>Подборка заданий по кинематике</a:t>
            </a:r>
          </a:p>
          <a:p>
            <a:r>
              <a:rPr lang="ru-RU" dirty="0" smtClean="0"/>
              <a:t>(из заданий ГИА 2008-2010 гг.)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Рассмотрим задачи: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1571604" y="3500438"/>
            <a:ext cx="578647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AutoNum type="arabicParenR"/>
            </a:pPr>
            <a:r>
              <a:rPr lang="ru-RU" sz="2400" dirty="0" smtClean="0"/>
              <a:t>излучением и конвекцией </a:t>
            </a:r>
          </a:p>
          <a:p>
            <a:pPr marL="457200" indent="-457200">
              <a:buAutoNum type="arabicParenR"/>
            </a:pPr>
            <a:r>
              <a:rPr lang="ru-RU" sz="2400" dirty="0" smtClean="0"/>
              <a:t>конвекцией и теплопроводностью </a:t>
            </a:r>
          </a:p>
          <a:p>
            <a:pPr marL="457200" indent="-457200">
              <a:buAutoNum type="arabicParenR"/>
            </a:pPr>
            <a:r>
              <a:rPr lang="ru-RU" sz="2400" dirty="0" smtClean="0"/>
              <a:t>теплопроводностью</a:t>
            </a:r>
          </a:p>
          <a:p>
            <a:pPr marL="457200" indent="-457200">
              <a:buAutoNum type="arabicParenR"/>
            </a:pPr>
            <a:r>
              <a:rPr lang="ru-RU" sz="2400" dirty="0" smtClean="0"/>
              <a:t>конвекцией</a:t>
            </a:r>
            <a:endParaRPr lang="ru-RU" sz="2400" b="1" dirty="0" smtClean="0"/>
          </a:p>
        </p:txBody>
      </p:sp>
      <p:sp>
        <p:nvSpPr>
          <p:cNvPr id="1053" name="Rectangle 2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54" name="Rectangle 30"/>
          <p:cNvSpPr>
            <a:spLocks noChangeArrowheads="1"/>
          </p:cNvSpPr>
          <p:nvPr/>
        </p:nvSpPr>
        <p:spPr bwMode="auto">
          <a:xfrm>
            <a:off x="0" y="13239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56" name="Rectangle 3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57" name="Rectangle 33"/>
          <p:cNvSpPr>
            <a:spLocks noChangeArrowheads="1"/>
          </p:cNvSpPr>
          <p:nvPr/>
        </p:nvSpPr>
        <p:spPr bwMode="auto">
          <a:xfrm>
            <a:off x="0" y="13239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59" name="Rectangle 3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60" name="Rectangle 36"/>
          <p:cNvSpPr>
            <a:spLocks noChangeArrowheads="1"/>
          </p:cNvSpPr>
          <p:nvPr/>
        </p:nvSpPr>
        <p:spPr bwMode="auto">
          <a:xfrm>
            <a:off x="0" y="13239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62" name="Rectangle 3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76" name="Заголовок 75"/>
          <p:cNvSpPr>
            <a:spLocks noGrp="1"/>
          </p:cNvSpPr>
          <p:nvPr>
            <p:ph type="title"/>
          </p:nvPr>
        </p:nvSpPr>
        <p:spPr>
          <a:xfrm>
            <a:off x="142844" y="274638"/>
            <a:ext cx="8715436" cy="2225668"/>
          </a:xfrm>
        </p:spPr>
        <p:txBody>
          <a:bodyPr>
            <a:normAutofit fontScale="90000"/>
          </a:bodyPr>
          <a:lstStyle/>
          <a:p>
            <a:pPr algn="l"/>
            <a:r>
              <a:rPr lang="ru-RU" b="1" dirty="0" smtClean="0">
                <a:solidFill>
                  <a:srgbClr val="FF0000"/>
                </a:solidFill>
              </a:rPr>
              <a:t>ГИА-2010-7.</a:t>
            </a:r>
            <a:r>
              <a:rPr lang="ru-RU" dirty="0" smtClean="0"/>
              <a:t> В кастрюле с водой, поставленной на электроплиту, теплопередача в воде осуществляется  преимущественно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285720" y="4429132"/>
            <a:ext cx="864399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1) 1</a:t>
            </a:r>
          </a:p>
          <a:p>
            <a:r>
              <a:rPr lang="ru-RU" sz="2400" dirty="0" smtClean="0"/>
              <a:t>2) 2</a:t>
            </a:r>
          </a:p>
          <a:p>
            <a:r>
              <a:rPr lang="ru-RU" sz="2400" dirty="0" smtClean="0"/>
              <a:t>3) 3</a:t>
            </a:r>
          </a:p>
          <a:p>
            <a:r>
              <a:rPr lang="ru-RU" sz="2400" dirty="0" smtClean="0"/>
              <a:t>4) во всех случаях А—В точность измерений одинакова</a:t>
            </a:r>
            <a:endParaRPr lang="ru-RU" sz="2400" b="1" dirty="0" smtClean="0"/>
          </a:p>
        </p:txBody>
      </p:sp>
      <p:sp>
        <p:nvSpPr>
          <p:cNvPr id="1053" name="Rectangle 2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54" name="Rectangle 30"/>
          <p:cNvSpPr>
            <a:spLocks noChangeArrowheads="1"/>
          </p:cNvSpPr>
          <p:nvPr/>
        </p:nvSpPr>
        <p:spPr bwMode="auto">
          <a:xfrm>
            <a:off x="0" y="13239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56" name="Rectangle 3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57" name="Rectangle 33"/>
          <p:cNvSpPr>
            <a:spLocks noChangeArrowheads="1"/>
          </p:cNvSpPr>
          <p:nvPr/>
        </p:nvSpPr>
        <p:spPr bwMode="auto">
          <a:xfrm>
            <a:off x="0" y="13239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59" name="Rectangle 3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60" name="Rectangle 36"/>
          <p:cNvSpPr>
            <a:spLocks noChangeArrowheads="1"/>
          </p:cNvSpPr>
          <p:nvPr/>
        </p:nvSpPr>
        <p:spPr bwMode="auto">
          <a:xfrm>
            <a:off x="0" y="13239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62" name="Rectangle 3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76" name="Заголовок 75"/>
          <p:cNvSpPr>
            <a:spLocks noGrp="1"/>
          </p:cNvSpPr>
          <p:nvPr>
            <p:ph type="title"/>
          </p:nvPr>
        </p:nvSpPr>
        <p:spPr>
          <a:xfrm>
            <a:off x="142844" y="274638"/>
            <a:ext cx="8715436" cy="3797304"/>
          </a:xfrm>
        </p:spPr>
        <p:txBody>
          <a:bodyPr>
            <a:noAutofit/>
          </a:bodyPr>
          <a:lstStyle/>
          <a:p>
            <a:pPr algn="l"/>
            <a:r>
              <a:rPr lang="ru-RU" sz="3200" b="1" dirty="0" smtClean="0">
                <a:solidFill>
                  <a:srgbClr val="FF0000"/>
                </a:solidFill>
              </a:rPr>
              <a:t>ГИА-2010-8.</a:t>
            </a:r>
            <a:r>
              <a:rPr lang="ru-RU" sz="3200" dirty="0" smtClean="0"/>
              <a:t> При выполнении измерений теплоемкости тела при помощи калориметра можно получить более точный результат, если в пространстве между двумя сосудами калориметра находится:</a:t>
            </a:r>
            <a:br>
              <a:rPr lang="ru-RU" sz="3200" dirty="0" smtClean="0"/>
            </a:br>
            <a:r>
              <a:rPr lang="en-US" sz="3200" dirty="0" smtClean="0"/>
              <a:t>A) </a:t>
            </a:r>
            <a:r>
              <a:rPr lang="ru-RU" sz="3200" dirty="0" smtClean="0"/>
              <a:t>вакуум;</a:t>
            </a:r>
            <a:br>
              <a:rPr lang="ru-RU" sz="3200" dirty="0" smtClean="0"/>
            </a:br>
            <a:r>
              <a:rPr lang="ru-RU" sz="3200" dirty="0" smtClean="0"/>
              <a:t>Б) воздух;</a:t>
            </a:r>
            <a:br>
              <a:rPr lang="ru-RU" sz="3200" dirty="0" smtClean="0"/>
            </a:br>
            <a:r>
              <a:rPr lang="en-US" sz="3200" dirty="0" smtClean="0"/>
              <a:t>B) </a:t>
            </a:r>
            <a:r>
              <a:rPr lang="ru-RU" sz="3200" dirty="0" smtClean="0"/>
              <a:t>вода.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43042" y="1214422"/>
            <a:ext cx="7500958" cy="5286412"/>
          </a:xfrm>
        </p:spPr>
        <p:txBody>
          <a:bodyPr>
            <a:normAutofit/>
          </a:bodyPr>
          <a:lstStyle/>
          <a:p>
            <a:pPr marL="895350" indent="-868363" algn="l">
              <a:buFont typeface="Arial" pitchFamily="34" charset="0"/>
              <a:buChar char="•"/>
            </a:pPr>
            <a:r>
              <a:rPr lang="ru-RU" dirty="0" smtClean="0"/>
              <a:t>повторение основных видов теплопередачи, а также разбор задач различного уровня сложности в соответствии с кодификатором ГИА и планом демонстрационного варианта экзаменационной работы</a:t>
            </a:r>
          </a:p>
          <a:p>
            <a:pPr marL="895350" indent="-868363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357166"/>
            <a:ext cx="2428892" cy="928694"/>
          </a:xfrm>
        </p:spPr>
        <p:txBody>
          <a:bodyPr>
            <a:normAutofit/>
          </a:bodyPr>
          <a:lstStyle/>
          <a:p>
            <a:pPr marL="809625" indent="-809625" algn="l">
              <a:tabLst>
                <a:tab pos="895350" algn="l"/>
              </a:tabLst>
            </a:pPr>
            <a:r>
              <a:rPr lang="ru-RU" sz="3200" dirty="0" smtClean="0"/>
              <a:t>Цель: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74638"/>
            <a:ext cx="8715436" cy="1511288"/>
          </a:xfrm>
        </p:spPr>
        <p:txBody>
          <a:bodyPr>
            <a:noAutofit/>
          </a:bodyPr>
          <a:lstStyle/>
          <a:p>
            <a:pPr algn="l"/>
            <a:r>
              <a:rPr lang="ru-RU" sz="3200" b="1" dirty="0" smtClean="0">
                <a:solidFill>
                  <a:srgbClr val="FF0000"/>
                </a:solidFill>
              </a:rPr>
              <a:t>ГИА-2009-14. </a:t>
            </a:r>
            <a:r>
              <a:rPr lang="ru-RU" sz="3200" dirty="0" smtClean="0"/>
              <a:t>Как нагревается вода в чайнике, стоящем на электрической плите?</a:t>
            </a:r>
            <a:endParaRPr lang="ru-RU" sz="3200" b="1" dirty="0"/>
          </a:p>
        </p:txBody>
      </p:sp>
      <p:sp>
        <p:nvSpPr>
          <p:cNvPr id="3481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632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571472" y="1785926"/>
            <a:ext cx="807249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400" dirty="0" smtClean="0"/>
              <a:t>1. Нагревание воды в чайнике осуществляется в основном за счет поглощения излучения электрической плиты.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/>
              <a:t>2. Нагревание воды в чайнике осуществляется только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/>
              <a:t>за счет явления теплопроводности.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/>
              <a:t>3. Нагревание воды в чайнике происходит за счет явления теплопроводности и конвекции.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/>
              <a:t>4. Нагревание воды в чайнике происходит только за счет конвекции.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2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BD0D2A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274638"/>
            <a:ext cx="5857916" cy="3654428"/>
          </a:xfrm>
        </p:spPr>
        <p:txBody>
          <a:bodyPr>
            <a:noAutofit/>
          </a:bodyPr>
          <a:lstStyle/>
          <a:p>
            <a:pPr algn="l"/>
            <a:r>
              <a:rPr lang="ru-RU" sz="2400" dirty="0" smtClean="0">
                <a:solidFill>
                  <a:srgbClr val="FF0000"/>
                </a:solidFill>
              </a:rPr>
              <a:t>20</a:t>
            </a:r>
            <a:r>
              <a:rPr lang="en-US" sz="2400" dirty="0" smtClean="0">
                <a:solidFill>
                  <a:srgbClr val="FF0000"/>
                </a:solidFill>
              </a:rPr>
              <a:t>10</a:t>
            </a:r>
            <a:r>
              <a:rPr lang="ru-RU" sz="2400" dirty="0" smtClean="0">
                <a:solidFill>
                  <a:srgbClr val="FF0000"/>
                </a:solidFill>
              </a:rPr>
              <a:t> г. (ГИА-9). </a:t>
            </a:r>
            <a:r>
              <a:rPr lang="en-US" sz="2400" dirty="0" smtClean="0">
                <a:solidFill>
                  <a:srgbClr val="FF0000"/>
                </a:solidFill>
              </a:rPr>
              <a:t>8</a:t>
            </a:r>
            <a:r>
              <a:rPr lang="ru-RU" sz="2400" dirty="0" smtClean="0"/>
              <a:t>. В одинаковые сосуды с холодной водой опустили нагретые до 100</a:t>
            </a:r>
            <a:r>
              <a:rPr lang="ru-RU" sz="2400" baseline="30000" dirty="0" smtClean="0"/>
              <a:t>0</a:t>
            </a:r>
            <a:r>
              <a:rPr lang="ru-RU" sz="2400" dirty="0" smtClean="0"/>
              <a:t>С</a:t>
            </a:r>
            <a:r>
              <a:rPr lang="en-US" sz="2400" dirty="0" smtClean="0"/>
              <a:t> </a:t>
            </a:r>
            <a:r>
              <a:rPr lang="ru-RU" sz="2400" dirty="0" smtClean="0"/>
              <a:t>сплошные шары одинакового объема, в первый сосуд — из меди, а во второй — из цинка. После достижения состояния теплового равновесия оказалось, что в сосудах установилась разная температура. В каком из сосудов окажется более высокая температура?</a:t>
            </a:r>
            <a:endParaRPr lang="ru-RU" sz="2400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357158" y="4143380"/>
            <a:ext cx="8254394" cy="2590800"/>
          </a:xfrm>
        </p:spPr>
        <p:txBody>
          <a:bodyPr>
            <a:normAutofit fontScale="92500" lnSpcReduction="2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ru-RU" sz="2400" b="1" dirty="0" smtClean="0"/>
              <a:t>В первом сосуде, так как удельная теплоемкость меди больше</a:t>
            </a:r>
            <a:r>
              <a:rPr lang="en-US" sz="2400" b="1" dirty="0" smtClean="0"/>
              <a:t> </a:t>
            </a:r>
            <a:r>
              <a:rPr lang="ru-RU" sz="2400" b="1" dirty="0" smtClean="0"/>
              <a:t>удельной теплоемкости цинка.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b="1" dirty="0" smtClean="0"/>
              <a:t>В первом сосуде, так как плотность меди больше плотности цинка.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b="1" dirty="0" smtClean="0"/>
              <a:t>Во втором сосуде, так как удельная теплоемкость цинка больше</a:t>
            </a:r>
            <a:r>
              <a:rPr lang="en-US" sz="2400" b="1" dirty="0" smtClean="0"/>
              <a:t> </a:t>
            </a:r>
            <a:r>
              <a:rPr lang="ru-RU" sz="2400" b="1" dirty="0" smtClean="0"/>
              <a:t>удельной теплоемкости меди.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b="1" dirty="0" smtClean="0"/>
              <a:t>Во втором сосуде, так как плотность цинка больше плотности меди.</a:t>
            </a:r>
            <a:endParaRPr lang="ru-RU" b="1" dirty="0"/>
          </a:p>
        </p:txBody>
      </p:sp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6200000">
            <a:off x="6024558" y="123798"/>
            <a:ext cx="3028950" cy="32099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74638"/>
            <a:ext cx="8929718" cy="2225668"/>
          </a:xfrm>
        </p:spPr>
        <p:txBody>
          <a:bodyPr>
            <a:noAutofit/>
          </a:bodyPr>
          <a:lstStyle/>
          <a:p>
            <a:pPr algn="l"/>
            <a:r>
              <a:rPr lang="ru-RU" sz="2800" b="1" dirty="0" smtClean="0">
                <a:solidFill>
                  <a:srgbClr val="FF0000"/>
                </a:solidFill>
              </a:rPr>
              <a:t>ГИА-2010-26. </a:t>
            </a:r>
            <a:r>
              <a:rPr lang="ru-RU" sz="2800" dirty="0" smtClean="0"/>
              <a:t>В комнате на столе лежат пластмассовый и металлический шарики</a:t>
            </a:r>
            <a:br>
              <a:rPr lang="ru-RU" sz="2800" dirty="0" smtClean="0"/>
            </a:br>
            <a:r>
              <a:rPr lang="ru-RU" sz="2800" dirty="0" smtClean="0"/>
              <a:t>одинакового объема.</a:t>
            </a:r>
            <a:br>
              <a:rPr lang="ru-RU" sz="2800" dirty="0" smtClean="0"/>
            </a:br>
            <a:r>
              <a:rPr lang="ru-RU" sz="2800" dirty="0" smtClean="0"/>
              <a:t>Какой из шариков на ощупь кажется холоднее? Ответ поясните.</a:t>
            </a:r>
            <a:endParaRPr lang="ru-RU" sz="2800" b="1" dirty="0"/>
          </a:p>
        </p:txBody>
      </p:sp>
      <p:sp>
        <p:nvSpPr>
          <p:cNvPr id="3481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632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285720" y="3143248"/>
            <a:ext cx="864399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800" dirty="0" smtClean="0"/>
              <a:t>1. Металлический шарик на ощупь кажется холоднее.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/>
              <a:t>2.Теплопроводность металлического шарика больше теплопроводности пластмассового. </a:t>
            </a:r>
            <a:r>
              <a:rPr lang="ru-RU" sz="2800" dirty="0" err="1" smtClean="0"/>
              <a:t>Теплоотвод</a:t>
            </a:r>
            <a:r>
              <a:rPr lang="ru-RU" sz="2800" dirty="0" smtClean="0"/>
              <a:t> от пальца к металлическому шарику происходит интенсивнее, это создает ощущение холода.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0"/>
            <a:ext cx="8786874" cy="2428868"/>
          </a:xfrm>
        </p:spPr>
        <p:txBody>
          <a:bodyPr>
            <a:noAutofit/>
          </a:bodyPr>
          <a:lstStyle/>
          <a:p>
            <a:pPr algn="l"/>
            <a:r>
              <a:rPr lang="ru-RU" sz="2800" b="1" dirty="0" smtClean="0">
                <a:solidFill>
                  <a:srgbClr val="FF0000"/>
                </a:solidFill>
              </a:rPr>
              <a:t>ГИА-2010-26. </a:t>
            </a:r>
            <a:r>
              <a:rPr lang="ru-RU" sz="2800" dirty="0" smtClean="0"/>
              <a:t>Религиозные люди утверждают, что лишь в день Пасхи солнце</a:t>
            </a:r>
            <a:br>
              <a:rPr lang="ru-RU" sz="2800" dirty="0" smtClean="0"/>
            </a:br>
            <a:r>
              <a:rPr lang="ru-RU" sz="2800" dirty="0" smtClean="0"/>
              <a:t>при восходе ≪играет≫ (диск солнца колеблется, меняет свою форму и цвет). Как объяснить видимое колебание диска восходящего</a:t>
            </a:r>
            <a:r>
              <a:rPr lang="en-US" sz="2800" dirty="0" smtClean="0"/>
              <a:t> </a:t>
            </a:r>
            <a:r>
              <a:rPr lang="ru-RU" sz="2800" dirty="0" smtClean="0"/>
              <a:t>солнца?</a:t>
            </a:r>
            <a:endParaRPr lang="ru-RU" sz="2800" b="1" dirty="0"/>
          </a:p>
        </p:txBody>
      </p:sp>
      <p:sp>
        <p:nvSpPr>
          <p:cNvPr id="3481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632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142844" y="2643182"/>
            <a:ext cx="878687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800" dirty="0" smtClean="0"/>
              <a:t>Весной почва в разных местах нагрета по-разному и воздух над этими местами имеет различную плотность, разный показатель преломления. Воздух вследствие конвекции движется, лучи света проходят сквозь слои воздуха с меняющимся показателем преломления. Это вызывает колебание видимого диска Солнца. «Игра» Солнца наблюдается в любой день, когда возникает температурная, а следовательно, и оптическая неоднородность воздуха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71472" y="0"/>
            <a:ext cx="8229600" cy="71435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Литература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1"/>
          </p:nvPr>
        </p:nvSpPr>
        <p:spPr>
          <a:xfrm>
            <a:off x="0" y="571480"/>
            <a:ext cx="9001156" cy="6286520"/>
          </a:xfrm>
        </p:spPr>
        <p:txBody>
          <a:bodyPr>
            <a:noAutofit/>
          </a:bodyPr>
          <a:lstStyle/>
          <a:p>
            <a:pPr lvl="0">
              <a:buFont typeface="+mj-lt"/>
              <a:buAutoNum type="arabicPeriod"/>
            </a:pPr>
            <a:r>
              <a:rPr lang="ru-RU" sz="1200" b="1" u="sng" dirty="0" smtClean="0">
                <a:hlinkClick r:id="rId2"/>
              </a:rPr>
              <a:t>Видеоролик - анимация "Конвекционные потоки молекул".</a:t>
            </a:r>
            <a:r>
              <a:rPr lang="ru-RU" sz="1200" b="1" dirty="0" smtClean="0"/>
              <a:t> </a:t>
            </a:r>
            <a:r>
              <a:rPr lang="ru-RU" sz="1200" dirty="0" smtClean="0"/>
              <a:t>Единая коллекция цифровых образовательных ресурсов //[Электронный ресурс] //</a:t>
            </a:r>
            <a:r>
              <a:rPr lang="ru-RU" sz="1200" dirty="0" err="1" smtClean="0"/>
              <a:t>http</a:t>
            </a:r>
            <a:r>
              <a:rPr lang="ru-RU" sz="1200" dirty="0" smtClean="0"/>
              <a:t>://</a:t>
            </a:r>
            <a:r>
              <a:rPr lang="ru-RU" sz="1200" dirty="0" err="1" smtClean="0"/>
              <a:t>school-collection.edu.ru</a:t>
            </a:r>
            <a:r>
              <a:rPr lang="ru-RU" sz="1200" dirty="0" smtClean="0"/>
              <a:t>/</a:t>
            </a:r>
            <a:r>
              <a:rPr lang="ru-RU" sz="1200" dirty="0" err="1" smtClean="0"/>
              <a:t>catalog</a:t>
            </a:r>
            <a:r>
              <a:rPr lang="ru-RU" sz="1200" dirty="0" smtClean="0"/>
              <a:t>/</a:t>
            </a:r>
            <a:r>
              <a:rPr lang="ru-RU" sz="1200" dirty="0" err="1" smtClean="0"/>
              <a:t>res</a:t>
            </a:r>
            <a:r>
              <a:rPr lang="ru-RU" sz="1200" dirty="0" smtClean="0"/>
              <a:t>/cbc4a439-74ed-468d-b96e-084e54624a57/</a:t>
            </a:r>
            <a:r>
              <a:rPr lang="ru-RU" sz="1200" dirty="0" err="1" smtClean="0"/>
              <a:t>view</a:t>
            </a:r>
            <a:r>
              <a:rPr lang="ru-RU" sz="1200" dirty="0" smtClean="0"/>
              <a:t>/</a:t>
            </a:r>
          </a:p>
          <a:p>
            <a:pPr lvl="0">
              <a:buFont typeface="+mj-lt"/>
              <a:buAutoNum type="arabicPeriod"/>
            </a:pPr>
            <a:r>
              <a:rPr lang="ru-RU" sz="1200" b="1" u="sng" dirty="0" smtClean="0">
                <a:hlinkClick r:id="rId3"/>
              </a:rPr>
              <a:t>Видеоролик - анимация "Принцип действия комнатного отопления" (конвекционные потоки от батареи отопления).</a:t>
            </a:r>
            <a:r>
              <a:rPr lang="ru-RU" sz="1200" dirty="0" smtClean="0"/>
              <a:t> Единая коллекция цифровых образовательных ресурсов //[Электронный ресурс] // http://school-collection.edu.ru/catalog/res/1f43ccd4-b57d-464b-9b13-b2e48b4a16cb/view/</a:t>
            </a:r>
          </a:p>
          <a:p>
            <a:pPr lvl="0">
              <a:buFont typeface="+mj-lt"/>
              <a:buAutoNum type="arabicPeriod"/>
            </a:pPr>
            <a:r>
              <a:rPr lang="ru-RU" sz="1200" b="1" u="sng" dirty="0" smtClean="0">
                <a:hlinkClick r:id="rId4"/>
              </a:rPr>
              <a:t>Видеоролик "Закипание воды в бумажном стакане".</a:t>
            </a:r>
            <a:r>
              <a:rPr lang="ru-RU" sz="1200" dirty="0" smtClean="0"/>
              <a:t>. Единая коллекция цифровых образовательных ресурсов //[Электронный ресурс] // </a:t>
            </a:r>
            <a:r>
              <a:rPr lang="ru-RU" sz="1200" u="sng" dirty="0" smtClean="0">
                <a:hlinkClick r:id="rId4"/>
              </a:rPr>
              <a:t>http://school-collection.edu.ru/catalog/res/d5877037-6684-4b19-96af-b413a079b6ee/view/</a:t>
            </a:r>
            <a:endParaRPr lang="ru-RU" sz="1200" dirty="0" smtClean="0"/>
          </a:p>
          <a:p>
            <a:pPr lvl="0">
              <a:buFont typeface="+mj-lt"/>
              <a:buAutoNum type="arabicPeriod"/>
            </a:pPr>
            <a:r>
              <a:rPr lang="ru-RU" sz="1200" b="1" u="sng" dirty="0" smtClean="0">
                <a:hlinkClick r:id="rId4"/>
              </a:rPr>
              <a:t>Видеоролик "Конвекционные потоки при нагревании воды"..</a:t>
            </a:r>
            <a:r>
              <a:rPr lang="ru-RU" sz="1200" dirty="0" smtClean="0"/>
              <a:t>. Единая коллекция цифровых образовательных ресурсов //[Электронный ресурс] // </a:t>
            </a:r>
            <a:r>
              <a:rPr lang="ru-RU" sz="1200" u="sng" dirty="0" smtClean="0">
                <a:hlinkClick r:id="rId5"/>
              </a:rPr>
              <a:t>http://school-collection.edu.ru/catalog/res/ccb5ea78-080b-4db9-8bfb-47cab30b5a97/view/</a:t>
            </a:r>
            <a:endParaRPr lang="ru-RU" sz="1200" dirty="0" smtClean="0"/>
          </a:p>
          <a:p>
            <a:pPr lvl="0">
              <a:buFont typeface="+mj-lt"/>
              <a:buAutoNum type="arabicPeriod"/>
            </a:pPr>
            <a:r>
              <a:rPr lang="ru-RU" sz="1200" b="1" u="sng" dirty="0" smtClean="0">
                <a:hlinkClick r:id="rId6"/>
              </a:rPr>
              <a:t>Видеоролик "Конвекция при нагревании льда в пробирке"</a:t>
            </a:r>
            <a:r>
              <a:rPr lang="ru-RU" sz="1200" b="1" dirty="0" smtClean="0"/>
              <a:t>.</a:t>
            </a:r>
            <a:r>
              <a:rPr lang="ru-RU" sz="1200" dirty="0" smtClean="0"/>
              <a:t> Единая коллекция цифровых образовательных ресурсов //[Электронный ресурс] // </a:t>
            </a:r>
            <a:r>
              <a:rPr lang="ru-RU" sz="1200" u="sng" dirty="0" smtClean="0">
                <a:hlinkClick r:id="rId6"/>
              </a:rPr>
              <a:t>http://school-collection.edu.ru/catalog/res/362405f5-6ad1-4247-9f06-1a9253bc2651/view/</a:t>
            </a:r>
            <a:endParaRPr lang="ru-RU" sz="1200" dirty="0" smtClean="0"/>
          </a:p>
          <a:p>
            <a:pPr lvl="0">
              <a:buFont typeface="+mj-lt"/>
              <a:buAutoNum type="arabicPeriod"/>
            </a:pPr>
            <a:r>
              <a:rPr lang="ru-RU" sz="1200" b="1" u="sng" dirty="0" smtClean="0">
                <a:hlinkClick r:id="rId7"/>
              </a:rPr>
              <a:t>Видеоролик "Нагревание излучением".</a:t>
            </a:r>
            <a:r>
              <a:rPr lang="ru-RU" sz="1200" dirty="0" smtClean="0"/>
              <a:t> Единая коллекция цифровых образовательных ресурсов //[Электронный ресурс] // </a:t>
            </a:r>
            <a:r>
              <a:rPr lang="ru-RU" sz="1200" u="sng" dirty="0" smtClean="0">
                <a:hlinkClick r:id="rId7"/>
              </a:rPr>
              <a:t>http://school-collection.edu.ru/catalog/res/a0fb17b1-a9a6-4771-bf2b-2aa5b3ef88a2/view/</a:t>
            </a:r>
            <a:endParaRPr lang="ru-RU" sz="1200" dirty="0" smtClean="0"/>
          </a:p>
          <a:p>
            <a:pPr lvl="0">
              <a:buFont typeface="+mj-lt"/>
              <a:buAutoNum type="arabicPeriod"/>
            </a:pPr>
            <a:r>
              <a:rPr lang="ru-RU" sz="1200" b="1" u="sng" dirty="0" smtClean="0">
                <a:hlinkClick r:id="rId7"/>
              </a:rPr>
              <a:t>Видеоролик "Теплопроводность различных веществ"..</a:t>
            </a:r>
            <a:r>
              <a:rPr lang="ru-RU" sz="1200" dirty="0" smtClean="0"/>
              <a:t> Единая коллекция цифровых образовательных ресурсов //[Электронный ресурс] //</a:t>
            </a:r>
            <a:r>
              <a:rPr lang="ru-RU" sz="1200" dirty="0" err="1" smtClean="0"/>
              <a:t>http</a:t>
            </a:r>
            <a:r>
              <a:rPr lang="ru-RU" sz="1200" dirty="0" smtClean="0"/>
              <a:t>://</a:t>
            </a:r>
            <a:r>
              <a:rPr lang="ru-RU" sz="1200" dirty="0" err="1" smtClean="0"/>
              <a:t>school-collection.edu.ru</a:t>
            </a:r>
            <a:r>
              <a:rPr lang="ru-RU" sz="1200" dirty="0" smtClean="0"/>
              <a:t>/</a:t>
            </a:r>
            <a:r>
              <a:rPr lang="ru-RU" sz="1200" dirty="0" err="1" smtClean="0"/>
              <a:t>catalog</a:t>
            </a:r>
            <a:r>
              <a:rPr lang="ru-RU" sz="1200" dirty="0" smtClean="0"/>
              <a:t>/</a:t>
            </a:r>
            <a:r>
              <a:rPr lang="ru-RU" sz="1200" dirty="0" err="1" smtClean="0"/>
              <a:t>res</a:t>
            </a:r>
            <a:r>
              <a:rPr lang="ru-RU" sz="1200" dirty="0" smtClean="0"/>
              <a:t>/ca779cec-9152-4c15-ad0c-49b74fcebb4c/</a:t>
            </a:r>
            <a:r>
              <a:rPr lang="ru-RU" sz="1200" dirty="0" err="1" smtClean="0"/>
              <a:t>view</a:t>
            </a:r>
            <a:r>
              <a:rPr lang="ru-RU" sz="1200" dirty="0" smtClean="0"/>
              <a:t>/</a:t>
            </a:r>
          </a:p>
          <a:p>
            <a:pPr lvl="0">
              <a:buFont typeface="+mj-lt"/>
              <a:buAutoNum type="arabicPeriod"/>
            </a:pPr>
            <a:r>
              <a:rPr lang="ru-RU" sz="1200" dirty="0" err="1" smtClean="0"/>
              <a:t>Гутник</a:t>
            </a:r>
            <a:r>
              <a:rPr lang="ru-RU" sz="1200" dirty="0" smtClean="0"/>
              <a:t>, Е. М., Физика. 7 класс. Учебник для общеобразовательных школ / Е. М. </a:t>
            </a:r>
            <a:r>
              <a:rPr lang="ru-RU" sz="1200" dirty="0" err="1" smtClean="0"/>
              <a:t>Гутник</a:t>
            </a:r>
            <a:r>
              <a:rPr lang="ru-RU" sz="1200" dirty="0" smtClean="0"/>
              <a:t>, А. В. </a:t>
            </a:r>
            <a:r>
              <a:rPr lang="ru-RU" sz="1200" dirty="0" err="1" smtClean="0"/>
              <a:t>Перышкин</a:t>
            </a:r>
            <a:r>
              <a:rPr lang="ru-RU" sz="1200" dirty="0" smtClean="0"/>
              <a:t>. - М.: Дрофа, 2009. – 302 с.</a:t>
            </a:r>
          </a:p>
          <a:p>
            <a:pPr lvl="0">
              <a:buFont typeface="+mj-lt"/>
              <a:buAutoNum type="arabicPeriod"/>
            </a:pPr>
            <a:r>
              <a:rPr lang="ru-RU" sz="1200" dirty="0" smtClean="0"/>
              <a:t> Зорин, Н.И. ГИА 2010. Физика. Тренировочные задания: 9 класс / Н.И. Зорин. – М.: </a:t>
            </a:r>
            <a:r>
              <a:rPr lang="ru-RU" sz="1200" dirty="0" err="1" smtClean="0"/>
              <a:t>Эксмо</a:t>
            </a:r>
            <a:r>
              <a:rPr lang="ru-RU" sz="1200" dirty="0" smtClean="0"/>
              <a:t>, 2010. – 112 с. – (Государственная (итоговая) аттестация (в новой форме).</a:t>
            </a:r>
          </a:p>
          <a:p>
            <a:pPr lvl="0">
              <a:buFont typeface="+mj-lt"/>
              <a:buAutoNum type="arabicPeriod"/>
            </a:pPr>
            <a:r>
              <a:rPr lang="ru-RU" sz="1200" dirty="0" err="1" smtClean="0"/>
              <a:t>Кабардин</a:t>
            </a:r>
            <a:r>
              <a:rPr lang="ru-RU" sz="1200" dirty="0" smtClean="0"/>
              <a:t>, О.Ф. Физика. 9 </a:t>
            </a:r>
            <a:r>
              <a:rPr lang="ru-RU" sz="1200" dirty="0" err="1" smtClean="0"/>
              <a:t>кл</a:t>
            </a:r>
            <a:r>
              <a:rPr lang="ru-RU" sz="1200" dirty="0" smtClean="0"/>
              <a:t>.: сборник тестовых заданий для подготовки к итоговой аттестации за курс основной школы / О.Ф. </a:t>
            </a:r>
            <a:r>
              <a:rPr lang="ru-RU" sz="1200" dirty="0" err="1" smtClean="0"/>
              <a:t>Кабардин</a:t>
            </a:r>
            <a:r>
              <a:rPr lang="ru-RU" sz="1200" dirty="0" smtClean="0"/>
              <a:t>. – М.: Дрофа, 2008. – 219 с;</a:t>
            </a:r>
          </a:p>
          <a:p>
            <a:pPr lvl="0">
              <a:buFont typeface="+mj-lt"/>
              <a:buAutoNum type="arabicPeriod"/>
            </a:pPr>
            <a:r>
              <a:rPr lang="ru-RU" sz="1200" dirty="0" err="1" smtClean="0"/>
              <a:t>Перышкин</a:t>
            </a:r>
            <a:r>
              <a:rPr lang="ru-RU" sz="1200" dirty="0" smtClean="0"/>
              <a:t>, А. В., Физика. 7 класс. Учебник для общеобразовательных школ / А. В. </a:t>
            </a:r>
            <a:r>
              <a:rPr lang="ru-RU" sz="1200" dirty="0" err="1" smtClean="0"/>
              <a:t>Перышкин</a:t>
            </a:r>
            <a:r>
              <a:rPr lang="ru-RU" sz="1200" dirty="0" smtClean="0"/>
              <a:t>. - М.: Дрофа, 2009. – 198 с.</a:t>
            </a:r>
          </a:p>
          <a:p>
            <a:pPr lvl="0">
              <a:buFont typeface="+mj-lt"/>
              <a:buAutoNum type="arabicPeriod"/>
            </a:pPr>
            <a:r>
              <a:rPr lang="ru-RU" sz="1200" dirty="0" err="1" smtClean="0"/>
              <a:t>Перышкин</a:t>
            </a:r>
            <a:r>
              <a:rPr lang="ru-RU" sz="1200" dirty="0" smtClean="0"/>
              <a:t>, А. В., Физика. 8 класс. Учебник для общеобразовательных школ / А. В. </a:t>
            </a:r>
            <a:r>
              <a:rPr lang="ru-RU" sz="1200" dirty="0" err="1" smtClean="0"/>
              <a:t>Перышкин</a:t>
            </a:r>
            <a:r>
              <a:rPr lang="ru-RU" sz="1200" dirty="0" smtClean="0"/>
              <a:t>. - М.: Дрофа, 2009. – 196 с.</a:t>
            </a:r>
          </a:p>
          <a:p>
            <a:pPr lvl="0">
              <a:buFont typeface="+mj-lt"/>
              <a:buAutoNum type="arabicPeriod"/>
            </a:pPr>
            <a:r>
              <a:rPr lang="ru-RU" sz="1200" b="1" dirty="0" smtClean="0"/>
              <a:t>Теплоизоляционные материалы. </a:t>
            </a:r>
            <a:r>
              <a:rPr lang="en-US" sz="1200" b="1" dirty="0" err="1" smtClean="0"/>
              <a:t>KrovlyaMarket</a:t>
            </a:r>
            <a:r>
              <a:rPr lang="ru-RU" sz="1200" b="1" dirty="0" smtClean="0"/>
              <a:t>. </a:t>
            </a:r>
            <a:r>
              <a:rPr lang="ru-RU" sz="1200" dirty="0" smtClean="0"/>
              <a:t>//[Электронный ресурс]// http://www.krovlyamarket.com.ua/index.php?option=com_content&amp;view=article&amp;id=51&amp;Itemid=61</a:t>
            </a:r>
          </a:p>
          <a:p>
            <a:pPr lvl="0">
              <a:buFont typeface="+mj-lt"/>
              <a:buAutoNum type="arabicPeriod"/>
            </a:pPr>
            <a:r>
              <a:rPr lang="ru-RU" sz="1200" dirty="0" smtClean="0"/>
              <a:t>ТЕПЛОПЕРЕДАЧА. </a:t>
            </a:r>
            <a:r>
              <a:rPr lang="ru-RU" sz="1200" dirty="0" err="1" smtClean="0"/>
              <a:t>Класс!ная</a:t>
            </a:r>
            <a:r>
              <a:rPr lang="ru-RU" sz="1200" dirty="0" smtClean="0"/>
              <a:t> физика //[Электронный ресурс]// </a:t>
            </a:r>
            <a:r>
              <a:rPr lang="ru-RU" sz="1200" u="sng" dirty="0" smtClean="0">
                <a:hlinkClick r:id="rId8"/>
              </a:rPr>
              <a:t>http://class-fizika.narod.ru/8_3.htm</a:t>
            </a:r>
            <a:endParaRPr lang="ru-RU" sz="1200" dirty="0" smtClean="0"/>
          </a:p>
          <a:p>
            <a:pPr lvl="0">
              <a:buFont typeface="+mj-lt"/>
              <a:buAutoNum type="arabicPeriod"/>
            </a:pPr>
            <a:r>
              <a:rPr lang="ru-RU" sz="1200" dirty="0" smtClean="0"/>
              <a:t>Федеральный институт педагогических измерений. Контрольные измерительные материалы (КИМ) Физика </a:t>
            </a:r>
            <a:r>
              <a:rPr lang="ru-RU" sz="1200" u="sng" dirty="0" smtClean="0">
                <a:hlinkClick r:id="rId9"/>
              </a:rPr>
              <a:t>ГИА-9 2010 г.</a:t>
            </a:r>
            <a:r>
              <a:rPr lang="ru-RU" sz="1200" dirty="0" smtClean="0"/>
              <a:t> //[Электронный ресурс]// </a:t>
            </a:r>
            <a:r>
              <a:rPr lang="ru-RU" sz="1200" u="sng" dirty="0" smtClean="0">
                <a:hlinkClick r:id="rId9"/>
              </a:rPr>
              <a:t>http://fipi.ru/view/sections/214/docs/</a:t>
            </a:r>
            <a:r>
              <a:rPr lang="ru-RU" sz="1200" dirty="0" smtClean="0"/>
              <a:t>  </a:t>
            </a:r>
          </a:p>
          <a:p>
            <a:pPr lvl="0">
              <a:buFont typeface="+mj-lt"/>
              <a:buAutoNum type="arabicPeriod"/>
            </a:pPr>
            <a:r>
              <a:rPr lang="ru-RU" sz="1200" dirty="0" smtClean="0"/>
              <a:t>Федеральный институт педагогических измерений. Контрольные измерительные материалы (КИМ) Физика ЕГЭ 2001-2010 //[Электронный ресурс]// </a:t>
            </a:r>
            <a:r>
              <a:rPr lang="en-US" sz="1200" u="sng" dirty="0" smtClean="0">
                <a:hlinkClick r:id="rId10"/>
              </a:rPr>
              <a:t>http</a:t>
            </a:r>
            <a:r>
              <a:rPr lang="ru-RU" sz="1200" u="sng" dirty="0" smtClean="0">
                <a:hlinkClick r:id="rId10"/>
              </a:rPr>
              <a:t>://</a:t>
            </a:r>
            <a:r>
              <a:rPr lang="en-US" sz="1200" u="sng" dirty="0" err="1" smtClean="0">
                <a:hlinkClick r:id="rId10"/>
              </a:rPr>
              <a:t>fipi</a:t>
            </a:r>
            <a:r>
              <a:rPr lang="ru-RU" sz="1200" u="sng" dirty="0" smtClean="0">
                <a:hlinkClick r:id="rId10"/>
              </a:rPr>
              <a:t>.</a:t>
            </a:r>
            <a:r>
              <a:rPr lang="en-US" sz="1200" u="sng" dirty="0" err="1" smtClean="0">
                <a:hlinkClick r:id="rId10"/>
              </a:rPr>
              <a:t>ru</a:t>
            </a:r>
            <a:r>
              <a:rPr lang="en-US" sz="1200" u="sng" dirty="0" smtClean="0">
                <a:hlinkClick r:id="rId10"/>
              </a:rPr>
              <a:t>/view/sections/92/docs</a:t>
            </a:r>
            <a:r>
              <a:rPr lang="ru-RU" sz="1200" u="sng" dirty="0" smtClean="0">
                <a:hlinkClick r:id="rId10"/>
              </a:rPr>
              <a:t>/</a:t>
            </a:r>
            <a:r>
              <a:rPr lang="ru-RU" sz="1200" dirty="0" smtClean="0"/>
              <a:t> </a:t>
            </a:r>
            <a:endParaRPr lang="ru-RU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Способы изменения </a:t>
            </a:r>
            <a:br>
              <a:rPr lang="ru-RU" dirty="0" smtClean="0"/>
            </a:br>
            <a:r>
              <a:rPr lang="ru-RU" dirty="0" smtClean="0"/>
              <a:t>внутренней энергии </a:t>
            </a:r>
            <a:endParaRPr lang="ru-RU" dirty="0"/>
          </a:p>
        </p:txBody>
      </p:sp>
      <p:sp>
        <p:nvSpPr>
          <p:cNvPr id="3" name="Блок-схема: память с посл. доступом 2"/>
          <p:cNvSpPr/>
          <p:nvPr/>
        </p:nvSpPr>
        <p:spPr>
          <a:xfrm>
            <a:off x="0" y="1643050"/>
            <a:ext cx="4071934" cy="1643074"/>
          </a:xfrm>
          <a:prstGeom prst="flowChartMagneticTape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tx1"/>
                </a:solidFill>
              </a:rPr>
              <a:t>Совершение работы</a:t>
            </a:r>
          </a:p>
        </p:txBody>
      </p:sp>
      <p:sp>
        <p:nvSpPr>
          <p:cNvPr id="4" name="Выгнутая влево стрелка 3"/>
          <p:cNvSpPr/>
          <p:nvPr/>
        </p:nvSpPr>
        <p:spPr>
          <a:xfrm rot="1580497">
            <a:off x="976155" y="218550"/>
            <a:ext cx="785818" cy="1721754"/>
          </a:xfrm>
          <a:prstGeom prst="curvedRightArrow">
            <a:avLst>
              <a:gd name="adj1" fmla="val 25000"/>
              <a:gd name="adj2" fmla="val 90446"/>
              <a:gd name="adj3" fmla="val 3081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Блок-схема: типовой процесс 5"/>
          <p:cNvSpPr/>
          <p:nvPr/>
        </p:nvSpPr>
        <p:spPr>
          <a:xfrm>
            <a:off x="4429092" y="1785926"/>
            <a:ext cx="4714908" cy="1500198"/>
          </a:xfrm>
          <a:prstGeom prst="flowChartPredefinedProcess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tx1"/>
                </a:solidFill>
              </a:rPr>
              <a:t>Теплообмен </a:t>
            </a:r>
          </a:p>
        </p:txBody>
      </p:sp>
      <p:sp>
        <p:nvSpPr>
          <p:cNvPr id="5" name="Выгнутая влево стрелка 4"/>
          <p:cNvSpPr/>
          <p:nvPr/>
        </p:nvSpPr>
        <p:spPr>
          <a:xfrm rot="20019503" flipH="1">
            <a:off x="7342084" y="299243"/>
            <a:ext cx="785818" cy="1721754"/>
          </a:xfrm>
          <a:prstGeom prst="curvedRightArrow">
            <a:avLst>
              <a:gd name="adj1" fmla="val 25000"/>
              <a:gd name="adj2" fmla="val 90446"/>
              <a:gd name="adj3" fmla="val 3081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7" name="Овальная выноска 6"/>
          <p:cNvSpPr/>
          <p:nvPr/>
        </p:nvSpPr>
        <p:spPr>
          <a:xfrm>
            <a:off x="428596" y="5214950"/>
            <a:ext cx="3286116" cy="1500174"/>
          </a:xfrm>
          <a:prstGeom prst="wedgeEllipseCallout">
            <a:avLst>
              <a:gd name="adj1" fmla="val 115277"/>
              <a:gd name="adj2" fmla="val -195560"/>
            </a:avLst>
          </a:prstGeom>
          <a:gradFill>
            <a:gsLst>
              <a:gs pos="0">
                <a:schemeClr val="accent3">
                  <a:lumMod val="40000"/>
                  <a:lumOff val="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50000">
                <a:schemeClr val="accent1">
                  <a:tint val="44500"/>
                  <a:satMod val="160000"/>
                  <a:alpha val="5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</a:rPr>
              <a:t>Теплопроводность</a:t>
            </a:r>
            <a:endParaRPr lang="ru-RU" sz="3600" b="1" dirty="0">
              <a:solidFill>
                <a:schemeClr val="tx1"/>
              </a:solidFill>
            </a:endParaRPr>
          </a:p>
        </p:txBody>
      </p:sp>
      <p:sp>
        <p:nvSpPr>
          <p:cNvPr id="8" name="Овальная выноска 7"/>
          <p:cNvSpPr/>
          <p:nvPr/>
        </p:nvSpPr>
        <p:spPr>
          <a:xfrm>
            <a:off x="3286116" y="4429132"/>
            <a:ext cx="3571900" cy="1500174"/>
          </a:xfrm>
          <a:prstGeom prst="wedgeEllipseCallout">
            <a:avLst>
              <a:gd name="adj1" fmla="val 38972"/>
              <a:gd name="adj2" fmla="val -142407"/>
            </a:avLst>
          </a:prstGeom>
          <a:gradFill>
            <a:gsLst>
              <a:gs pos="0">
                <a:schemeClr val="accent3">
                  <a:lumMod val="40000"/>
                  <a:lumOff val="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50000">
                <a:schemeClr val="accent1">
                  <a:tint val="44500"/>
                  <a:satMod val="160000"/>
                  <a:alpha val="5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</a:rPr>
              <a:t>Конвекция</a:t>
            </a:r>
          </a:p>
        </p:txBody>
      </p:sp>
      <p:sp>
        <p:nvSpPr>
          <p:cNvPr id="9" name="Овальная выноска 8"/>
          <p:cNvSpPr/>
          <p:nvPr/>
        </p:nvSpPr>
        <p:spPr>
          <a:xfrm>
            <a:off x="5715008" y="5357826"/>
            <a:ext cx="3428992" cy="1500174"/>
          </a:xfrm>
          <a:prstGeom prst="wedgeEllipseCallout">
            <a:avLst>
              <a:gd name="adj1" fmla="val -5526"/>
              <a:gd name="adj2" fmla="val -213277"/>
            </a:avLst>
          </a:prstGeom>
          <a:gradFill>
            <a:gsLst>
              <a:gs pos="0">
                <a:schemeClr val="accent3">
                  <a:lumMod val="40000"/>
                  <a:lumOff val="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50000">
                <a:schemeClr val="accent1">
                  <a:tint val="44500"/>
                  <a:satMod val="160000"/>
                  <a:alpha val="5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</a:rPr>
              <a:t>Излучение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6" grpId="0" animBg="1"/>
      <p:bldP spid="5" grpId="0" animBg="1"/>
      <p:bldP spid="7" grpId="0" animBg="1"/>
      <p:bldP spid="8" grpId="0" animBg="1"/>
      <p:bldP spid="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0" y="0"/>
            <a:ext cx="4643438" cy="1000108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Виды теплопередачи. Теплопроводность.</a:t>
            </a:r>
            <a:endParaRPr lang="ru-RU" sz="2800" dirty="0"/>
          </a:p>
        </p:txBody>
      </p:sp>
      <p:pic>
        <p:nvPicPr>
          <p:cNvPr id="99330" name="Picture 2" descr="http://class-fizika.narod.ru/8_class/8_urok/8_3/8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5000636"/>
            <a:ext cx="8572560" cy="1857364"/>
          </a:xfrm>
          <a:prstGeom prst="rect">
            <a:avLst/>
          </a:prstGeom>
          <a:noFill/>
        </p:spPr>
      </p:pic>
      <p:pic>
        <p:nvPicPr>
          <p:cNvPr id="99334" name="Picture 6" descr="http://class-fizika.narod.ru/8_class/8_urok/8_3/11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00662" y="0"/>
            <a:ext cx="3643338" cy="2094921"/>
          </a:xfrm>
          <a:prstGeom prst="rect">
            <a:avLst/>
          </a:prstGeom>
          <a:noFill/>
        </p:spPr>
      </p:pic>
      <p:sp>
        <p:nvSpPr>
          <p:cNvPr id="12" name="Содержимое 11"/>
          <p:cNvSpPr>
            <a:spLocks noGrp="1"/>
          </p:cNvSpPr>
          <p:nvPr>
            <p:ph idx="1"/>
          </p:nvPr>
        </p:nvSpPr>
        <p:spPr>
          <a:xfrm>
            <a:off x="0" y="928670"/>
            <a:ext cx="5857884" cy="2500330"/>
          </a:xfrm>
        </p:spPr>
        <p:txBody>
          <a:bodyPr>
            <a:noAutofit/>
          </a:bodyPr>
          <a:lstStyle/>
          <a:p>
            <a:pPr marL="88900" indent="-88900"/>
            <a:r>
              <a:rPr lang="ru-RU" sz="2400" b="1" dirty="0" smtClean="0">
                <a:solidFill>
                  <a:srgbClr val="FF0000"/>
                </a:solidFill>
              </a:rPr>
              <a:t>Теплопроводность</a:t>
            </a:r>
            <a:r>
              <a:rPr lang="ru-RU" sz="2400" dirty="0" smtClean="0"/>
              <a:t> - перенос энергии от более нагретых участков тела к менее нагретым </a:t>
            </a:r>
            <a:r>
              <a:rPr lang="ru-RU" sz="2400" b="1" dirty="0" smtClean="0"/>
              <a:t>за счет теплового движения и взаимодействия микрочастиц</a:t>
            </a:r>
            <a:r>
              <a:rPr lang="ru-RU" sz="2400" dirty="0" smtClean="0"/>
              <a:t> (атомов, молекул, ионов и т.п.), который приводит к выравниванию температуры тела.</a:t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 smtClean="0"/>
          </a:p>
        </p:txBody>
      </p:sp>
      <p:sp>
        <p:nvSpPr>
          <p:cNvPr id="8" name="Прямоугольник 7"/>
          <p:cNvSpPr/>
          <p:nvPr/>
        </p:nvSpPr>
        <p:spPr>
          <a:xfrm>
            <a:off x="142844" y="3214686"/>
            <a:ext cx="885831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Не сопровождается </a:t>
            </a:r>
            <a:r>
              <a:rPr lang="ru-RU" sz="2800" b="1" dirty="0" smtClean="0">
                <a:solidFill>
                  <a:srgbClr val="FF0000"/>
                </a:solidFill>
              </a:rPr>
              <a:t>переносом вещества</a:t>
            </a:r>
            <a:r>
              <a:rPr lang="ru-RU" sz="2800" dirty="0" smtClean="0"/>
              <a:t>!</a:t>
            </a:r>
          </a:p>
          <a:p>
            <a:r>
              <a:rPr lang="ru-RU" sz="2800" dirty="0" smtClean="0"/>
              <a:t>Этот вид передачи внутренней энергии характерен как для </a:t>
            </a:r>
            <a:r>
              <a:rPr lang="ru-RU" sz="2800" b="1" dirty="0" smtClean="0"/>
              <a:t>твердых веществ</a:t>
            </a:r>
            <a:r>
              <a:rPr lang="ru-RU" sz="2800" dirty="0" smtClean="0"/>
              <a:t>, так и для </a:t>
            </a:r>
            <a:r>
              <a:rPr lang="ru-RU" sz="2800" b="1" dirty="0" smtClean="0"/>
              <a:t>жидкостей</a:t>
            </a:r>
            <a:r>
              <a:rPr lang="ru-RU" sz="2800" dirty="0" smtClean="0"/>
              <a:t> и </a:t>
            </a:r>
            <a:r>
              <a:rPr lang="ru-RU" sz="2800" b="1" dirty="0" smtClean="0"/>
              <a:t>газов</a:t>
            </a:r>
            <a:r>
              <a:rPr lang="ru-RU" sz="2800" dirty="0" smtClean="0"/>
              <a:t>.</a:t>
            </a:r>
            <a:br>
              <a:rPr lang="ru-RU" sz="2800" dirty="0" smtClean="0"/>
            </a:b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93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993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Закипание воды в бумажном стакане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142976" y="2071678"/>
            <a:ext cx="671517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>
              <a:spcBef>
                <a:spcPct val="20000"/>
              </a:spcBef>
              <a:buFont typeface="Arial" pitchFamily="34" charset="0"/>
              <a:buChar char="•"/>
            </a:pPr>
            <a:r>
              <a:rPr lang="ru-RU" sz="2800" b="1" dirty="0" smtClean="0">
                <a:solidFill>
                  <a:srgbClr val="FF0000"/>
                </a:solidFill>
              </a:rPr>
              <a:t>Здесь должен быть видеофрагмент </a:t>
            </a:r>
            <a:r>
              <a:rPr lang="ru-RU" sz="2800" b="1" dirty="0" smtClean="0">
                <a:solidFill>
                  <a:srgbClr val="FF0000"/>
                </a:solidFill>
              </a:rPr>
              <a:t>«</a:t>
            </a:r>
            <a:r>
              <a:rPr lang="ru-RU" sz="2800" b="1" dirty="0" smtClean="0">
                <a:solidFill>
                  <a:srgbClr val="FF0000"/>
                </a:solidFill>
              </a:rPr>
              <a:t>Закипание воды в бумажном стакане</a:t>
            </a:r>
            <a:r>
              <a:rPr lang="ru-RU" sz="2800" b="1" dirty="0" smtClean="0">
                <a:solidFill>
                  <a:srgbClr val="FF0000"/>
                </a:solidFill>
              </a:rPr>
              <a:t>»</a:t>
            </a:r>
            <a:endParaRPr lang="ru-RU" sz="2800" b="1" dirty="0" smtClean="0">
              <a:solidFill>
                <a:srgbClr val="FF0000"/>
              </a:solidFill>
            </a:endParaRPr>
          </a:p>
        </p:txBody>
      </p:sp>
      <p:sp>
        <p:nvSpPr>
          <p:cNvPr id="6" name="Содержимое 3"/>
          <p:cNvSpPr txBox="1">
            <a:spLocks/>
          </p:cNvSpPr>
          <p:nvPr/>
        </p:nvSpPr>
        <p:spPr>
          <a:xfrm>
            <a:off x="214282" y="4214818"/>
            <a:ext cx="8929718" cy="1928826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Скачайте фильм по адресу: </a:t>
            </a:r>
            <a:r>
              <a:rPr lang="ru-RU" u="sng" dirty="0" smtClean="0">
                <a:hlinkClick r:id="rId2"/>
              </a:rPr>
              <a:t>http://school-collection.edu.ru/catalog/res/d5877037-6684-4b19-96af-b413a079b6ee/view</a:t>
            </a:r>
            <a:r>
              <a:rPr lang="ru-RU" u="sng" dirty="0" smtClean="0">
                <a:hlinkClick r:id="rId2"/>
              </a:rPr>
              <a:t>/</a:t>
            </a:r>
            <a:r>
              <a:rPr lang="ru-RU" u="sng" dirty="0" smtClean="0"/>
              <a:t> </a:t>
            </a:r>
            <a:r>
              <a:rPr lang="ru-RU" dirty="0" smtClean="0"/>
              <a:t>и </a:t>
            </a:r>
            <a:r>
              <a:rPr lang="ru-RU" dirty="0" smtClean="0"/>
              <a:t>вставьте его на этот слайд. При вставке установите</a:t>
            </a:r>
            <a:r>
              <a:rPr kumimoji="0" lang="ru-RU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«при показе слайдов воспроизводить автоматически», </a:t>
            </a:r>
            <a:r>
              <a:rPr lang="ru-RU" dirty="0" smtClean="0"/>
              <a:t>на вкладке «Параметры» поставьте галочку в поле</a:t>
            </a: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«Во весь экран»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Содержимое 11"/>
          <p:cNvSpPr>
            <a:spLocks noGrp="1"/>
          </p:cNvSpPr>
          <p:nvPr>
            <p:ph idx="1"/>
          </p:nvPr>
        </p:nvSpPr>
        <p:spPr>
          <a:xfrm>
            <a:off x="0" y="928670"/>
            <a:ext cx="9144000" cy="5929330"/>
          </a:xfrm>
        </p:spPr>
        <p:txBody>
          <a:bodyPr>
            <a:normAutofit/>
          </a:bodyPr>
          <a:lstStyle/>
          <a:p>
            <a:r>
              <a:rPr lang="ru-RU" sz="2400" dirty="0" smtClean="0"/>
              <a:t>Теплопроводность различных веществ </a:t>
            </a:r>
            <a:r>
              <a:rPr lang="ru-RU" sz="2400" b="1" dirty="0" smtClean="0"/>
              <a:t>разная</a:t>
            </a:r>
            <a:r>
              <a:rPr lang="ru-RU" sz="2400" dirty="0" smtClean="0"/>
              <a:t>. </a:t>
            </a:r>
          </a:p>
          <a:p>
            <a:r>
              <a:rPr lang="ru-RU" sz="2400" b="1" dirty="0" smtClean="0"/>
              <a:t>Металлы</a:t>
            </a:r>
            <a:r>
              <a:rPr lang="ru-RU" sz="2400" dirty="0" smtClean="0"/>
              <a:t> обладают </a:t>
            </a:r>
            <a:r>
              <a:rPr lang="ru-RU" sz="2400" b="1" dirty="0" smtClean="0">
                <a:solidFill>
                  <a:srgbClr val="FF0000"/>
                </a:solidFill>
              </a:rPr>
              <a:t>самой высокой теплопроводностью</a:t>
            </a:r>
            <a:r>
              <a:rPr lang="ru-RU" sz="2400" dirty="0" smtClean="0"/>
              <a:t>, причем у разных металлов теплопроводность </a:t>
            </a:r>
            <a:r>
              <a:rPr lang="ru-RU" sz="2400" b="1" dirty="0" smtClean="0"/>
              <a:t>отличается</a:t>
            </a:r>
            <a:r>
              <a:rPr lang="ru-RU" sz="2400" dirty="0" smtClean="0"/>
              <a:t>.</a:t>
            </a:r>
          </a:p>
          <a:p>
            <a:r>
              <a:rPr lang="ru-RU" sz="2400" dirty="0" smtClean="0"/>
              <a:t>Жидкости обладают меньшей теплопроводностью, чем твердые тела, а газы меньшей, чем жидкости.</a:t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 smtClean="0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0" y="0"/>
            <a:ext cx="9001156" cy="1000108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Виды теплопередачи. Теплопроводность.</a:t>
            </a:r>
            <a:endParaRPr lang="ru-RU" sz="2800" dirty="0"/>
          </a:p>
        </p:txBody>
      </p:sp>
      <p:pic>
        <p:nvPicPr>
          <p:cNvPr id="99332" name="Picture 4" descr="http://class-fizika.narod.ru/8_class/8_urok/8_3/9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4857760"/>
            <a:ext cx="8215370" cy="1780000"/>
          </a:xfrm>
          <a:prstGeom prst="rect">
            <a:avLst/>
          </a:prstGeom>
          <a:noFill/>
        </p:spPr>
      </p:pic>
      <p:pic>
        <p:nvPicPr>
          <p:cNvPr id="99336" name="Picture 8" descr="http://class-fizika.narod.ru/8_class/8_urok/8_3/12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3286124"/>
            <a:ext cx="8747491" cy="14287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93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93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93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993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Теплопроводность различных веществ</a:t>
            </a:r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214282" y="4786322"/>
            <a:ext cx="8715436" cy="19288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Вещества,</a:t>
            </a:r>
            <a:r>
              <a:rPr kumimoji="0" lang="ru-RU" sz="4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имеющие плохую теплопроводность, называются </a:t>
            </a:r>
            <a:r>
              <a:rPr kumimoji="0" lang="ru-RU" sz="4400" b="1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теплоизоляторами</a:t>
            </a: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00100" y="1714488"/>
            <a:ext cx="671517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>
              <a:spcBef>
                <a:spcPct val="20000"/>
              </a:spcBef>
              <a:buFont typeface="Arial" pitchFamily="34" charset="0"/>
              <a:buChar char="•"/>
            </a:pPr>
            <a:r>
              <a:rPr lang="ru-RU" sz="2800" b="1" dirty="0" smtClean="0">
                <a:solidFill>
                  <a:srgbClr val="FF0000"/>
                </a:solidFill>
              </a:rPr>
              <a:t>Здесь должен быть видеофрагмент </a:t>
            </a:r>
            <a:r>
              <a:rPr lang="ru-RU" sz="2800" b="1" dirty="0" smtClean="0">
                <a:solidFill>
                  <a:srgbClr val="FF0000"/>
                </a:solidFill>
              </a:rPr>
              <a:t>«</a:t>
            </a:r>
            <a:r>
              <a:rPr lang="ru-RU" sz="2800" b="1" dirty="0" smtClean="0">
                <a:solidFill>
                  <a:srgbClr val="FF0000"/>
                </a:solidFill>
              </a:rPr>
              <a:t>Теплопроводность различных веществ»</a:t>
            </a:r>
          </a:p>
        </p:txBody>
      </p:sp>
      <p:sp>
        <p:nvSpPr>
          <p:cNvPr id="6" name="Содержимое 3"/>
          <p:cNvSpPr txBox="1">
            <a:spLocks/>
          </p:cNvSpPr>
          <p:nvPr/>
        </p:nvSpPr>
        <p:spPr>
          <a:xfrm>
            <a:off x="214282" y="3071810"/>
            <a:ext cx="8929718" cy="1928826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Скачайте фильм по адресу: </a:t>
            </a:r>
            <a:r>
              <a:rPr lang="ru-RU" dirty="0" smtClean="0">
                <a:hlinkClick r:id="rId2"/>
              </a:rPr>
              <a:t>http://school-collection.edu.ru/catalog/res/ca779cec-9152-4c15-ad0c-49b74fcebb4c/view</a:t>
            </a:r>
            <a:r>
              <a:rPr lang="ru-RU" dirty="0" smtClean="0">
                <a:hlinkClick r:id="rId2"/>
              </a:rPr>
              <a:t>/</a:t>
            </a:r>
            <a:endParaRPr lang="ru-RU" dirty="0" smtClean="0"/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ru-RU" u="sng" dirty="0" smtClean="0"/>
              <a:t> </a:t>
            </a:r>
            <a:r>
              <a:rPr lang="ru-RU" dirty="0" smtClean="0"/>
              <a:t>и </a:t>
            </a:r>
            <a:r>
              <a:rPr lang="ru-RU" dirty="0" smtClean="0"/>
              <a:t>вставьте его на этот слайд. При вставке установите</a:t>
            </a:r>
            <a:r>
              <a:rPr kumimoji="0" lang="ru-RU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«при показе слайдов воспроизводить автоматически», </a:t>
            </a:r>
            <a:r>
              <a:rPr lang="ru-RU" dirty="0" smtClean="0"/>
              <a:t>на вкладке «Параметры» поставьте галочку в поле</a:t>
            </a: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«Во весь экран»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6143636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Лучший изолятор - </a:t>
            </a:r>
            <a:r>
              <a:rPr lang="ru-RU" dirty="0" smtClean="0">
                <a:solidFill>
                  <a:srgbClr val="FF0000"/>
                </a:solidFill>
              </a:rPr>
              <a:t>воздух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428712"/>
            <a:ext cx="6643702" cy="5429288"/>
          </a:xfrm>
        </p:spPr>
        <p:txBody>
          <a:bodyPr>
            <a:normAutofit/>
          </a:bodyPr>
          <a:lstStyle/>
          <a:p>
            <a:r>
              <a:rPr lang="ru-RU" dirty="0" smtClean="0"/>
              <a:t>Теплоизоляционные материалы </a:t>
            </a:r>
            <a:r>
              <a:rPr lang="ru-RU" b="1" dirty="0" smtClean="0">
                <a:solidFill>
                  <a:srgbClr val="FF0000"/>
                </a:solidFill>
              </a:rPr>
              <a:t>замедляют движение молекул</a:t>
            </a:r>
            <a:r>
              <a:rPr lang="ru-RU" dirty="0" smtClean="0"/>
              <a:t>. </a:t>
            </a:r>
          </a:p>
          <a:p>
            <a:r>
              <a:rPr lang="ru-RU" dirty="0" smtClean="0"/>
              <a:t>Молекулы медленнее всего движутся </a:t>
            </a:r>
            <a:r>
              <a:rPr lang="ru-RU" b="1" dirty="0" smtClean="0">
                <a:solidFill>
                  <a:srgbClr val="FF0000"/>
                </a:solidFill>
              </a:rPr>
              <a:t>в сухом воздухе</a:t>
            </a:r>
            <a:r>
              <a:rPr lang="ru-RU" dirty="0" smtClean="0"/>
              <a:t>. </a:t>
            </a:r>
          </a:p>
          <a:p>
            <a:r>
              <a:rPr lang="ru-RU" dirty="0" smtClean="0"/>
              <a:t>Поэтому, при производстве строительных материалов используют основной принцип – </a:t>
            </a:r>
            <a:r>
              <a:rPr lang="ru-RU" b="1" dirty="0" smtClean="0">
                <a:solidFill>
                  <a:srgbClr val="FF0000"/>
                </a:solidFill>
              </a:rPr>
              <a:t>удержание воздуха в порах или ячейках материала</a:t>
            </a:r>
          </a:p>
          <a:p>
            <a:r>
              <a:rPr lang="ru-RU" dirty="0" smtClean="0"/>
              <a:t>Вот так выглядят при увеличении:</a:t>
            </a:r>
          </a:p>
        </p:txBody>
      </p:sp>
      <p:pic>
        <p:nvPicPr>
          <p:cNvPr id="36866" name="Picture 2" descr="http://files.builderclub.com/uploads/articles/teploizolyacionnye-materialy-vybor-teploizolyacionnyh-materialov/kartinka-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00826" y="357166"/>
            <a:ext cx="2643174" cy="199015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357950" y="0"/>
            <a:ext cx="2786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ПЕНОПЛАСТ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500826" y="2285992"/>
            <a:ext cx="26431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Базальтовая вата</a:t>
            </a:r>
          </a:p>
        </p:txBody>
      </p:sp>
      <p:pic>
        <p:nvPicPr>
          <p:cNvPr id="36868" name="Picture 4" descr="http://files.builderclub.com/uploads/articles/teploizolyacionnye-materialy-vybor-teploizolyacionnyh-materialov/kartinka-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388" y="2714620"/>
            <a:ext cx="2714612" cy="2043945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6429388" y="4714884"/>
            <a:ext cx="27146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Пеностекло</a:t>
            </a:r>
          </a:p>
        </p:txBody>
      </p:sp>
      <p:pic>
        <p:nvPicPr>
          <p:cNvPr id="36871" name="Picture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03160" y="5214950"/>
            <a:ext cx="2740840" cy="164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" dur="500"/>
                                        <p:tgtEl>
                                          <p:spTgt spid="368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4" dur="500"/>
                                        <p:tgtEl>
                                          <p:spTgt spid="368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5" dur="500"/>
                                        <p:tgtEl>
                                          <p:spTgt spid="368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Содержимое 11"/>
          <p:cNvSpPr>
            <a:spLocks noGrp="1"/>
          </p:cNvSpPr>
          <p:nvPr>
            <p:ph idx="1"/>
          </p:nvPr>
        </p:nvSpPr>
        <p:spPr>
          <a:xfrm>
            <a:off x="0" y="928670"/>
            <a:ext cx="9144000" cy="1285884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Конвекция</a:t>
            </a:r>
            <a:r>
              <a:rPr lang="ru-RU" sz="2400" dirty="0" smtClean="0"/>
              <a:t> - вид теплопередачи, при котором энергия передается </a:t>
            </a:r>
            <a:r>
              <a:rPr lang="ru-RU" sz="2400" b="1" dirty="0" smtClean="0">
                <a:solidFill>
                  <a:srgbClr val="FF0000"/>
                </a:solidFill>
              </a:rPr>
              <a:t>потоками (струями) вещества</a:t>
            </a:r>
            <a:r>
              <a:rPr lang="ru-RU" sz="2400" dirty="0" smtClean="0"/>
              <a:t>.</a:t>
            </a:r>
          </a:p>
          <a:p>
            <a:r>
              <a:rPr lang="ru-RU" sz="2400" dirty="0" smtClean="0"/>
              <a:t>Характерна для </a:t>
            </a:r>
            <a:r>
              <a:rPr lang="ru-RU" sz="2400" b="1" dirty="0" smtClean="0">
                <a:solidFill>
                  <a:srgbClr val="FF0000"/>
                </a:solidFill>
              </a:rPr>
              <a:t>жидкостей</a:t>
            </a:r>
            <a:r>
              <a:rPr lang="ru-RU" sz="2400" dirty="0" smtClean="0"/>
              <a:t> и </a:t>
            </a:r>
            <a:r>
              <a:rPr lang="ru-RU" sz="2400" b="1" dirty="0" smtClean="0">
                <a:solidFill>
                  <a:srgbClr val="FF0000"/>
                </a:solidFill>
              </a:rPr>
              <a:t>газов</a:t>
            </a:r>
            <a:r>
              <a:rPr lang="ru-RU" sz="2400" dirty="0" smtClean="0"/>
              <a:t>.</a:t>
            </a: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00108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Виды теплопередачи. Конвекция.</a:t>
            </a:r>
            <a:endParaRPr lang="ru-RU" sz="2800" dirty="0"/>
          </a:p>
        </p:txBody>
      </p:sp>
      <p:pic>
        <p:nvPicPr>
          <p:cNvPr id="98305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57750" y="3733800"/>
            <a:ext cx="4286250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9" name="Прямая со стрелкой 8"/>
          <p:cNvCxnSpPr/>
          <p:nvPr/>
        </p:nvCxnSpPr>
        <p:spPr>
          <a:xfrm rot="5400000" flipH="1" flipV="1">
            <a:off x="8144694" y="4714090"/>
            <a:ext cx="714380" cy="1588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Скругленная соединительная линия 12"/>
          <p:cNvCxnSpPr/>
          <p:nvPr/>
        </p:nvCxnSpPr>
        <p:spPr>
          <a:xfrm rot="10800000">
            <a:off x="7500958" y="3929066"/>
            <a:ext cx="1000132" cy="285752"/>
          </a:xfrm>
          <a:prstGeom prst="curvedConnector3">
            <a:avLst>
              <a:gd name="adj1" fmla="val 19895"/>
            </a:avLst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rot="10800000">
            <a:off x="6143636" y="3929066"/>
            <a:ext cx="1000132" cy="1588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Скругленная соединительная линия 20"/>
          <p:cNvCxnSpPr/>
          <p:nvPr/>
        </p:nvCxnSpPr>
        <p:spPr>
          <a:xfrm rot="5400000">
            <a:off x="5179223" y="4107661"/>
            <a:ext cx="571504" cy="357190"/>
          </a:xfrm>
          <a:prstGeom prst="curvedConnector3">
            <a:avLst>
              <a:gd name="adj1" fmla="val -8536"/>
            </a:avLst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 rot="5400000">
            <a:off x="4822033" y="5322107"/>
            <a:ext cx="928694" cy="1588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Стрелка углом вверх 38"/>
          <p:cNvSpPr/>
          <p:nvPr/>
        </p:nvSpPr>
        <p:spPr>
          <a:xfrm rot="5400000">
            <a:off x="5313662" y="6110235"/>
            <a:ext cx="428628" cy="571504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Стрелка вправо 39"/>
          <p:cNvSpPr/>
          <p:nvPr/>
        </p:nvSpPr>
        <p:spPr>
          <a:xfrm>
            <a:off x="6572264" y="6429396"/>
            <a:ext cx="1000132" cy="2143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Стрелка углом вверх 40"/>
          <p:cNvSpPr/>
          <p:nvPr/>
        </p:nvSpPr>
        <p:spPr>
          <a:xfrm>
            <a:off x="8166913" y="6017595"/>
            <a:ext cx="428628" cy="571504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830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2214554"/>
            <a:ext cx="8782050" cy="140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830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3714752"/>
            <a:ext cx="4572000" cy="3143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8308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72000" y="3714752"/>
            <a:ext cx="4572000" cy="3143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8309" name="Picture 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643174" y="6429396"/>
            <a:ext cx="3609975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983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7" dur="500"/>
                                        <p:tgtEl>
                                          <p:spTgt spid="983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2" dur="500"/>
                                        <p:tgtEl>
                                          <p:spTgt spid="983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7" dur="500"/>
                                        <p:tgtEl>
                                          <p:spTgt spid="983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983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983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  <p:bldP spid="40" grpId="0" animBg="1"/>
      <p:bldP spid="40" grpId="1" animBg="1"/>
      <p:bldP spid="41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1068</TotalTime>
  <Words>1434</Words>
  <PresentationFormat>Экран (4:3)</PresentationFormat>
  <Paragraphs>111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 Office</vt:lpstr>
      <vt:lpstr>Виды теплопередачи: теплопроводность, конвекция, излучение Подготовка к ГИА</vt:lpstr>
      <vt:lpstr>Цель:</vt:lpstr>
      <vt:lpstr>Способы изменения  внутренней энергии </vt:lpstr>
      <vt:lpstr>Виды теплопередачи. Теплопроводность.</vt:lpstr>
      <vt:lpstr>Закипание воды в бумажном стакане</vt:lpstr>
      <vt:lpstr>Виды теплопередачи. Теплопроводность.</vt:lpstr>
      <vt:lpstr>Теплопроводность различных веществ</vt:lpstr>
      <vt:lpstr>Лучший изолятор - воздух</vt:lpstr>
      <vt:lpstr>Виды теплопередачи. Конвекция.</vt:lpstr>
      <vt:lpstr>Конвекционные потоки при нагревании воды</vt:lpstr>
      <vt:lpstr>Конвекция при нагревании льда в пробирке</vt:lpstr>
      <vt:lpstr>Принцип действия комнатного отопления</vt:lpstr>
      <vt:lpstr>Виды теплопередачи. Излучение.</vt:lpstr>
      <vt:lpstr>Нагревание излучением</vt:lpstr>
      <vt:lpstr>Светлые и темные поверхности тел поглощают излучение по-разному. </vt:lpstr>
      <vt:lpstr>Все виды теплопередачи одновременно!</vt:lpstr>
      <vt:lpstr>Рассмотрим задачи: </vt:lpstr>
      <vt:lpstr>ГИА-2010-7. В кастрюле с водой, поставленной на электроплиту, теплопередача в воде осуществляется  преимущественно</vt:lpstr>
      <vt:lpstr>ГИА-2010-8. При выполнении измерений теплоемкости тела при помощи калориметра можно получить более точный результат, если в пространстве между двумя сосудами калориметра находится: A) вакуум; Б) воздух; B) вода.</vt:lpstr>
      <vt:lpstr>ГИА-2009-14. Как нагревается вода в чайнике, стоящем на электрической плите?</vt:lpstr>
      <vt:lpstr>2010 г. (ГИА-9). 8. В одинаковые сосуды с холодной водой опустили нагретые до 1000С сплошные шары одинакового объема, в первый сосуд — из меди, а во второй — из цинка. После достижения состояния теплового равновесия оказалось, что в сосудах установилась разная температура. В каком из сосудов окажется более высокая температура?</vt:lpstr>
      <vt:lpstr>ГИА-2010-26. В комнате на столе лежат пластмассовый и металлический шарики одинакового объема. Какой из шариков на ощупь кажется холоднее? Ответ поясните.</vt:lpstr>
      <vt:lpstr>ГИА-2010-26. Религиозные люди утверждают, что лишь в день Пасхи солнце при восходе ≪играет≫ (диск солнца колеблется, меняет свою форму и цвет). Как объяснить видимое колебание диска восходящего солнца?</vt:lpstr>
      <vt:lpstr>Литература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Механическое движение. Траектория, путь, перемещение Подготовка к ГИА</dc:title>
  <cp:lastModifiedBy>Ирина</cp:lastModifiedBy>
  <cp:revision>94</cp:revision>
  <dcterms:modified xsi:type="dcterms:W3CDTF">2010-09-22T15:13:37Z</dcterms:modified>
</cp:coreProperties>
</file>