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0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67" r:id="rId24"/>
    <p:sldId id="268" r:id="rId25"/>
    <p:sldId id="280" r:id="rId26"/>
    <p:sldId id="282" r:id="rId27"/>
    <p:sldId id="283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7B10E2-DAE2-4ADB-B605-4D6EBDBCD8E2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C9D269-9C92-49A3-956E-969347D97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0000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69;&#1083;&#1077;&#1082;&#1090;&#1088;&#1080;&#1095;&#1077;&#1089;&#1082;&#1080;&#1081;%20&#1090;&#1086;&#1082;.AV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Современный кабинет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Учитель физики МКОУ-СОШ № 4 ГО Богданович высшей кв.категории Печеркина С.В.</a:t>
            </a:r>
            <a:endParaRPr lang="ru-RU" sz="2400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План реализации мероприятий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Кабинет по своему устройству и оборудованию соответствует современным требованиям обучения физики, которые подробно изложены в методической литературе </a:t>
            </a:r>
          </a:p>
          <a:p>
            <a:r>
              <a:rPr lang="ru-RU" dirty="0" smtClean="0"/>
              <a:t>(«Кабинет физики» </a:t>
            </a:r>
            <a:r>
              <a:rPr lang="ru-RU" dirty="0" err="1" smtClean="0"/>
              <a:t>авт</a:t>
            </a:r>
            <a:r>
              <a:rPr lang="ru-RU" dirty="0" smtClean="0"/>
              <a:t> кол. А. Г. </a:t>
            </a:r>
            <a:r>
              <a:rPr lang="ru-RU" dirty="0" err="1" smtClean="0"/>
              <a:t>Восканян</a:t>
            </a:r>
            <a:r>
              <a:rPr lang="ru-RU" dirty="0" smtClean="0"/>
              <a:t>, К.Г. </a:t>
            </a:r>
            <a:r>
              <a:rPr lang="ru-RU" dirty="0" err="1" smtClean="0"/>
              <a:t>Юлаев</a:t>
            </a:r>
            <a:r>
              <a:rPr lang="ru-RU" dirty="0" smtClean="0"/>
              <a:t> и др.).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Обеспечение условий формирования простейших умений физического экспериментирования</a:t>
            </a:r>
            <a:r>
              <a:rPr lang="ru-RU" i="1" u="sng" dirty="0" smtClean="0">
                <a:solidFill>
                  <a:schemeClr val="bg1"/>
                </a:solidFill>
              </a:rPr>
              <a:t/>
            </a:r>
            <a:br>
              <a:rPr lang="ru-RU" i="1" u="sng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2880320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093443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Учебники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Пособия для учащихся и учителя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УМК по физике (7-9 классы)</a:t>
            </a:r>
            <a:endParaRPr lang="ru-RU" dirty="0"/>
          </a:p>
        </p:txBody>
      </p:sp>
      <p:pic>
        <p:nvPicPr>
          <p:cNvPr id="8194" name="Picture 2" descr="K:\УМК по физике\УМК 7-9 (физика)\Учебник_Физика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14287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K:\УМК по физике\УМК 7-9 (физика)\Учебник_Физика-8.jpg"/>
          <p:cNvPicPr>
            <a:picLocks noChangeAspect="1" noChangeArrowheads="1"/>
          </p:cNvPicPr>
          <p:nvPr/>
        </p:nvPicPr>
        <p:blipFill>
          <a:blip r:embed="rId3" cstate="print"/>
          <a:srcRect l="14286" r="14286"/>
          <a:stretch>
            <a:fillRect/>
          </a:stretch>
        </p:blipFill>
        <p:spPr bwMode="auto">
          <a:xfrm>
            <a:off x="1285852" y="2357430"/>
            <a:ext cx="14287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K:\УМК по физике\УМК 7-9 (физика)\Учебник_Физика-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286124"/>
            <a:ext cx="1428760" cy="1944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K:\УМК по физике\УМК 7-9 (физика)\Физика-7 (Марон)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1113782" cy="163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K:\УМК по физике\УМК 7-9 (физика)\Сборник задач (Лукашик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357430"/>
            <a:ext cx="1285884" cy="196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K:\УМК по физике\УМК 7-9 (физика)\Сборник вопросов и задач 7-9 (Марон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500438"/>
            <a:ext cx="135732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Пособия для учащихся и учителя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УМК по физике (10-11 классы)</a:t>
            </a:r>
            <a:endParaRPr lang="ru-RU" dirty="0"/>
          </a:p>
        </p:txBody>
      </p:sp>
      <p:pic>
        <p:nvPicPr>
          <p:cNvPr id="9218" name="Picture 2" descr="K:\УМК по физике\УМК 10-11\Учебник_Физика-10(Мякишев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750" r="18749"/>
          <a:stretch>
            <a:fillRect/>
          </a:stretch>
        </p:blipFill>
        <p:spPr bwMode="auto">
          <a:xfrm>
            <a:off x="785786" y="1428736"/>
            <a:ext cx="1428761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K:\УМК по физике\УМК 10-11\Учебник_Физика-11(Мякишев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86058"/>
            <a:ext cx="1521629" cy="23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K:\УМК по физике\УМК 10-11\Опорные конспекты(Марон)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1311097" cy="1857388"/>
          </a:xfrm>
          <a:prstGeom prst="rect">
            <a:avLst/>
          </a:prstGeom>
          <a:noFill/>
        </p:spPr>
      </p:pic>
      <p:pic>
        <p:nvPicPr>
          <p:cNvPr id="9221" name="Picture 5" descr="K:\УМК по физике\УМК 10-11\Опорные конспекты_Физика-10 (Марон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357430"/>
            <a:ext cx="1450191" cy="2071702"/>
          </a:xfrm>
          <a:prstGeom prst="rect">
            <a:avLst/>
          </a:prstGeom>
          <a:noFill/>
        </p:spPr>
      </p:pic>
      <p:pic>
        <p:nvPicPr>
          <p:cNvPr id="9222" name="Picture 6" descr="K:\УМК по физике\УМК 10-11\Дидактические карточки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071810"/>
            <a:ext cx="1214446" cy="1902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14734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Традиционная форма уроков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6" y="1643050"/>
            <a:ext cx="4041775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Уроки с использованием ИКТ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образовательного процесса</a:t>
            </a:r>
            <a:endParaRPr lang="ru-RU" dirty="0"/>
          </a:p>
        </p:txBody>
      </p:sp>
      <p:pic>
        <p:nvPicPr>
          <p:cNvPr id="2051" name="Picture 3" descr="J:\Печеркина С.В. - новое\Кабинет физики\S6305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20" y="2357430"/>
            <a:ext cx="2686032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2500306"/>
            <a:ext cx="17145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Фронтальные практические работы</a:t>
            </a:r>
            <a:endParaRPr lang="ru-RU" sz="1400" b="1" dirty="0"/>
          </a:p>
        </p:txBody>
      </p:sp>
      <p:pic>
        <p:nvPicPr>
          <p:cNvPr id="2052" name="Picture 4" descr="J:\Печеркина С.В. - новое\На сайт Печеркина\семинар по физик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4876" y="2428867"/>
            <a:ext cx="2500330" cy="18752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86644" y="2428868"/>
            <a:ext cx="157163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Сообщения учащихся с компьютерной поддержкой</a:t>
            </a:r>
            <a:endParaRPr lang="ru-RU" sz="1400" b="1" dirty="0"/>
          </a:p>
        </p:txBody>
      </p:sp>
      <p:pic>
        <p:nvPicPr>
          <p:cNvPr id="2053" name="Picture 5" descr="J:\Печеркина С.В. - новое\На сайт Печеркина\работа над проектом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928794" y="4429132"/>
            <a:ext cx="2571768" cy="22145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2844" y="4929198"/>
            <a:ext cx="15716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Групповая форма работы</a:t>
            </a:r>
            <a:endParaRPr lang="ru-RU" sz="1400" b="1" dirty="0"/>
          </a:p>
        </p:txBody>
      </p:sp>
      <p:pic>
        <p:nvPicPr>
          <p:cNvPr id="2054" name="Picture 6" descr="J:\Печеркина С.В. - новое\На сайт Печеркина\конференция 00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00760" y="4286256"/>
            <a:ext cx="2857520" cy="2286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0" y="4714884"/>
            <a:ext cx="192882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Интерактивные формы изложения нового материала</a:t>
            </a:r>
            <a:endParaRPr lang="ru-RU" sz="1400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7158" y="1600200"/>
            <a:ext cx="414023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к ЕГЭ - репетиторы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Виртуальные и демонстрационные уроки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Используемые </a:t>
            </a:r>
            <a:r>
              <a:rPr lang="ru-RU" dirty="0" err="1" smtClean="0"/>
              <a:t>ЦОРы</a:t>
            </a:r>
            <a:r>
              <a:rPr lang="ru-RU" dirty="0" smtClean="0"/>
              <a:t> по физике</a:t>
            </a:r>
            <a:endParaRPr lang="ru-RU" dirty="0"/>
          </a:p>
        </p:txBody>
      </p:sp>
      <p:pic>
        <p:nvPicPr>
          <p:cNvPr id="7171" name="Picture 3" descr="K:\К аттестации\ИКТ в работе учителя физики\ДидактичМатер\videozadach_fiz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1315343" cy="1749681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K:\К аттестации\ИКТ в работе учителя физики\ДидактичМатер\videozadach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86578" y="1643050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0" descr="p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143248"/>
            <a:ext cx="2085787" cy="205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K:\Портфолио Печеркиной С.В\Интернет-ресурсы учителя\Подготовка к ЕГЭ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48" y="2500306"/>
            <a:ext cx="1571636" cy="1571636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3" descr="K:\Портфолио Печеркиной С.В\Интернет-ресурсы учителя\Физика7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286124"/>
            <a:ext cx="1785950" cy="178595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9" descr="p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071942"/>
            <a:ext cx="152610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Каким образом использую </a:t>
            </a:r>
            <a:br>
              <a:rPr lang="ru-RU" sz="3200" b="1" dirty="0" smtClean="0"/>
            </a:br>
            <a:r>
              <a:rPr lang="ru-RU" sz="3200" b="1" dirty="0" smtClean="0"/>
              <a:t>электронные ресурсы на уроках?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99616"/>
            <a:ext cx="8686800" cy="462654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70000"/>
              </a:spcBef>
              <a:buClr>
                <a:schemeClr val="hlink"/>
              </a:buClr>
              <a:buSzPct val="165000"/>
              <a:buFont typeface="Wingdings" pitchFamily="2" charset="2"/>
              <a:buChar char="§"/>
            </a:pPr>
            <a:r>
              <a:rPr lang="ru-RU" sz="1900" b="1" dirty="0" smtClean="0">
                <a:solidFill>
                  <a:srgbClr val="FF0000"/>
                </a:solidFill>
              </a:rPr>
              <a:t>Использую электронные ресурсы, особенно 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1900" b="1" dirty="0" smtClean="0">
                <a:solidFill>
                  <a:srgbClr val="FF0000"/>
                </a:solidFill>
              </a:rPr>
              <a:t> анимации,  компьютерные модели </a:t>
            </a:r>
            <a:r>
              <a:rPr lang="en-US" sz="1900" b="1" dirty="0" smtClean="0">
                <a:solidFill>
                  <a:srgbClr val="FF0000"/>
                </a:solidFill>
              </a:rPr>
              <a:t/>
            </a:r>
            <a:br>
              <a:rPr lang="en-US" sz="1900" b="1" dirty="0" smtClean="0">
                <a:solidFill>
                  <a:srgbClr val="FF0000"/>
                </a:solidFill>
              </a:rPr>
            </a:b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и виртуальные лаборатории,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pPr>
              <a:spcBef>
                <a:spcPct val="70000"/>
              </a:spcBef>
              <a:buClr>
                <a:schemeClr val="hlink"/>
              </a:buClr>
              <a:buSzPct val="165000"/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      для демонстраций; </a:t>
            </a:r>
          </a:p>
          <a:p>
            <a:pPr marL="179388" lvl="1" indent="180975">
              <a:spcBef>
                <a:spcPct val="70000"/>
              </a:spcBef>
              <a:buClr>
                <a:schemeClr val="hlink"/>
              </a:buClr>
              <a:buSzPct val="165000"/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организую индивидуальное интерактивное 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обучение учащихся; </a:t>
            </a:r>
          </a:p>
          <a:p>
            <a:pPr marL="179388" lvl="1" indent="180975">
              <a:spcBef>
                <a:spcPct val="70000"/>
              </a:spcBef>
              <a:buClr>
                <a:schemeClr val="hlink"/>
              </a:buClr>
              <a:buSzPct val="165000"/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провожу компьютерные лабораторные работы 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1900" b="1" dirty="0" smtClean="0">
                <a:solidFill>
                  <a:srgbClr val="FF0000"/>
                </a:solidFill>
              </a:rPr>
              <a:t>с использованием компьютерных моделей 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1900" b="1" dirty="0" smtClean="0">
                <a:solidFill>
                  <a:srgbClr val="FF0000"/>
                </a:solidFill>
              </a:rPr>
              <a:t>или виртуальных лабораторий; </a:t>
            </a:r>
          </a:p>
          <a:p>
            <a:pPr marL="179388" lvl="1" indent="180975">
              <a:spcBef>
                <a:spcPct val="70000"/>
              </a:spcBef>
              <a:buClr>
                <a:schemeClr val="hlink"/>
              </a:buClr>
              <a:buSzPct val="165000"/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организую исследовательскую и проектную 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деятельность учащихся с использованием 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компьютерных моделей и виртуальных лабораторий; </a:t>
            </a:r>
          </a:p>
          <a:p>
            <a:pPr marL="179388" lvl="1" indent="180975">
              <a:spcBef>
                <a:spcPct val="70000"/>
              </a:spcBef>
              <a:buClr>
                <a:schemeClr val="hlink"/>
              </a:buClr>
              <a:buSzPct val="165000"/>
              <a:buFont typeface="Wingdings" pitchFamily="2" charset="2"/>
              <a:buChar char="§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провожу контроль знаний учащихся 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1900" b="1" dirty="0" smtClean="0">
                <a:solidFill>
                  <a:srgbClr val="FF0000"/>
                </a:solidFill>
              </a:rPr>
              <a:t>с использованием компьютерных программ 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1900" b="1" dirty="0" smtClean="0">
                <a:solidFill>
                  <a:srgbClr val="FF0000"/>
                </a:solidFill>
              </a:rPr>
              <a:t>или технологий дистанционного обучения.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1" name="Picture 1" descr="D:\!!!ПЕРЕУСТАНОВИЛ!!!\Мама\Мои документы\Фото\Фото Конференция\конференция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8501098"/>
            <a:ext cx="15240000" cy="11430000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71612"/>
            <a:ext cx="2477070" cy="1814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Применение </a:t>
            </a:r>
            <a:r>
              <a:rPr lang="ru-RU" sz="2400" dirty="0" err="1" smtClean="0"/>
              <a:t>ЦОРов</a:t>
            </a:r>
            <a:r>
              <a:rPr lang="ru-RU" sz="2400" dirty="0" smtClean="0"/>
              <a:t> для подготовки и </a:t>
            </a:r>
            <a:r>
              <a:rPr lang="ru-RU" sz="2400" dirty="0" err="1" smtClean="0"/>
              <a:t>проведениия</a:t>
            </a:r>
            <a:r>
              <a:rPr lang="ru-RU" sz="2400" dirty="0" smtClean="0"/>
              <a:t> практикумов, лабораторных работ, исследований учащихся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651"/>
          <a:stretch>
            <a:fillRect/>
          </a:stretch>
        </p:blipFill>
        <p:spPr bwMode="auto">
          <a:xfrm>
            <a:off x="357158" y="1571612"/>
            <a:ext cx="4212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4651"/>
          <a:stretch>
            <a:fillRect/>
          </a:stretch>
        </p:blipFill>
        <p:spPr bwMode="auto">
          <a:xfrm>
            <a:off x="4714877" y="3214686"/>
            <a:ext cx="4167216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Лабораторная работа №4 </a:t>
            </a:r>
            <a:endParaRPr lang="ru-RU" sz="2400" b="1" i="1" u="sng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28605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Измерение объема тела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Оборудование: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/>
              <a:t>измерительный цилиндр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     цилиндр, шарик, нитки</a:t>
            </a:r>
          </a:p>
          <a:p>
            <a:endParaRPr lang="ru-RU" sz="2400" b="1" dirty="0" smtClean="0"/>
          </a:p>
          <a:p>
            <a:endParaRPr lang="ru-RU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57233"/>
            <a:ext cx="9001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Цель работы: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</a:t>
            </a:r>
            <a:r>
              <a:rPr lang="ru-RU" sz="1600" b="1" dirty="0" smtClean="0"/>
              <a:t>научиться определять объем тела с помощью                   измерительного  цилиндра (мензурки).</a:t>
            </a:r>
          </a:p>
        </p:txBody>
      </p:sp>
      <p:grpSp>
        <p:nvGrpSpPr>
          <p:cNvPr id="2" name="Группа 7"/>
          <p:cNvGrpSpPr/>
          <p:nvPr/>
        </p:nvGrpSpPr>
        <p:grpSpPr>
          <a:xfrm>
            <a:off x="7500958" y="1643050"/>
            <a:ext cx="1285884" cy="5072098"/>
            <a:chOff x="571472" y="0"/>
            <a:chExt cx="1714512" cy="6357958"/>
          </a:xfrm>
        </p:grpSpPr>
        <p:grpSp>
          <p:nvGrpSpPr>
            <p:cNvPr id="3" name="Группа 256"/>
            <p:cNvGrpSpPr/>
            <p:nvPr/>
          </p:nvGrpSpPr>
          <p:grpSpPr>
            <a:xfrm>
              <a:off x="571472" y="0"/>
              <a:ext cx="1714512" cy="6357958"/>
              <a:chOff x="0" y="-98329"/>
              <a:chExt cx="1571604" cy="6956329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142844" y="-98329"/>
                <a:ext cx="1285884" cy="6813477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5875">
                <a:solidFill>
                  <a:schemeClr val="bg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Трапеция 2"/>
              <p:cNvSpPr/>
              <p:nvPr/>
            </p:nvSpPr>
            <p:spPr>
              <a:xfrm>
                <a:off x="0" y="6572272"/>
                <a:ext cx="1571604" cy="285728"/>
              </a:xfrm>
              <a:prstGeom prst="trapezoid">
                <a:avLst>
                  <a:gd name="adj" fmla="val 53571"/>
                </a:avLst>
              </a:prstGeom>
              <a:solidFill>
                <a:schemeClr val="accent2">
                  <a:lumMod val="75000"/>
                  <a:alpha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" name="Группа 255"/>
              <p:cNvGrpSpPr/>
              <p:nvPr/>
            </p:nvGrpSpPr>
            <p:grpSpPr>
              <a:xfrm rot="5400000">
                <a:off x="-2349009" y="2991998"/>
                <a:ext cx="5859185" cy="875510"/>
                <a:chOff x="285823" y="1857364"/>
                <a:chExt cx="8359735" cy="875510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5400000">
                  <a:off x="8251855" y="2320914"/>
                  <a:ext cx="785818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  <a:alpha val="7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Группа 150"/>
                <p:cNvGrpSpPr/>
                <p:nvPr/>
              </p:nvGrpSpPr>
              <p:grpSpPr>
                <a:xfrm>
                  <a:off x="28582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29" name="Прямая соединительная линия 15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31" name="Прямая соединительная линия 13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Прямая соединительная линия 13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Прямая соединительная линия 13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Прямая соединительная линия 13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Прямая соединительная линия 13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Прямая соединительная линия 13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Прямая соединительная линия 13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Прямая соединительная линия 13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Прямая соединительная линия 13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" name="Группа 151"/>
                <p:cNvGrpSpPr/>
                <p:nvPr/>
              </p:nvGrpSpPr>
              <p:grpSpPr>
                <a:xfrm>
                  <a:off x="121451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19" name="Прямая соединительная линия 11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Прямая соединительная линия 11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Прямая соединительная линия 12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Прямая соединительная линия 12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Прямая соединительная линия 12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Прямая соединительная линия 12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Прямая соединительная линия 12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Прямая соединительная линия 12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Прямая соединительная линия 12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Группа 164"/>
                <p:cNvGrpSpPr/>
                <p:nvPr/>
              </p:nvGrpSpPr>
              <p:grpSpPr>
                <a:xfrm>
                  <a:off x="214321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105" name="Прямая соединительная линия 10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107" name="Прямая соединительная линия 10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Прямая соединительная линия 10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Прямая соединительная линия 10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Прямая соединительная линия 11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Прямая соединительная линия 11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Прямая соединительная линия 11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Прямая соединительная линия 11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Прямая соединительная линия 11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Группа 177"/>
                <p:cNvGrpSpPr/>
                <p:nvPr/>
              </p:nvGrpSpPr>
              <p:grpSpPr>
                <a:xfrm>
                  <a:off x="307190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Группа 190"/>
                <p:cNvGrpSpPr/>
                <p:nvPr/>
              </p:nvGrpSpPr>
              <p:grpSpPr>
                <a:xfrm>
                  <a:off x="4000599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83" name="Прямая соединительная линия 82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Прямая соединительная линия 83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Прямая соединительная линия 84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Прямая соединительная линия 86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2" name="Группа 203"/>
                <p:cNvGrpSpPr/>
                <p:nvPr/>
              </p:nvGrpSpPr>
              <p:grpSpPr>
                <a:xfrm>
                  <a:off x="4929293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71" name="Прямая соединительная линия 70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Прямая соединительная линия 71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Прямая соединительная линия 72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единительная линия 75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единительная линия 76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Группа 216"/>
                <p:cNvGrpSpPr/>
                <p:nvPr/>
              </p:nvGrpSpPr>
              <p:grpSpPr>
                <a:xfrm>
                  <a:off x="5857987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59" name="Прямая соединительная линия 58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Прямая соединительная линия 62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Прямая соединительная линия 63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Прямая соединительная линия 64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Прямая соединительная линия 65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единительная линия 66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0" name="Группа 229"/>
                <p:cNvGrpSpPr/>
                <p:nvPr/>
              </p:nvGrpSpPr>
              <p:grpSpPr>
                <a:xfrm>
                  <a:off x="6786681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45" name="Прямая соединительная линия 44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Прямая соединительная линия 47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Прямая соединительная линия 48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Прямая соединительная линия 50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Прямая соединительная линия 51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Прямая соединительная линия 54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4" name="Группа 242"/>
                <p:cNvGrpSpPr/>
                <p:nvPr/>
              </p:nvGrpSpPr>
              <p:grpSpPr>
                <a:xfrm>
                  <a:off x="7715375" y="1857364"/>
                  <a:ext cx="928772" cy="875510"/>
                  <a:chOff x="3785388" y="2929728"/>
                  <a:chExt cx="2858314" cy="875510"/>
                </a:xfrm>
              </p:grpSpPr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>
                    <a:off x="6071404" y="3500438"/>
                    <a:ext cx="572298" cy="794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  <a:alpha val="7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" name="Группа 130"/>
                  <p:cNvGrpSpPr/>
                  <p:nvPr/>
                </p:nvGrpSpPr>
                <p:grpSpPr>
                  <a:xfrm>
                    <a:off x="3785388" y="2929728"/>
                    <a:ext cx="2858314" cy="875510"/>
                    <a:chOff x="926655" y="1858158"/>
                    <a:chExt cx="7225182" cy="875510"/>
                  </a:xfrm>
                </p:grpSpPr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>
                      <a:off x="928662" y="2714620"/>
                      <a:ext cx="7223175" cy="1588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Прямая соединительная линия 35"/>
                    <p:cNvCxnSpPr/>
                    <p:nvPr/>
                  </p:nvCxnSpPr>
                  <p:spPr>
                    <a:xfrm rot="5400000">
                      <a:off x="500034" y="2284779"/>
                      <a:ext cx="857256" cy="4014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Прямая соединительная линия 36"/>
                    <p:cNvCxnSpPr/>
                    <p:nvPr/>
                  </p:nvCxnSpPr>
                  <p:spPr>
                    <a:xfrm rot="16200000" flipH="1">
                      <a:off x="1357290" y="2428868"/>
                      <a:ext cx="581028" cy="952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rot="16200000" flipH="1">
                      <a:off x="2143108" y="2428868"/>
                      <a:ext cx="590552" cy="19048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5400000">
                      <a:off x="2856694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rot="5400000">
                      <a:off x="3571871" y="2428867"/>
                      <a:ext cx="572298" cy="796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Прямая соединительная линия 40"/>
                    <p:cNvCxnSpPr/>
                    <p:nvPr/>
                  </p:nvCxnSpPr>
                  <p:spPr>
                    <a:xfrm rot="16200000" flipH="1">
                      <a:off x="4198540" y="2341956"/>
                      <a:ext cx="715172" cy="3174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Прямая соединительная линия 41"/>
                    <p:cNvCxnSpPr/>
                    <p:nvPr/>
                  </p:nvCxnSpPr>
                  <p:spPr>
                    <a:xfrm rot="5400000">
                      <a:off x="571500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Прямая соединительная линия 42"/>
                    <p:cNvCxnSpPr/>
                    <p:nvPr/>
                  </p:nvCxnSpPr>
                  <p:spPr>
                    <a:xfrm rot="5400000">
                      <a:off x="500062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Прямая соединительная линия 43"/>
                    <p:cNvCxnSpPr/>
                    <p:nvPr/>
                  </p:nvCxnSpPr>
                  <p:spPr>
                    <a:xfrm rot="5400000">
                      <a:off x="6429388" y="2428868"/>
                      <a:ext cx="572298" cy="79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75000"/>
                          <a:lumOff val="25000"/>
                          <a:alpha val="7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1643042" y="5715017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10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3042" y="5143512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20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3042" y="457200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30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3042" y="4000504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40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3042" y="3357561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50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3042" y="278605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6</a:t>
              </a:r>
              <a:r>
                <a:rPr lang="ru-RU" sz="1400" dirty="0" smtClean="0"/>
                <a:t>0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3042" y="2143117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7</a:t>
              </a:r>
              <a:r>
                <a:rPr lang="ru-RU" sz="1400" dirty="0" smtClean="0"/>
                <a:t>0</a:t>
              </a:r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3042" y="1571611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</a:t>
              </a:r>
              <a:r>
                <a:rPr lang="ru-RU" sz="1400" dirty="0" smtClean="0"/>
                <a:t>0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3042" y="1000108"/>
              <a:ext cx="383382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9</a:t>
              </a:r>
              <a:r>
                <a:rPr lang="ru-RU" sz="1400" dirty="0" smtClean="0"/>
                <a:t>0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3979" y="474474"/>
              <a:ext cx="478727" cy="4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100</a:t>
              </a:r>
              <a:endParaRPr lang="ru-RU" sz="1400" dirty="0"/>
            </a:p>
          </p:txBody>
        </p:sp>
      </p:grpSp>
      <p:grpSp>
        <p:nvGrpSpPr>
          <p:cNvPr id="118" name="Группа 140"/>
          <p:cNvGrpSpPr/>
          <p:nvPr/>
        </p:nvGrpSpPr>
        <p:grpSpPr>
          <a:xfrm rot="10119628">
            <a:off x="5560776" y="5009889"/>
            <a:ext cx="1570754" cy="1733728"/>
            <a:chOff x="6786578" y="5000636"/>
            <a:chExt cx="1652592" cy="1857364"/>
          </a:xfrm>
        </p:grpSpPr>
        <p:sp>
          <p:nvSpPr>
            <p:cNvPr id="142" name="Полилиния 141"/>
            <p:cNvSpPr/>
            <p:nvPr/>
          </p:nvSpPr>
          <p:spPr>
            <a:xfrm>
              <a:off x="7429520" y="5314950"/>
              <a:ext cx="1009650" cy="1543050"/>
            </a:xfrm>
            <a:custGeom>
              <a:avLst/>
              <a:gdLst>
                <a:gd name="connsiteX0" fmla="*/ 190500 w 1009650"/>
                <a:gd name="connsiteY0" fmla="*/ 0 h 1543050"/>
                <a:gd name="connsiteX1" fmla="*/ 447675 w 1009650"/>
                <a:gd name="connsiteY1" fmla="*/ 228600 h 1543050"/>
                <a:gd name="connsiteX2" fmla="*/ 38100 w 1009650"/>
                <a:gd name="connsiteY2" fmla="*/ 981075 h 1543050"/>
                <a:gd name="connsiteX3" fmla="*/ 676275 w 1009650"/>
                <a:gd name="connsiteY3" fmla="*/ 914400 h 1543050"/>
                <a:gd name="connsiteX4" fmla="*/ 723900 w 1009650"/>
                <a:gd name="connsiteY4" fmla="*/ 1400175 h 1543050"/>
                <a:gd name="connsiteX5" fmla="*/ 962025 w 1009650"/>
                <a:gd name="connsiteY5" fmla="*/ 1428750 h 1543050"/>
                <a:gd name="connsiteX6" fmla="*/ 1009650 w 1009650"/>
                <a:gd name="connsiteY6" fmla="*/ 1524000 h 1543050"/>
                <a:gd name="connsiteX7" fmla="*/ 1009650 w 1009650"/>
                <a:gd name="connsiteY7" fmla="*/ 1524000 h 1543050"/>
                <a:gd name="connsiteX8" fmla="*/ 981075 w 1009650"/>
                <a:gd name="connsiteY8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650" h="1543050">
                  <a:moveTo>
                    <a:pt x="190500" y="0"/>
                  </a:moveTo>
                  <a:cubicBezTo>
                    <a:pt x="331787" y="32544"/>
                    <a:pt x="473075" y="65088"/>
                    <a:pt x="447675" y="228600"/>
                  </a:cubicBezTo>
                  <a:cubicBezTo>
                    <a:pt x="422275" y="392113"/>
                    <a:pt x="0" y="866775"/>
                    <a:pt x="38100" y="981075"/>
                  </a:cubicBezTo>
                  <a:cubicBezTo>
                    <a:pt x="76200" y="1095375"/>
                    <a:pt x="561975" y="844550"/>
                    <a:pt x="676275" y="914400"/>
                  </a:cubicBezTo>
                  <a:cubicBezTo>
                    <a:pt x="790575" y="984250"/>
                    <a:pt x="676275" y="1314450"/>
                    <a:pt x="723900" y="1400175"/>
                  </a:cubicBezTo>
                  <a:cubicBezTo>
                    <a:pt x="771525" y="1485900"/>
                    <a:pt x="914400" y="1408113"/>
                    <a:pt x="962025" y="1428750"/>
                  </a:cubicBezTo>
                  <a:cubicBezTo>
                    <a:pt x="1009650" y="1449388"/>
                    <a:pt x="1009650" y="1524000"/>
                    <a:pt x="1009650" y="1524000"/>
                  </a:cubicBezTo>
                  <a:lnTo>
                    <a:pt x="1009650" y="1524000"/>
                  </a:lnTo>
                  <a:lnTo>
                    <a:pt x="981075" y="1543050"/>
                  </a:lnTo>
                </a:path>
              </a:pathLst>
            </a:custGeom>
            <a:ln w="158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786578" y="5000636"/>
              <a:ext cx="857256" cy="8572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woPt" dir="t">
                <a:rot lat="0" lon="0" rev="21594000"/>
              </a:lightRig>
            </a:scene3d>
            <a:sp3d prstMaterial="softEdg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Группа 143"/>
          <p:cNvGrpSpPr/>
          <p:nvPr/>
        </p:nvGrpSpPr>
        <p:grpSpPr>
          <a:xfrm>
            <a:off x="4643438" y="3857628"/>
            <a:ext cx="2683883" cy="2356589"/>
            <a:chOff x="5817207" y="2928934"/>
            <a:chExt cx="2683883" cy="2356589"/>
          </a:xfrm>
        </p:grpSpPr>
        <p:grpSp>
          <p:nvGrpSpPr>
            <p:cNvPr id="141" name="Группа 6"/>
            <p:cNvGrpSpPr/>
            <p:nvPr/>
          </p:nvGrpSpPr>
          <p:grpSpPr>
            <a:xfrm>
              <a:off x="7643834" y="2928934"/>
              <a:ext cx="857256" cy="1941267"/>
              <a:chOff x="1500166" y="2559303"/>
              <a:chExt cx="857256" cy="1941267"/>
            </a:xfrm>
          </p:grpSpPr>
          <p:sp>
            <p:nvSpPr>
              <p:cNvPr id="147" name="Цилиндр 146"/>
              <p:cNvSpPr/>
              <p:nvPr/>
            </p:nvSpPr>
            <p:spPr>
              <a:xfrm>
                <a:off x="1500166" y="3071810"/>
                <a:ext cx="857256" cy="1428760"/>
              </a:xfrm>
              <a:prstGeom prst="can">
                <a:avLst>
                  <a:gd name="adj" fmla="val 49444"/>
                </a:avLst>
              </a:prstGeom>
              <a:solidFill>
                <a:schemeClr val="bg2">
                  <a:lumMod val="75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contrasting" dir="t">
                  <a:rot lat="0" lon="0" rev="21594000"/>
                </a:lightRig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644928" y="2559303"/>
                <a:ext cx="57740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6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?</a:t>
                </a:r>
                <a:endParaRPr lang="ru-RU" sz="6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1643042" y="3214686"/>
                <a:ext cx="642942" cy="214314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6" name="Полилиния 145"/>
            <p:cNvSpPr/>
            <p:nvPr/>
          </p:nvSpPr>
          <p:spPr>
            <a:xfrm rot="339726">
              <a:off x="5817207" y="3104298"/>
              <a:ext cx="2214578" cy="2181225"/>
            </a:xfrm>
            <a:custGeom>
              <a:avLst/>
              <a:gdLst>
                <a:gd name="connsiteX0" fmla="*/ 2105025 w 2105025"/>
                <a:gd name="connsiteY0" fmla="*/ 0 h 2181225"/>
                <a:gd name="connsiteX1" fmla="*/ 1647825 w 2105025"/>
                <a:gd name="connsiteY1" fmla="*/ 333375 h 2181225"/>
                <a:gd name="connsiteX2" fmla="*/ 1495425 w 2105025"/>
                <a:gd name="connsiteY2" fmla="*/ 1047750 h 2181225"/>
                <a:gd name="connsiteX3" fmla="*/ 923925 w 2105025"/>
                <a:gd name="connsiteY3" fmla="*/ 1181100 h 2181225"/>
                <a:gd name="connsiteX4" fmla="*/ 723900 w 2105025"/>
                <a:gd name="connsiteY4" fmla="*/ 1638300 h 2181225"/>
                <a:gd name="connsiteX5" fmla="*/ 276225 w 2105025"/>
                <a:gd name="connsiteY5" fmla="*/ 1838325 h 2181225"/>
                <a:gd name="connsiteX6" fmla="*/ 0 w 2105025"/>
                <a:gd name="connsiteY6" fmla="*/ 2181225 h 2181225"/>
                <a:gd name="connsiteX7" fmla="*/ 0 w 2105025"/>
                <a:gd name="connsiteY7" fmla="*/ 2181225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025" h="2181225">
                  <a:moveTo>
                    <a:pt x="2105025" y="0"/>
                  </a:moveTo>
                  <a:cubicBezTo>
                    <a:pt x="1927225" y="79375"/>
                    <a:pt x="1749425" y="158750"/>
                    <a:pt x="1647825" y="333375"/>
                  </a:cubicBezTo>
                  <a:cubicBezTo>
                    <a:pt x="1546225" y="508000"/>
                    <a:pt x="1616075" y="906463"/>
                    <a:pt x="1495425" y="1047750"/>
                  </a:cubicBezTo>
                  <a:cubicBezTo>
                    <a:pt x="1374775" y="1189037"/>
                    <a:pt x="1052512" y="1082675"/>
                    <a:pt x="923925" y="1181100"/>
                  </a:cubicBezTo>
                  <a:cubicBezTo>
                    <a:pt x="795338" y="1279525"/>
                    <a:pt x="831850" y="1528762"/>
                    <a:pt x="723900" y="1638300"/>
                  </a:cubicBezTo>
                  <a:cubicBezTo>
                    <a:pt x="615950" y="1747838"/>
                    <a:pt x="396875" y="1747838"/>
                    <a:pt x="276225" y="1838325"/>
                  </a:cubicBezTo>
                  <a:cubicBezTo>
                    <a:pt x="155575" y="1928812"/>
                    <a:pt x="0" y="2181225"/>
                    <a:pt x="0" y="2181225"/>
                  </a:cubicBezTo>
                  <a:lnTo>
                    <a:pt x="0" y="2181225"/>
                  </a:lnTo>
                </a:path>
              </a:pathLst>
            </a:custGeom>
            <a:ln w="158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0" name="Прямоугольник 149"/>
          <p:cNvSpPr/>
          <p:nvPr/>
        </p:nvSpPr>
        <p:spPr>
          <a:xfrm>
            <a:off x="0" y="2968720"/>
            <a:ext cx="40653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Для  дополнительного задания :  </a:t>
            </a:r>
          </a:p>
          <a:p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28596" y="3325910"/>
            <a:ext cx="2852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     отливной сосуд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     тело неправильной </a:t>
            </a:r>
          </a:p>
          <a:p>
            <a:r>
              <a:rPr lang="ru-RU" sz="2000" b="1" dirty="0" smtClean="0"/>
              <a:t>       формы</a:t>
            </a:r>
            <a:endParaRPr lang="ru-RU" sz="2000" b="1" dirty="0"/>
          </a:p>
        </p:txBody>
      </p:sp>
      <p:grpSp>
        <p:nvGrpSpPr>
          <p:cNvPr id="144" name="Группа 151"/>
          <p:cNvGrpSpPr/>
          <p:nvPr/>
        </p:nvGrpSpPr>
        <p:grpSpPr>
          <a:xfrm>
            <a:off x="2857488" y="3397348"/>
            <a:ext cx="2704354" cy="3071834"/>
            <a:chOff x="3367844" y="3071810"/>
            <a:chExt cx="2704354" cy="3071834"/>
          </a:xfrm>
        </p:grpSpPr>
        <p:grpSp>
          <p:nvGrpSpPr>
            <p:cNvPr id="145" name="Группа 4"/>
            <p:cNvGrpSpPr/>
            <p:nvPr/>
          </p:nvGrpSpPr>
          <p:grpSpPr>
            <a:xfrm>
              <a:off x="3786182" y="3071810"/>
              <a:ext cx="2286016" cy="3071834"/>
              <a:chOff x="6215074" y="714356"/>
              <a:chExt cx="1428760" cy="2000264"/>
            </a:xfrm>
          </p:grpSpPr>
          <p:sp>
            <p:nvSpPr>
              <p:cNvPr id="159" name="Цилиндр 158"/>
              <p:cNvSpPr/>
              <p:nvPr/>
            </p:nvSpPr>
            <p:spPr>
              <a:xfrm>
                <a:off x="6286512" y="785794"/>
                <a:ext cx="1285884" cy="1928826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  <a:alpha val="63000"/>
                </a:schemeClr>
              </a:solidFill>
              <a:ln w="31750"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0" name="Кольцо 159"/>
              <p:cNvSpPr/>
              <p:nvPr/>
            </p:nvSpPr>
            <p:spPr>
              <a:xfrm>
                <a:off x="6215074" y="714356"/>
                <a:ext cx="1428760" cy="500066"/>
              </a:xfrm>
              <a:prstGeom prst="donut">
                <a:avLst>
                  <a:gd name="adj" fmla="val 19286"/>
                </a:avLst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>
                <a:solidFill>
                  <a:schemeClr val="accent6">
                    <a:lumMod val="75000"/>
                    <a:alpha val="5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2" name="Группа 9"/>
            <p:cNvGrpSpPr/>
            <p:nvPr/>
          </p:nvGrpSpPr>
          <p:grpSpPr>
            <a:xfrm rot="3339365">
              <a:off x="3617877" y="3945407"/>
              <a:ext cx="642942" cy="1143008"/>
              <a:chOff x="1285852" y="3286124"/>
              <a:chExt cx="642942" cy="1143008"/>
            </a:xfrm>
            <a:scene3d>
              <a:camera prst="orthographicFront"/>
              <a:lightRig rig="balanced" dir="t"/>
            </a:scene3d>
          </p:grpSpPr>
          <p:sp>
            <p:nvSpPr>
              <p:cNvPr id="157" name="Трапеция 156"/>
              <p:cNvSpPr/>
              <p:nvPr/>
            </p:nvSpPr>
            <p:spPr>
              <a:xfrm rot="10800000">
                <a:off x="1285852" y="3286124"/>
                <a:ext cx="642942" cy="1143008"/>
              </a:xfrm>
              <a:prstGeom prst="trapezoid">
                <a:avLst/>
              </a:prstGeom>
              <a:solidFill>
                <a:schemeClr val="accent6">
                  <a:lumMod val="40000"/>
                  <a:lumOff val="60000"/>
                  <a:alpha val="83000"/>
                </a:schemeClr>
              </a:solidFill>
              <a:ln w="28575" cmpd="thinThick">
                <a:solidFill>
                  <a:schemeClr val="accent6">
                    <a:lumMod val="75000"/>
                    <a:alpha val="30000"/>
                  </a:schemeClr>
                </a:solidFill>
              </a:ln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Кольцо 157"/>
              <p:cNvSpPr/>
              <p:nvPr/>
            </p:nvSpPr>
            <p:spPr>
              <a:xfrm flipV="1">
                <a:off x="1428728" y="4286256"/>
                <a:ext cx="357190" cy="142876"/>
              </a:xfrm>
              <a:prstGeom prst="donut">
                <a:avLst>
                  <a:gd name="adj" fmla="val 19286"/>
                </a:avLst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 w="22225" cmpd="dbl">
                <a:solidFill>
                  <a:schemeClr val="accent6">
                    <a:lumMod val="75000"/>
                    <a:alpha val="30000"/>
                  </a:schemeClr>
                </a:solidFill>
              </a:ln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Месяц 154"/>
            <p:cNvSpPr/>
            <p:nvPr/>
          </p:nvSpPr>
          <p:spPr>
            <a:xfrm rot="8507623">
              <a:off x="4161077" y="3759216"/>
              <a:ext cx="464653" cy="911202"/>
            </a:xfrm>
            <a:prstGeom prst="moon">
              <a:avLst>
                <a:gd name="adj" fmla="val 71257"/>
              </a:avLst>
            </a:prstGeom>
            <a:solidFill>
              <a:schemeClr val="accent6">
                <a:lumMod val="40000"/>
                <a:lumOff val="60000"/>
                <a:alpha val="9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Дуга 155"/>
            <p:cNvSpPr/>
            <p:nvPr/>
          </p:nvSpPr>
          <p:spPr>
            <a:xfrm>
              <a:off x="3929058" y="3929066"/>
              <a:ext cx="714380" cy="714380"/>
            </a:xfrm>
            <a:prstGeom prst="arc">
              <a:avLst>
                <a:gd name="adj1" fmla="val 15731463"/>
                <a:gd name="adj2" fmla="val 1484247"/>
              </a:avLst>
            </a:prstGeom>
            <a:ln w="44450" cmpd="thinThick">
              <a:solidFill>
                <a:schemeClr val="accent6">
                  <a:alpha val="9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60"/>
          <p:cNvGrpSpPr/>
          <p:nvPr/>
        </p:nvGrpSpPr>
        <p:grpSpPr>
          <a:xfrm rot="16920512">
            <a:off x="622616" y="4723056"/>
            <a:ext cx="2083818" cy="1847322"/>
            <a:chOff x="1249302" y="4127652"/>
            <a:chExt cx="2083818" cy="1847322"/>
          </a:xfrm>
        </p:grpSpPr>
        <p:sp>
          <p:nvSpPr>
            <p:cNvPr id="162" name="Выноска-облако 161"/>
            <p:cNvSpPr/>
            <p:nvPr/>
          </p:nvSpPr>
          <p:spPr>
            <a:xfrm rot="8316338">
              <a:off x="1776225" y="4551784"/>
              <a:ext cx="1556895" cy="1423190"/>
            </a:xfrm>
            <a:prstGeom prst="cloudCallout">
              <a:avLst>
                <a:gd name="adj1" fmla="val -22433"/>
                <a:gd name="adj2" fmla="val 22500"/>
              </a:avLst>
            </a:prstGeom>
            <a:solidFill>
              <a:schemeClr val="accent5"/>
            </a:solidFill>
            <a:ln w="69850" cmpd="thinThick">
              <a:solidFill>
                <a:schemeClr val="accent5">
                  <a:lumMod val="75000"/>
                </a:schemeClr>
              </a:solidFill>
            </a:ln>
            <a:effectLst>
              <a:innerShdw blurRad="63500" dist="50800" dir="18900000">
                <a:schemeClr val="accent4">
                  <a:lumMod val="40000"/>
                  <a:lumOff val="60000"/>
                  <a:alpha val="50000"/>
                </a:schemeClr>
              </a:inn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dkEdge"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 rot="1555730">
              <a:off x="1249302" y="4127652"/>
              <a:ext cx="1450662" cy="476184"/>
            </a:xfrm>
            <a:custGeom>
              <a:avLst/>
              <a:gdLst>
                <a:gd name="connsiteX0" fmla="*/ 2105025 w 2105025"/>
                <a:gd name="connsiteY0" fmla="*/ 0 h 2181225"/>
                <a:gd name="connsiteX1" fmla="*/ 1647825 w 2105025"/>
                <a:gd name="connsiteY1" fmla="*/ 333375 h 2181225"/>
                <a:gd name="connsiteX2" fmla="*/ 1495425 w 2105025"/>
                <a:gd name="connsiteY2" fmla="*/ 1047750 h 2181225"/>
                <a:gd name="connsiteX3" fmla="*/ 923925 w 2105025"/>
                <a:gd name="connsiteY3" fmla="*/ 1181100 h 2181225"/>
                <a:gd name="connsiteX4" fmla="*/ 723900 w 2105025"/>
                <a:gd name="connsiteY4" fmla="*/ 1638300 h 2181225"/>
                <a:gd name="connsiteX5" fmla="*/ 276225 w 2105025"/>
                <a:gd name="connsiteY5" fmla="*/ 1838325 h 2181225"/>
                <a:gd name="connsiteX6" fmla="*/ 0 w 2105025"/>
                <a:gd name="connsiteY6" fmla="*/ 2181225 h 2181225"/>
                <a:gd name="connsiteX7" fmla="*/ 0 w 2105025"/>
                <a:gd name="connsiteY7" fmla="*/ 2181225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5025" h="2181225">
                  <a:moveTo>
                    <a:pt x="2105025" y="0"/>
                  </a:moveTo>
                  <a:cubicBezTo>
                    <a:pt x="1927225" y="79375"/>
                    <a:pt x="1749425" y="158750"/>
                    <a:pt x="1647825" y="333375"/>
                  </a:cubicBezTo>
                  <a:cubicBezTo>
                    <a:pt x="1546225" y="508000"/>
                    <a:pt x="1616075" y="906463"/>
                    <a:pt x="1495425" y="1047750"/>
                  </a:cubicBezTo>
                  <a:cubicBezTo>
                    <a:pt x="1374775" y="1189037"/>
                    <a:pt x="1052512" y="1082675"/>
                    <a:pt x="923925" y="1181100"/>
                  </a:cubicBezTo>
                  <a:cubicBezTo>
                    <a:pt x="795338" y="1279525"/>
                    <a:pt x="831850" y="1528762"/>
                    <a:pt x="723900" y="1638300"/>
                  </a:cubicBezTo>
                  <a:cubicBezTo>
                    <a:pt x="615950" y="1747838"/>
                    <a:pt x="396875" y="1747838"/>
                    <a:pt x="276225" y="1838325"/>
                  </a:cubicBezTo>
                  <a:cubicBezTo>
                    <a:pt x="155575" y="1928812"/>
                    <a:pt x="0" y="2181225"/>
                    <a:pt x="0" y="2181225"/>
                  </a:cubicBezTo>
                  <a:lnTo>
                    <a:pt x="0" y="2181225"/>
                  </a:lnTo>
                </a:path>
              </a:pathLst>
            </a:cu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Применение </a:t>
            </a:r>
            <a:r>
              <a:rPr lang="ru-RU" sz="3600" dirty="0" err="1" smtClean="0">
                <a:solidFill>
                  <a:schemeClr val="tx1"/>
                </a:solidFill>
              </a:rPr>
              <a:t>ЦОРов</a:t>
            </a:r>
            <a:r>
              <a:rPr lang="ru-RU" sz="3600" dirty="0" smtClean="0">
                <a:solidFill>
                  <a:schemeClr val="tx1"/>
                </a:solidFill>
              </a:rPr>
              <a:t> дополнительного предметного содержания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214282" y="1500174"/>
            <a:ext cx="3952628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37147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Физика. 10 класс. Автор: </a:t>
            </a:r>
            <a:r>
              <a:rPr lang="ru-RU" b="1" dirty="0" err="1" smtClean="0"/>
              <a:t>Г.Я.Мякишев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4286248" y="3000372"/>
            <a:ext cx="4262467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6286521"/>
            <a:ext cx="47149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Физика. 11 класс. Автор: </a:t>
            </a:r>
            <a:r>
              <a:rPr lang="ru-RU" b="1" dirty="0" err="1" smtClean="0"/>
              <a:t>Г.Я.Мякишев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формирования у учащихся представлений о явлениях и  законах окружающего мира реализуются с помощью различных форм и методов преподавания, обязательного использования разнообразных экспериментальных и исследовательских заданий. </a:t>
            </a:r>
          </a:p>
          <a:p>
            <a:r>
              <a:rPr lang="ru-RU" dirty="0" smtClean="0"/>
              <a:t>Экспериментальные исследования позволяют школьникам самостоятельно выявить закономерности физических явлений, установить связь между физическими величинами, убедиться в справедливости законов, полученных теоретически.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 это дает возможность заинтересовать учащихся физикой.</a:t>
            </a:r>
          </a:p>
          <a:p>
            <a:r>
              <a:rPr lang="ru-RU" dirty="0" smtClean="0"/>
              <a:t>Для успешного решения поставленных задач кабинет физики в каждой школе должен постоянно совершенствоваться с учетом современных требований и пополняться по мере необходимости новым оборудованием.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Пояснительная записка</a:t>
            </a:r>
            <a:br>
              <a:rPr lang="ru-RU" sz="2000" dirty="0" smtClean="0"/>
            </a:br>
            <a:r>
              <a:rPr lang="ru-RU" sz="2000" dirty="0" smtClean="0"/>
              <a:t>к программе Развития кабинета физики МКОУ-СОШ № </a:t>
            </a:r>
            <a:r>
              <a:rPr lang="ru-RU" sz="2000" dirty="0" smtClean="0"/>
              <a:t>4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(2010-2014 </a:t>
            </a:r>
            <a:r>
              <a:rPr lang="ru-RU" sz="2000" dirty="0" smtClean="0"/>
              <a:t>г.г.)</a:t>
            </a:r>
            <a:endParaRPr lang="ru-RU" sz="20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Банк </a:t>
            </a:r>
            <a:r>
              <a:rPr lang="ru-RU" sz="3100" dirty="0" err="1" smtClean="0"/>
              <a:t>ЦОРов</a:t>
            </a:r>
            <a:r>
              <a:rPr lang="ru-RU" sz="3100" dirty="0" smtClean="0"/>
              <a:t> по подготовке и проведению контрольно-измерительных заданий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039" b="18704"/>
          <a:stretch>
            <a:fillRect/>
          </a:stretch>
        </p:blipFill>
        <p:spPr bwMode="auto">
          <a:xfrm>
            <a:off x="285720" y="1571612"/>
            <a:ext cx="4143404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714884"/>
            <a:ext cx="42862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 класс. Тема «Давление твердых тел, жидкостей и газов»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2337" b="11255"/>
          <a:stretch>
            <a:fillRect/>
          </a:stretch>
        </p:blipFill>
        <p:spPr bwMode="auto">
          <a:xfrm>
            <a:off x="4786314" y="2428868"/>
            <a:ext cx="400052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86314" y="5643578"/>
            <a:ext cx="407196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 класс. Тема: «Строение атома и атомного ядра»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Банк </a:t>
            </a:r>
            <a:r>
              <a:rPr lang="ru-RU" sz="2400" dirty="0" err="1" smtClean="0"/>
              <a:t>мультимедийных</a:t>
            </a:r>
            <a:r>
              <a:rPr lang="ru-RU" sz="2400" dirty="0" smtClean="0"/>
              <a:t> презентационных материалов, используемых на различных этапах урока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621" b="64482"/>
          <a:stretch>
            <a:fillRect/>
          </a:stretch>
        </p:blipFill>
        <p:spPr bwMode="auto">
          <a:xfrm>
            <a:off x="0" y="1357298"/>
            <a:ext cx="5512876" cy="1643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143248"/>
            <a:ext cx="56435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 класс. Тема: Излучение и прием электромагнитных волн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3633" r="13379" b="57813"/>
          <a:stretch>
            <a:fillRect/>
          </a:stretch>
        </p:blipFill>
        <p:spPr bwMode="auto">
          <a:xfrm>
            <a:off x="4071934" y="3857628"/>
            <a:ext cx="4714908" cy="222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6286520"/>
            <a:ext cx="5000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 класс. Тема: Взаимодействие тел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Банк материалов для подготовки учащихся к экзамену</a:t>
            </a:r>
            <a:br>
              <a:rPr lang="ru-RU" sz="2400" dirty="0" smtClean="0"/>
            </a:br>
            <a:r>
              <a:rPr lang="ru-RU" sz="2400" dirty="0" smtClean="0"/>
              <a:t> в форме ГИА и ЕГЭ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442" r="5988" b="10433"/>
          <a:stretch>
            <a:fillRect/>
          </a:stretch>
        </p:blipFill>
        <p:spPr bwMode="auto">
          <a:xfrm>
            <a:off x="214282" y="1714488"/>
            <a:ext cx="422816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929198"/>
            <a:ext cx="41434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Банк презентаций по теме «Повторяя физику, проверяю себя»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2900" t="11914" r="15576" b="69531"/>
          <a:stretch>
            <a:fillRect/>
          </a:stretch>
        </p:blipFill>
        <p:spPr bwMode="auto">
          <a:xfrm>
            <a:off x="4714876" y="1714488"/>
            <a:ext cx="4143404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4357694"/>
            <a:ext cx="40719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Банк </a:t>
            </a:r>
            <a:r>
              <a:rPr lang="ru-RU" b="1" dirty="0" err="1" smtClean="0"/>
              <a:t>КИМов</a:t>
            </a:r>
            <a:r>
              <a:rPr lang="ru-RU" b="1" dirty="0" smtClean="0"/>
              <a:t> по физике 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Осуществляя систему педагогического взаимодействия с учениками, учитель физики должен видеть основную цель работы по реализации задачи формирования мировоззренческих знаний детей в создании условий, способствующих формированию в сознании учащихся научной картины мира.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Обеспечение условий формирования мировоззренческих знаний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499992" y="1700808"/>
            <a:ext cx="424362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процессе изучения материала учитель работает над повышением качества знаний учащихся через контроль и последующий анализ результатов контроля, включающего беседы с учащимися, выполнение индивидуальных заданий, тестов и т.п.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100" dirty="0" smtClean="0"/>
              <a:t> Повышение качества знаний учащихся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1999" y="1628800"/>
            <a:ext cx="277614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084169" y="4005064"/>
            <a:ext cx="29523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Автоматизированное рабочее место учителя 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090" b="51515"/>
          <a:stretch>
            <a:fillRect/>
          </a:stretch>
        </p:blipFill>
        <p:spPr bwMode="auto">
          <a:xfrm>
            <a:off x="214282" y="1500174"/>
            <a:ext cx="3643338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143248"/>
            <a:ext cx="3643338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Основные разделы АРМ: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Контрольные работы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Самостоятельные работы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Отчет о прохождении программы</a:t>
            </a:r>
          </a:p>
          <a:p>
            <a:pPr marL="342900" indent="-342900">
              <a:buAutoNum type="arabicPeriod"/>
            </a:pPr>
            <a:r>
              <a:rPr lang="ru-RU" dirty="0" smtClean="0"/>
              <a:t>АРМ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Тематическое планирование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Журнал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Анализ К.Р.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Оценки класса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16129" r="1497" b="5529"/>
          <a:stretch>
            <a:fillRect/>
          </a:stretch>
        </p:blipFill>
        <p:spPr bwMode="auto">
          <a:xfrm>
            <a:off x="4786314" y="1571612"/>
            <a:ext cx="328614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429000"/>
            <a:ext cx="45720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5. Тематическое планирование (Лист1- 7 класс)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19271" r="10155" b="5207"/>
          <a:stretch>
            <a:fillRect/>
          </a:stretch>
        </p:blipFill>
        <p:spPr bwMode="auto">
          <a:xfrm>
            <a:off x="4857752" y="4143380"/>
            <a:ext cx="3357586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14810" y="6357958"/>
            <a:ext cx="47149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Раздел 8. Оценки класса</a:t>
            </a:r>
            <a:endParaRPr lang="ru-RU" b="1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Реализация элективных курсов</a:t>
            </a:r>
            <a:r>
              <a:rPr lang="ru-RU" dirty="0" smtClean="0"/>
              <a:t>:</a:t>
            </a:r>
          </a:p>
          <a:p>
            <a:r>
              <a:rPr lang="ru-RU" u="sng" dirty="0" smtClean="0"/>
              <a:t>2010-2011</a:t>
            </a:r>
            <a:r>
              <a:rPr lang="ru-RU" dirty="0" smtClean="0"/>
              <a:t> </a:t>
            </a:r>
            <a:r>
              <a:rPr lang="ru-RU" dirty="0" err="1" smtClean="0"/>
              <a:t>уч.г</a:t>
            </a:r>
            <a:r>
              <a:rPr lang="ru-RU" dirty="0" smtClean="0"/>
              <a:t>.- «Проектная деятельность в курсе физики» (8  </a:t>
            </a:r>
            <a:r>
              <a:rPr lang="ru-RU" dirty="0" err="1" smtClean="0"/>
              <a:t>кл</a:t>
            </a:r>
            <a:r>
              <a:rPr lang="ru-RU" dirty="0" smtClean="0"/>
              <a:t>.), «Решение качественных задач по физике» (9 </a:t>
            </a:r>
            <a:r>
              <a:rPr lang="ru-RU" dirty="0" err="1" smtClean="0"/>
              <a:t>кл</a:t>
            </a:r>
            <a:r>
              <a:rPr lang="ru-RU" dirty="0" smtClean="0"/>
              <a:t>.);</a:t>
            </a:r>
          </a:p>
          <a:p>
            <a:r>
              <a:rPr lang="ru-RU" u="sng" dirty="0" smtClean="0"/>
              <a:t>2011 -2012 </a:t>
            </a:r>
            <a:r>
              <a:rPr lang="ru-RU" dirty="0" err="1" smtClean="0"/>
              <a:t>уч.г</a:t>
            </a:r>
            <a:r>
              <a:rPr lang="ru-RU" dirty="0" smtClean="0"/>
              <a:t>- «Физика вокруг нас» (8 </a:t>
            </a:r>
            <a:r>
              <a:rPr lang="ru-RU" dirty="0" err="1" smtClean="0"/>
              <a:t>кл</a:t>
            </a:r>
            <a:r>
              <a:rPr lang="ru-RU" dirty="0" smtClean="0"/>
              <a:t>); «Простые решения сложных задач по физике» (9 </a:t>
            </a:r>
            <a:r>
              <a:rPr lang="ru-RU" dirty="0" err="1" smtClean="0"/>
              <a:t>кл</a:t>
            </a:r>
            <a:r>
              <a:rPr lang="ru-RU" dirty="0" smtClean="0"/>
              <a:t>); «Алгоритмический подход к решению задач по физике» (11 </a:t>
            </a:r>
            <a:r>
              <a:rPr lang="ru-RU" dirty="0" err="1" smtClean="0"/>
              <a:t>кл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внеклассной работы по физике </a:t>
            </a:r>
            <a:endParaRPr lang="ru-RU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2010-2011 </a:t>
            </a:r>
            <a:r>
              <a:rPr lang="ru-RU" dirty="0" err="1" smtClean="0"/>
              <a:t>уч.год</a:t>
            </a:r>
            <a:r>
              <a:rPr lang="ru-RU" dirty="0" smtClean="0"/>
              <a:t> – </a:t>
            </a:r>
            <a:r>
              <a:rPr lang="ru-RU" dirty="0" smtClean="0">
                <a:hlinkClick r:id="rId2" action="ppaction://hlinkfile"/>
              </a:rPr>
              <a:t>«Электрический ток и условия его существования» </a:t>
            </a:r>
            <a:r>
              <a:rPr lang="ru-RU" dirty="0" smtClean="0"/>
              <a:t>– 8 класс;</a:t>
            </a:r>
          </a:p>
          <a:p>
            <a:r>
              <a:rPr lang="ru-RU" dirty="0" smtClean="0"/>
              <a:t>2010-2011 </a:t>
            </a:r>
            <a:r>
              <a:rPr lang="ru-RU" dirty="0" err="1" smtClean="0"/>
              <a:t>уч.год</a:t>
            </a:r>
            <a:r>
              <a:rPr lang="ru-RU" dirty="0" smtClean="0"/>
              <a:t> – «Действующая модель фонтана» – 7 класс;</a:t>
            </a:r>
          </a:p>
          <a:p>
            <a:r>
              <a:rPr lang="ru-RU" dirty="0" smtClean="0"/>
              <a:t>2011-2012 </a:t>
            </a:r>
            <a:r>
              <a:rPr lang="ru-RU" dirty="0" err="1" smtClean="0"/>
              <a:t>уч.год</a:t>
            </a:r>
            <a:r>
              <a:rPr lang="ru-RU" dirty="0" smtClean="0"/>
              <a:t> – планируются 2 проекта «</a:t>
            </a:r>
            <a:r>
              <a:rPr lang="ru-RU" dirty="0" err="1" smtClean="0"/>
              <a:t>Эолипил</a:t>
            </a:r>
            <a:r>
              <a:rPr lang="ru-RU" dirty="0" smtClean="0"/>
              <a:t> Герона – прообраз теплового двигателя» - 8 класс; «Физические свойства воды» – 7 класс.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Учебные проекты, реализованные в рамках внеклассной работы по физике</a:t>
            </a:r>
            <a:endParaRPr lang="ru-RU" sz="32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Дифференциация и индивидуализация обучения;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Достижение заданного качества знаний учащихся;</a:t>
            </a:r>
          </a:p>
          <a:p>
            <a:r>
              <a:rPr lang="ru-RU" dirty="0" smtClean="0"/>
              <a:t>Обеспечение практической направленности;</a:t>
            </a:r>
          </a:p>
          <a:p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условий для творческой самореализации ученика и удовлетворения потребностей, мотивирующих учебную деятельность:</a:t>
            </a:r>
          </a:p>
          <a:p>
            <a:r>
              <a:rPr lang="ru-RU" dirty="0" smtClean="0"/>
              <a:t>потребность в творчестве и в творческом труде;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потребность быть личностью;</a:t>
            </a:r>
          </a:p>
          <a:p>
            <a:r>
              <a:rPr lang="ru-RU" dirty="0" smtClean="0"/>
              <a:t>потребность в самоутверждении и в самовыражении;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потребность в общении;</a:t>
            </a:r>
          </a:p>
          <a:p>
            <a:r>
              <a:rPr lang="ru-RU" dirty="0" smtClean="0"/>
              <a:t>потребность в познании;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потребность в свободе;</a:t>
            </a:r>
          </a:p>
          <a:p>
            <a:r>
              <a:rPr lang="ru-RU" dirty="0" smtClean="0"/>
              <a:t>нравственно-эстетическая потребность;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потребность смысла жизни. </a:t>
            </a:r>
          </a:p>
          <a:p>
            <a:r>
              <a:rPr lang="ru-RU" dirty="0" smtClean="0"/>
              <a:t>развитие познавательного интереса, воспитания ценностного отношения к учёбе и образованию.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современной школе неотъемлемой частью каждого кабинета должен быть персональный компьютер, компьютерная измерительная система, учебные диски  по различным разделам физики.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Кабинет должен быть оснащён специальной школьной мебелью, подводками воды, электричества, современной аудио и видео техникой.</a:t>
            </a:r>
          </a:p>
          <a:p>
            <a:r>
              <a:rPr lang="ru-RU" dirty="0" smtClean="0"/>
              <a:t>Оснащение кабинета физики должно быть в соответствии с “Типовыми перечнями учебно-наглядных пособий и учебного оборудования”.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современному кабинету физики</a:t>
            </a:r>
            <a:endParaRPr lang="ru-RU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2008 году в рамках </a:t>
            </a:r>
            <a:r>
              <a:rPr lang="ru-RU" dirty="0" err="1" smtClean="0"/>
              <a:t>нац</a:t>
            </a:r>
            <a:r>
              <a:rPr lang="ru-RU" dirty="0" smtClean="0"/>
              <a:t>. проекта «Образование» кабинет пополнился учебно-демонстрационным комплектом оборудования.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Пополнение кабинета новым оборудованием</a:t>
            </a:r>
            <a:endParaRPr lang="ru-RU" dirty="0"/>
          </a:p>
        </p:txBody>
      </p:sp>
      <p:pic>
        <p:nvPicPr>
          <p:cNvPr id="5" name="Picture 5" descr="S63053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8765"/>
          <a:stretch>
            <a:fillRect/>
          </a:stretch>
        </p:blipFill>
        <p:spPr bwMode="auto">
          <a:xfrm>
            <a:off x="4716016" y="1556793"/>
            <a:ext cx="3384376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J:\Печеркина С.В. - новое\Кабинет физики\S6305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организации кабинета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Общий принцип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Лабораторное оборудование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i="1" dirty="0" smtClean="0"/>
              <a:t>Оборудование кабинета должно полностью соответствовать содержанию образования, методам обучения и учебному эксперименту, для которого оно предназначено.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4" descr="S630534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4181" r="5931"/>
          <a:stretch>
            <a:fillRect/>
          </a:stretch>
        </p:blipFill>
        <p:spPr bwMode="auto">
          <a:xfrm>
            <a:off x="4572000" y="1124744"/>
            <a:ext cx="2305156" cy="251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165" y="3284984"/>
            <a:ext cx="2635019" cy="19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организации кабинета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Принцип комплектности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Фрагменты внеклассных мероприятий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i="1" dirty="0" smtClean="0"/>
              <a:t>Все приборы, предназначенные для общих установок, должны соответствовать друг другу и специальному оборудованию помещения.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2736304" cy="250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149" y="3140968"/>
            <a:ext cx="2832316" cy="21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организации кабинета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Принцип о минимуме оборудования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Фрагменты уроков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Количество приборов в физическом кабинете должно быть лишь необходимое, но полностью обеспечивающее учебный эксперимент по всему курсу,</a:t>
            </a:r>
            <a:r>
              <a:rPr lang="ru-RU" b="1" dirty="0" smtClean="0"/>
              <a:t> </a:t>
            </a:r>
            <a:r>
              <a:rPr lang="ru-RU" dirty="0" smtClean="0"/>
              <a:t>т.е. при минимуме оборудования нужно получить максимальный педагогический эффект.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1"/>
            <a:ext cx="2592287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81328"/>
            <a:ext cx="44958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 Преподавание образовательной области физики должно обеспечивать на всём протяжении изучения материала курсов физики  7-11 классов: </a:t>
            </a:r>
          </a:p>
          <a:p>
            <a:r>
              <a:rPr lang="ru-RU" sz="1600" dirty="0" smtClean="0"/>
              <a:t>Знания о мире, природе, законах физики.</a:t>
            </a:r>
          </a:p>
          <a:p>
            <a:r>
              <a:rPr lang="ru-RU" sz="1600" dirty="0" smtClean="0"/>
              <a:t>Способности наблюдать физические явления, сравнивать, обобщать, анализировать результаты, прогнозировать конечные результаты физического эксперимента.</a:t>
            </a:r>
          </a:p>
          <a:p>
            <a:r>
              <a:rPr lang="ru-RU" sz="1600" dirty="0" smtClean="0"/>
              <a:t>Формирование у учащихся умения работать в коллективе и для коллектива. </a:t>
            </a:r>
          </a:p>
          <a:p>
            <a:r>
              <a:rPr lang="ru-RU" sz="1600" dirty="0" smtClean="0"/>
              <a:t>Способности нести ответственность за проводимую работу.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Концепция развития кабинета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297633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971056" cy="26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1481328"/>
            <a:ext cx="4176464" cy="475598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Это достигается путём решения целого ряда проблем, стоящих перед образованием школы в целом, и кабинета физики в частности</a:t>
            </a:r>
            <a:r>
              <a:rPr lang="ru-RU" sz="1600" b="1" dirty="0" smtClean="0"/>
              <a:t>. </a:t>
            </a:r>
            <a:r>
              <a:rPr lang="ru-RU" sz="1600" dirty="0" smtClean="0"/>
              <a:t>В таком случае предполагается:</a:t>
            </a:r>
          </a:p>
          <a:p>
            <a:r>
              <a:rPr lang="ru-RU" sz="1600" dirty="0" smtClean="0"/>
              <a:t>работа педагога в ходе учебного процесса по ликвидации умственного утомления, эмоционального стресса;</a:t>
            </a:r>
          </a:p>
          <a:p>
            <a:r>
              <a:rPr lang="ru-RU" sz="1600" dirty="0" smtClean="0"/>
              <a:t>соблюдение правил по технике безопасности;</a:t>
            </a:r>
          </a:p>
          <a:p>
            <a:r>
              <a:rPr lang="ru-RU" sz="1600" dirty="0" smtClean="0"/>
              <a:t>оснащение кабинета лампами освещения, таблицами и схемами, отвечающими </a:t>
            </a:r>
            <a:r>
              <a:rPr lang="ru-RU" sz="1600" dirty="0" err="1" smtClean="0"/>
              <a:t>ГОСТу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соблюдение правильного режима труда и отдыха, исключение перегрузок учащихся.</a:t>
            </a:r>
          </a:p>
          <a:p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Одна из задач образования в процессе преподавания физики —  забота о здоровье подрастающего поколения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16835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1036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Современный кабинет физики</vt:lpstr>
      <vt:lpstr>Пояснительная записка к программе Развития кабинета физики МКОУ-СОШ № 4  (2010-2014 г.г.)</vt:lpstr>
      <vt:lpstr>Требования к современному кабинету физики</vt:lpstr>
      <vt:lpstr>Пополнение кабинета новым оборудованием</vt:lpstr>
      <vt:lpstr>Принципы организации кабинета </vt:lpstr>
      <vt:lpstr>Принципы организации кабинета </vt:lpstr>
      <vt:lpstr>Принципы организации кабинета </vt:lpstr>
      <vt:lpstr>Концепция развития кабинета</vt:lpstr>
      <vt:lpstr> Одна из задач образования в процессе преподавания физики —  забота о здоровье подрастающего поколения</vt:lpstr>
      <vt:lpstr>План реализации мероприятий </vt:lpstr>
      <vt:lpstr> Обеспечение условий формирования простейших умений физического экспериментирования </vt:lpstr>
      <vt:lpstr>УМК по физике (7-9 классы)</vt:lpstr>
      <vt:lpstr>УМК по физике (10-11 классы)</vt:lpstr>
      <vt:lpstr>Организация образовательного процесса</vt:lpstr>
      <vt:lpstr>Используемые ЦОРы по физике</vt:lpstr>
      <vt:lpstr>Каким образом использую  электронные ресурсы на уроках? </vt:lpstr>
      <vt:lpstr>Применение ЦОРов для подготовки и проведениия практикумов, лабораторных работ, исследований учащихся</vt:lpstr>
      <vt:lpstr>Слайд 18</vt:lpstr>
      <vt:lpstr>Применение ЦОРов дополнительного предметного содержания</vt:lpstr>
      <vt:lpstr>Банк ЦОРов по подготовке и проведению контрольно-измерительных заданий</vt:lpstr>
      <vt:lpstr> Банк мультимедийных презентационных материалов, используемых на различных этапах урока </vt:lpstr>
      <vt:lpstr>Банк материалов для подготовки учащихся к экзамену  в форме ГИА и ЕГЭ</vt:lpstr>
      <vt:lpstr>Обеспечение условий формирования мировоззренческих знаний</vt:lpstr>
      <vt:lpstr> Повышение качества знаний учащихся</vt:lpstr>
      <vt:lpstr>Автоматизированное рабочее место учителя </vt:lpstr>
      <vt:lpstr>Результаты внеклассной работы по физике </vt:lpstr>
      <vt:lpstr>Учебные проекты, реализованные в рамках внеклассной работы по физике</vt:lpstr>
      <vt:lpstr>Ожидаемые результаты</vt:lpstr>
    </vt:vector>
  </TitlesOfParts>
  <Company>МОУ СОШ 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кабинет физики</dc:title>
  <dc:creator>Печеркина С.В.</dc:creator>
  <cp:lastModifiedBy>Admin</cp:lastModifiedBy>
  <cp:revision>15</cp:revision>
  <dcterms:created xsi:type="dcterms:W3CDTF">2011-12-20T03:11:13Z</dcterms:created>
  <dcterms:modified xsi:type="dcterms:W3CDTF">2011-12-21T20:00:08Z</dcterms:modified>
</cp:coreProperties>
</file>