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75" r:id="rId5"/>
    <p:sldId id="276" r:id="rId6"/>
    <p:sldId id="273" r:id="rId7"/>
    <p:sldId id="277" r:id="rId8"/>
    <p:sldId id="271" r:id="rId9"/>
    <p:sldId id="272" r:id="rId10"/>
    <p:sldId id="268" r:id="rId11"/>
    <p:sldId id="278" r:id="rId12"/>
  </p:sldIdLst>
  <p:sldSz cx="12192000" cy="6858000"/>
  <p:notesSz cx="6761163" cy="9942513"/>
  <p:defaultTextStyle>
    <a:defPPr marL="0" marR="0" lvl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</a:defRPr>
    </a:defPPr>
    <a:lvl1pPr marL="0" marR="0" lvl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1pPr>
    <a:lvl2pPr marL="0" marR="0" lvl="1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2pPr>
    <a:lvl3pPr marL="0" marR="0" lvl="2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3pPr>
    <a:lvl4pPr marL="0" marR="0" lvl="3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4pPr>
    <a:lvl5pPr marL="0" marR="0" lvl="4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5pPr>
    <a:lvl6pPr marL="0" marR="0" lvl="5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6pPr>
    <a:lvl7pPr marL="0" marR="0" lvl="6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7pPr>
    <a:lvl8pPr marL="0" marR="0" lvl="7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8pPr>
    <a:lvl9pPr marL="0" marR="0" lvl="8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>
        <a:ln>
          <a:noFill/>
        </a:ln>
        <a:solidFill>
          <a:srgbClr val="000000"/>
        </a:solidFill>
        <a:effectLst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55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млн. рублей</c:v>
                </c:pt>
              </c:strCache>
            </c:strRef>
          </c:tx>
          <c:explosion val="9"/>
          <c:dLbls>
            <c:dLbl>
              <c:idx val="0"/>
              <c:layout>
                <c:manualLayout>
                  <c:x val="2.8717621038728769E-2"/>
                  <c:y val="2.0274608734286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30862632014927E-2"/>
                  <c:y val="9.1125427174214048E-3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9,6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1513183789151596"/>
                  <c:y val="-3.264021812892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5892431610792082E-2"/>
                  <c:y val="-5.17179782905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федеральный бюджет</c:v>
                </c:pt>
                <c:pt idx="1">
                  <c:v>областной бюджет (софинансирование)</c:v>
                </c:pt>
                <c:pt idx="2">
                  <c:v>областной бюджет (дополнительно)</c:v>
                </c:pt>
                <c:pt idx="3">
                  <c:v>местные бюджеты (мебель, ремонтные работы)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128.0993</c:v>
                </c:pt>
                <c:pt idx="1">
                  <c:v>9.642951609999999</c:v>
                </c:pt>
                <c:pt idx="2">
                  <c:v>120.3553</c:v>
                </c:pt>
                <c:pt idx="3">
                  <c:v>130.11770000000001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13163465407640818"/>
          <c:y val="0.70533423876950974"/>
          <c:w val="0.86836528754674969"/>
          <c:h val="0.28226272241207745"/>
        </c:manualLayout>
      </c:layout>
      <c:overlay val="0"/>
      <c:txPr>
        <a:bodyPr/>
        <a:lstStyle/>
        <a:p>
          <a:pPr>
            <a:defRPr b="1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5214D-6251-4465-974A-DE2BF1F64B49}" type="doc">
      <dgm:prSet loTypeId="urn:microsoft.com/office/officeart/2005/8/layout/cycle6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EC5D0AC-1E65-423F-8070-3010C03D21E6}">
      <dgm:prSet phldrT="[Текст]"/>
      <dgm:spPr/>
      <dgm:t>
        <a:bodyPr/>
        <a:lstStyle/>
        <a:p>
          <a:r>
            <a:rPr lang="ru-RU" b="1" dirty="0" smtClean="0">
              <a:latin typeface="Muller Boldi ой текст)"/>
            </a:rPr>
            <a:t>Федеральный уровень</a:t>
          </a:r>
          <a:endParaRPr lang="ru-RU" b="1" dirty="0">
            <a:latin typeface="Muller Boldi ой текст)"/>
          </a:endParaRPr>
        </a:p>
      </dgm:t>
    </dgm:pt>
    <dgm:pt modelId="{600D90A3-38E2-4E72-BCEC-4BF7C9543119}" type="parTrans" cxnId="{A3546679-6747-4DF4-BB15-BCF08D94E989}">
      <dgm:prSet/>
      <dgm:spPr/>
      <dgm:t>
        <a:bodyPr/>
        <a:lstStyle/>
        <a:p>
          <a:endParaRPr lang="ru-RU"/>
        </a:p>
      </dgm:t>
    </dgm:pt>
    <dgm:pt modelId="{8B67DEEE-51A0-41A0-A165-8C8AF3559014}" type="sibTrans" cxnId="{A3546679-6747-4DF4-BB15-BCF08D94E989}">
      <dgm:prSet/>
      <dgm:spPr/>
      <dgm:t>
        <a:bodyPr/>
        <a:lstStyle/>
        <a:p>
          <a:endParaRPr lang="ru-RU"/>
        </a:p>
      </dgm:t>
    </dgm:pt>
    <dgm:pt modelId="{BC2D8A60-4087-400A-870A-8CE4221C3207}">
      <dgm:prSet phldrT="[Текст]"/>
      <dgm:spPr/>
      <dgm:t>
        <a:bodyPr/>
        <a:lstStyle/>
        <a:p>
          <a:r>
            <a:rPr lang="ru-RU" b="1" dirty="0" smtClean="0">
              <a:latin typeface="Muller Boldi ой текст)"/>
            </a:rPr>
            <a:t>Организации дополнительного образования детей (ГАНОУ СО «Дворец молодежи»)</a:t>
          </a:r>
          <a:endParaRPr lang="ru-RU" b="1" dirty="0">
            <a:latin typeface="Muller Boldi ой текст)"/>
          </a:endParaRPr>
        </a:p>
      </dgm:t>
    </dgm:pt>
    <dgm:pt modelId="{0376118F-DBAC-447B-9711-0B775A43944F}" type="parTrans" cxnId="{82BE0E9C-D5DF-404A-8CA0-AC0D74C858D4}">
      <dgm:prSet/>
      <dgm:spPr/>
      <dgm:t>
        <a:bodyPr/>
        <a:lstStyle/>
        <a:p>
          <a:endParaRPr lang="ru-RU"/>
        </a:p>
      </dgm:t>
    </dgm:pt>
    <dgm:pt modelId="{3AD3D326-678A-418B-88B2-6439AA735525}" type="sibTrans" cxnId="{82BE0E9C-D5DF-404A-8CA0-AC0D74C858D4}">
      <dgm:prSet/>
      <dgm:spPr/>
      <dgm:t>
        <a:bodyPr/>
        <a:lstStyle/>
        <a:p>
          <a:endParaRPr lang="ru-RU"/>
        </a:p>
      </dgm:t>
    </dgm:pt>
    <dgm:pt modelId="{1F162F5A-452B-4B38-BCFB-9A53787D8708}">
      <dgm:prSet phldrT="[Текст]"/>
      <dgm:spPr/>
      <dgm:t>
        <a:bodyPr/>
        <a:lstStyle/>
        <a:p>
          <a:r>
            <a:rPr lang="ru-RU" b="1" dirty="0" smtClean="0">
              <a:latin typeface="Muller Boldi ой текст)"/>
            </a:rPr>
            <a:t>Муниципальный уровень</a:t>
          </a:r>
          <a:endParaRPr lang="ru-RU" b="1" dirty="0">
            <a:latin typeface="Muller Boldi ой текст)"/>
          </a:endParaRPr>
        </a:p>
      </dgm:t>
    </dgm:pt>
    <dgm:pt modelId="{F3E4DD06-A00F-4DBF-A212-DFF0F31BE22C}" type="parTrans" cxnId="{180CD956-EBFB-4437-9A3C-CA1E61BFBED4}">
      <dgm:prSet/>
      <dgm:spPr/>
      <dgm:t>
        <a:bodyPr/>
        <a:lstStyle/>
        <a:p>
          <a:endParaRPr lang="ru-RU"/>
        </a:p>
      </dgm:t>
    </dgm:pt>
    <dgm:pt modelId="{21CE8604-8FCE-4C15-94B0-7EB5EF327BC5}" type="sibTrans" cxnId="{180CD956-EBFB-4437-9A3C-CA1E61BFBED4}">
      <dgm:prSet/>
      <dgm:spPr/>
      <dgm:t>
        <a:bodyPr/>
        <a:lstStyle/>
        <a:p>
          <a:endParaRPr lang="ru-RU"/>
        </a:p>
      </dgm:t>
    </dgm:pt>
    <dgm:pt modelId="{18CB2ECC-8928-46DC-94FA-EEEBF660864F}">
      <dgm:prSet phldrT="[Текст]"/>
      <dgm:spPr/>
      <dgm:t>
        <a:bodyPr/>
        <a:lstStyle/>
        <a:p>
          <a:r>
            <a:rPr lang="ru-RU" b="1" dirty="0" smtClean="0">
              <a:latin typeface="Muller Boldi (Основной текст)"/>
            </a:rPr>
            <a:t>Региональный уровень</a:t>
          </a:r>
          <a:endParaRPr lang="ru-RU" b="1" dirty="0">
            <a:latin typeface="Muller Boldi (Основной текст)"/>
          </a:endParaRPr>
        </a:p>
      </dgm:t>
    </dgm:pt>
    <dgm:pt modelId="{BC9C79FF-B2FB-4ECC-B427-F93D4B111AFF}" type="parTrans" cxnId="{6BD6F1CC-619C-4639-B7DB-C9B5F8184A3D}">
      <dgm:prSet/>
      <dgm:spPr/>
      <dgm:t>
        <a:bodyPr/>
        <a:lstStyle/>
        <a:p>
          <a:endParaRPr lang="ru-RU"/>
        </a:p>
      </dgm:t>
    </dgm:pt>
    <dgm:pt modelId="{2AE12CC6-9A65-4C95-9A7D-EE4F9BE8DD17}" type="sibTrans" cxnId="{6BD6F1CC-619C-4639-B7DB-C9B5F8184A3D}">
      <dgm:prSet/>
      <dgm:spPr/>
      <dgm:t>
        <a:bodyPr/>
        <a:lstStyle/>
        <a:p>
          <a:endParaRPr lang="ru-RU"/>
        </a:p>
      </dgm:t>
    </dgm:pt>
    <dgm:pt modelId="{BA25BE17-26DC-4B6C-AB90-68C601E93BEB}" type="pres">
      <dgm:prSet presAssocID="{BCF5214D-6251-4465-974A-DE2BF1F64B4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9A6DD8-F45B-4F7C-A9CF-1856FDA0FC73}" type="pres">
      <dgm:prSet presAssocID="{0EC5D0AC-1E65-423F-8070-3010C03D21E6}" presName="node" presStyleLbl="node1" presStyleIdx="0" presStyleCnt="4" custRadScaleRad="98675" custRadScaleInc="-4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3F2663-2D4B-4B1D-BDE3-3ACBF6EFE0B1}" type="pres">
      <dgm:prSet presAssocID="{0EC5D0AC-1E65-423F-8070-3010C03D21E6}" presName="spNode" presStyleCnt="0"/>
      <dgm:spPr/>
      <dgm:t>
        <a:bodyPr/>
        <a:lstStyle/>
        <a:p>
          <a:endParaRPr lang="ru-RU"/>
        </a:p>
      </dgm:t>
    </dgm:pt>
    <dgm:pt modelId="{FB8FE588-671D-4E40-95B5-7A554A8C5406}" type="pres">
      <dgm:prSet presAssocID="{8B67DEEE-51A0-41A0-A165-8C8AF3559014}" presName="sibTrans" presStyleLbl="sibTrans1D1" presStyleIdx="0" presStyleCnt="4"/>
      <dgm:spPr/>
      <dgm:t>
        <a:bodyPr/>
        <a:lstStyle/>
        <a:p>
          <a:endParaRPr lang="ru-RU"/>
        </a:p>
      </dgm:t>
    </dgm:pt>
    <dgm:pt modelId="{4994ED04-B9C0-42B5-821B-390249E75202}" type="pres">
      <dgm:prSet presAssocID="{BC2D8A60-4087-400A-870A-8CE4221C320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15D171-9D2E-4C40-818C-FB77A9AD76F7}" type="pres">
      <dgm:prSet presAssocID="{BC2D8A60-4087-400A-870A-8CE4221C3207}" presName="spNode" presStyleCnt="0"/>
      <dgm:spPr/>
      <dgm:t>
        <a:bodyPr/>
        <a:lstStyle/>
        <a:p>
          <a:endParaRPr lang="ru-RU"/>
        </a:p>
      </dgm:t>
    </dgm:pt>
    <dgm:pt modelId="{0D0127A3-3CEA-4552-A2A2-66E78E2F9EA5}" type="pres">
      <dgm:prSet presAssocID="{3AD3D326-678A-418B-88B2-6439AA735525}" presName="sibTrans" presStyleLbl="sibTrans1D1" presStyleIdx="1" presStyleCnt="4"/>
      <dgm:spPr/>
      <dgm:t>
        <a:bodyPr/>
        <a:lstStyle/>
        <a:p>
          <a:endParaRPr lang="ru-RU"/>
        </a:p>
      </dgm:t>
    </dgm:pt>
    <dgm:pt modelId="{A2026109-C138-4117-A11D-15ACFA8793D4}" type="pres">
      <dgm:prSet presAssocID="{1F162F5A-452B-4B38-BCFB-9A53787D8708}" presName="node" presStyleLbl="node1" presStyleIdx="2" presStyleCnt="4" custScaleX="115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08696-930F-4E49-BC0C-B5FBF0C3C1D6}" type="pres">
      <dgm:prSet presAssocID="{1F162F5A-452B-4B38-BCFB-9A53787D8708}" presName="spNode" presStyleCnt="0"/>
      <dgm:spPr/>
      <dgm:t>
        <a:bodyPr/>
        <a:lstStyle/>
        <a:p>
          <a:endParaRPr lang="ru-RU"/>
        </a:p>
      </dgm:t>
    </dgm:pt>
    <dgm:pt modelId="{6EF32E26-C24F-4A94-B7DA-666445147C02}" type="pres">
      <dgm:prSet presAssocID="{21CE8604-8FCE-4C15-94B0-7EB5EF327BC5}" presName="sibTrans" presStyleLbl="sibTrans1D1" presStyleIdx="2" presStyleCnt="4"/>
      <dgm:spPr/>
      <dgm:t>
        <a:bodyPr/>
        <a:lstStyle/>
        <a:p>
          <a:endParaRPr lang="ru-RU"/>
        </a:p>
      </dgm:t>
    </dgm:pt>
    <dgm:pt modelId="{96F8D4CC-768C-4C25-A5AA-83969CDEA390}" type="pres">
      <dgm:prSet presAssocID="{18CB2ECC-8928-46DC-94FA-EEEBF660864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59EAB-1528-4F21-8BFD-EA529BC3671F}" type="pres">
      <dgm:prSet presAssocID="{18CB2ECC-8928-46DC-94FA-EEEBF660864F}" presName="spNode" presStyleCnt="0"/>
      <dgm:spPr/>
      <dgm:t>
        <a:bodyPr/>
        <a:lstStyle/>
        <a:p>
          <a:endParaRPr lang="ru-RU"/>
        </a:p>
      </dgm:t>
    </dgm:pt>
    <dgm:pt modelId="{1DAC1F34-49F5-41C5-9061-5379DE041E80}" type="pres">
      <dgm:prSet presAssocID="{2AE12CC6-9A65-4C95-9A7D-EE4F9BE8DD17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D7F9537A-9093-4CA8-9193-561FBABE3534}" type="presOf" srcId="{1F162F5A-452B-4B38-BCFB-9A53787D8708}" destId="{A2026109-C138-4117-A11D-15ACFA8793D4}" srcOrd="0" destOrd="0" presId="urn:microsoft.com/office/officeart/2005/8/layout/cycle6"/>
    <dgm:cxn modelId="{22F7FEBE-309B-460C-90B3-3CB1C1D1A346}" type="presOf" srcId="{BCF5214D-6251-4465-974A-DE2BF1F64B49}" destId="{BA25BE17-26DC-4B6C-AB90-68C601E93BEB}" srcOrd="0" destOrd="0" presId="urn:microsoft.com/office/officeart/2005/8/layout/cycle6"/>
    <dgm:cxn modelId="{EF179BA3-6F04-4334-A274-B30631F72BC4}" type="presOf" srcId="{21CE8604-8FCE-4C15-94B0-7EB5EF327BC5}" destId="{6EF32E26-C24F-4A94-B7DA-666445147C02}" srcOrd="0" destOrd="0" presId="urn:microsoft.com/office/officeart/2005/8/layout/cycle6"/>
    <dgm:cxn modelId="{37979AF2-3D73-4B8A-8B9D-C09B050CD6E7}" type="presOf" srcId="{2AE12CC6-9A65-4C95-9A7D-EE4F9BE8DD17}" destId="{1DAC1F34-49F5-41C5-9061-5379DE041E80}" srcOrd="0" destOrd="0" presId="urn:microsoft.com/office/officeart/2005/8/layout/cycle6"/>
    <dgm:cxn modelId="{28F2E6A9-DDB0-4470-80E2-B27F162DA057}" type="presOf" srcId="{8B67DEEE-51A0-41A0-A165-8C8AF3559014}" destId="{FB8FE588-671D-4E40-95B5-7A554A8C5406}" srcOrd="0" destOrd="0" presId="urn:microsoft.com/office/officeart/2005/8/layout/cycle6"/>
    <dgm:cxn modelId="{EB3B0525-E397-4E8F-8673-1260ADE3441A}" type="presOf" srcId="{0EC5D0AC-1E65-423F-8070-3010C03D21E6}" destId="{B19A6DD8-F45B-4F7C-A9CF-1856FDA0FC73}" srcOrd="0" destOrd="0" presId="urn:microsoft.com/office/officeart/2005/8/layout/cycle6"/>
    <dgm:cxn modelId="{82BE0E9C-D5DF-404A-8CA0-AC0D74C858D4}" srcId="{BCF5214D-6251-4465-974A-DE2BF1F64B49}" destId="{BC2D8A60-4087-400A-870A-8CE4221C3207}" srcOrd="1" destOrd="0" parTransId="{0376118F-DBAC-447B-9711-0B775A43944F}" sibTransId="{3AD3D326-678A-418B-88B2-6439AA735525}"/>
    <dgm:cxn modelId="{6BD6F1CC-619C-4639-B7DB-C9B5F8184A3D}" srcId="{BCF5214D-6251-4465-974A-DE2BF1F64B49}" destId="{18CB2ECC-8928-46DC-94FA-EEEBF660864F}" srcOrd="3" destOrd="0" parTransId="{BC9C79FF-B2FB-4ECC-B427-F93D4B111AFF}" sibTransId="{2AE12CC6-9A65-4C95-9A7D-EE4F9BE8DD17}"/>
    <dgm:cxn modelId="{A3546679-6747-4DF4-BB15-BCF08D94E989}" srcId="{BCF5214D-6251-4465-974A-DE2BF1F64B49}" destId="{0EC5D0AC-1E65-423F-8070-3010C03D21E6}" srcOrd="0" destOrd="0" parTransId="{600D90A3-38E2-4E72-BCEC-4BF7C9543119}" sibTransId="{8B67DEEE-51A0-41A0-A165-8C8AF3559014}"/>
    <dgm:cxn modelId="{180CD956-EBFB-4437-9A3C-CA1E61BFBED4}" srcId="{BCF5214D-6251-4465-974A-DE2BF1F64B49}" destId="{1F162F5A-452B-4B38-BCFB-9A53787D8708}" srcOrd="2" destOrd="0" parTransId="{F3E4DD06-A00F-4DBF-A212-DFF0F31BE22C}" sibTransId="{21CE8604-8FCE-4C15-94B0-7EB5EF327BC5}"/>
    <dgm:cxn modelId="{5D909972-8D9C-45D0-860F-DBC16B66DDB2}" type="presOf" srcId="{BC2D8A60-4087-400A-870A-8CE4221C3207}" destId="{4994ED04-B9C0-42B5-821B-390249E75202}" srcOrd="0" destOrd="0" presId="urn:microsoft.com/office/officeart/2005/8/layout/cycle6"/>
    <dgm:cxn modelId="{04B53382-D4D2-4E3D-A25B-D8204827AF91}" type="presOf" srcId="{18CB2ECC-8928-46DC-94FA-EEEBF660864F}" destId="{96F8D4CC-768C-4C25-A5AA-83969CDEA390}" srcOrd="0" destOrd="0" presId="urn:microsoft.com/office/officeart/2005/8/layout/cycle6"/>
    <dgm:cxn modelId="{6D2D483D-6649-4F83-94D0-BD4FBC634D2A}" type="presOf" srcId="{3AD3D326-678A-418B-88B2-6439AA735525}" destId="{0D0127A3-3CEA-4552-A2A2-66E78E2F9EA5}" srcOrd="0" destOrd="0" presId="urn:microsoft.com/office/officeart/2005/8/layout/cycle6"/>
    <dgm:cxn modelId="{2C01A98C-02EE-421C-A093-6A8350772AEE}" type="presParOf" srcId="{BA25BE17-26DC-4B6C-AB90-68C601E93BEB}" destId="{B19A6DD8-F45B-4F7C-A9CF-1856FDA0FC73}" srcOrd="0" destOrd="0" presId="urn:microsoft.com/office/officeart/2005/8/layout/cycle6"/>
    <dgm:cxn modelId="{A33C8CA7-0B69-49B4-88F6-C874DBB9CB16}" type="presParOf" srcId="{BA25BE17-26DC-4B6C-AB90-68C601E93BEB}" destId="{D73F2663-2D4B-4B1D-BDE3-3ACBF6EFE0B1}" srcOrd="1" destOrd="0" presId="urn:microsoft.com/office/officeart/2005/8/layout/cycle6"/>
    <dgm:cxn modelId="{0DEF1201-E67A-4433-B2E0-880335804B8A}" type="presParOf" srcId="{BA25BE17-26DC-4B6C-AB90-68C601E93BEB}" destId="{FB8FE588-671D-4E40-95B5-7A554A8C5406}" srcOrd="2" destOrd="0" presId="urn:microsoft.com/office/officeart/2005/8/layout/cycle6"/>
    <dgm:cxn modelId="{1EAC2BA7-EC25-4FC0-A0D0-C8FFC708C6E7}" type="presParOf" srcId="{BA25BE17-26DC-4B6C-AB90-68C601E93BEB}" destId="{4994ED04-B9C0-42B5-821B-390249E75202}" srcOrd="3" destOrd="0" presId="urn:microsoft.com/office/officeart/2005/8/layout/cycle6"/>
    <dgm:cxn modelId="{4B138E12-613B-4083-8F29-87314F5BFD2F}" type="presParOf" srcId="{BA25BE17-26DC-4B6C-AB90-68C601E93BEB}" destId="{3415D171-9D2E-4C40-818C-FB77A9AD76F7}" srcOrd="4" destOrd="0" presId="urn:microsoft.com/office/officeart/2005/8/layout/cycle6"/>
    <dgm:cxn modelId="{4F55C959-2FD5-4978-AFEF-4E87A79385A1}" type="presParOf" srcId="{BA25BE17-26DC-4B6C-AB90-68C601E93BEB}" destId="{0D0127A3-3CEA-4552-A2A2-66E78E2F9EA5}" srcOrd="5" destOrd="0" presId="urn:microsoft.com/office/officeart/2005/8/layout/cycle6"/>
    <dgm:cxn modelId="{9FB014E7-114D-432F-9389-A595B1F28EC7}" type="presParOf" srcId="{BA25BE17-26DC-4B6C-AB90-68C601E93BEB}" destId="{A2026109-C138-4117-A11D-15ACFA8793D4}" srcOrd="6" destOrd="0" presId="urn:microsoft.com/office/officeart/2005/8/layout/cycle6"/>
    <dgm:cxn modelId="{5114BB7E-2400-4CE0-85E6-9C934C6D5764}" type="presParOf" srcId="{BA25BE17-26DC-4B6C-AB90-68C601E93BEB}" destId="{CC208696-930F-4E49-BC0C-B5FBF0C3C1D6}" srcOrd="7" destOrd="0" presId="urn:microsoft.com/office/officeart/2005/8/layout/cycle6"/>
    <dgm:cxn modelId="{D2555C70-2616-4D67-872B-9BDAC04D21CE}" type="presParOf" srcId="{BA25BE17-26DC-4B6C-AB90-68C601E93BEB}" destId="{6EF32E26-C24F-4A94-B7DA-666445147C02}" srcOrd="8" destOrd="0" presId="urn:microsoft.com/office/officeart/2005/8/layout/cycle6"/>
    <dgm:cxn modelId="{4BD0C02D-ACB3-45B9-BAF6-A9E7A067CECE}" type="presParOf" srcId="{BA25BE17-26DC-4B6C-AB90-68C601E93BEB}" destId="{96F8D4CC-768C-4C25-A5AA-83969CDEA390}" srcOrd="9" destOrd="0" presId="urn:microsoft.com/office/officeart/2005/8/layout/cycle6"/>
    <dgm:cxn modelId="{7BCA6166-6F75-4238-8D5A-0E17C6E1DD1B}" type="presParOf" srcId="{BA25BE17-26DC-4B6C-AB90-68C601E93BEB}" destId="{86959EAB-1528-4F21-8BFD-EA529BC3671F}" srcOrd="10" destOrd="0" presId="urn:microsoft.com/office/officeart/2005/8/layout/cycle6"/>
    <dgm:cxn modelId="{DD49F21C-6E5E-4272-B06C-1F19D49230BF}" type="presParOf" srcId="{BA25BE17-26DC-4B6C-AB90-68C601E93BEB}" destId="{1DAC1F34-49F5-41C5-9061-5379DE041E8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9A6DD8-F45B-4F7C-A9CF-1856FDA0FC73}">
      <dsp:nvSpPr>
        <dsp:cNvPr id="0" name=""/>
        <dsp:cNvSpPr/>
      </dsp:nvSpPr>
      <dsp:spPr>
        <a:xfrm>
          <a:off x="2723417" y="23400"/>
          <a:ext cx="1545148" cy="100434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Muller Boldi ой текст)"/>
            </a:rPr>
            <a:t>Федеральный уровень</a:t>
          </a:r>
          <a:endParaRPr lang="ru-RU" sz="1000" b="1" kern="1200" dirty="0">
            <a:latin typeface="Muller Boldi ой текст)"/>
          </a:endParaRPr>
        </a:p>
      </dsp:txBody>
      <dsp:txXfrm>
        <a:off x="2772445" y="72428"/>
        <a:ext cx="1447092" cy="906290"/>
      </dsp:txXfrm>
    </dsp:sp>
    <dsp:sp modelId="{FB8FE588-671D-4E40-95B5-7A554A8C5406}">
      <dsp:nvSpPr>
        <dsp:cNvPr id="0" name=""/>
        <dsp:cNvSpPr/>
      </dsp:nvSpPr>
      <dsp:spPr>
        <a:xfrm>
          <a:off x="1880693" y="532485"/>
          <a:ext cx="3321343" cy="3321343"/>
        </a:xfrm>
        <a:custGeom>
          <a:avLst/>
          <a:gdLst/>
          <a:ahLst/>
          <a:cxnLst/>
          <a:rect l="0" t="0" r="0" b="0"/>
          <a:pathLst>
            <a:path>
              <a:moveTo>
                <a:pt x="2399365" y="173337"/>
              </a:moveTo>
              <a:arcTo wR="1660671" hR="1660671" stAng="17784694" swAng="266887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4ED04-B9C0-42B5-821B-390249E75202}">
      <dsp:nvSpPr>
        <dsp:cNvPr id="0" name=""/>
        <dsp:cNvSpPr/>
      </dsp:nvSpPr>
      <dsp:spPr>
        <a:xfrm>
          <a:off x="4419865" y="1661678"/>
          <a:ext cx="1545148" cy="100434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Muller Boldi ой текст)"/>
            </a:rPr>
            <a:t>Организации дополнительного образования детей (ГАНОУ СО «Дворец молодежи»)</a:t>
          </a:r>
          <a:endParaRPr lang="ru-RU" sz="1000" b="1" kern="1200" dirty="0">
            <a:latin typeface="Muller Boldi ой текст)"/>
          </a:endParaRPr>
        </a:p>
      </dsp:txBody>
      <dsp:txXfrm>
        <a:off x="4468893" y="1710706"/>
        <a:ext cx="1447092" cy="906290"/>
      </dsp:txXfrm>
    </dsp:sp>
    <dsp:sp modelId="{0D0127A3-3CEA-4552-A2A2-66E78E2F9EA5}">
      <dsp:nvSpPr>
        <dsp:cNvPr id="0" name=""/>
        <dsp:cNvSpPr/>
      </dsp:nvSpPr>
      <dsp:spPr>
        <a:xfrm>
          <a:off x="1871095" y="503179"/>
          <a:ext cx="3321343" cy="3321343"/>
        </a:xfrm>
        <a:custGeom>
          <a:avLst/>
          <a:gdLst/>
          <a:ahLst/>
          <a:cxnLst/>
          <a:rect l="0" t="0" r="0" b="0"/>
          <a:pathLst>
            <a:path>
              <a:moveTo>
                <a:pt x="3240123" y="2173667"/>
              </a:moveTo>
              <a:arcTo wR="1660671" hR="1660671" stAng="1079607" swAng="235431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026109-C138-4117-A11D-15ACFA8793D4}">
      <dsp:nvSpPr>
        <dsp:cNvPr id="0" name=""/>
        <dsp:cNvSpPr/>
      </dsp:nvSpPr>
      <dsp:spPr>
        <a:xfrm>
          <a:off x="2642526" y="3322350"/>
          <a:ext cx="1778481" cy="100434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Muller Boldi ой текст)"/>
            </a:rPr>
            <a:t>Муниципальный уровень</a:t>
          </a:r>
          <a:endParaRPr lang="ru-RU" sz="1000" b="1" kern="1200" dirty="0">
            <a:latin typeface="Muller Boldi ой текст)"/>
          </a:endParaRPr>
        </a:p>
      </dsp:txBody>
      <dsp:txXfrm>
        <a:off x="2691554" y="3371378"/>
        <a:ext cx="1680425" cy="906290"/>
      </dsp:txXfrm>
    </dsp:sp>
    <dsp:sp modelId="{6EF32E26-C24F-4A94-B7DA-666445147C02}">
      <dsp:nvSpPr>
        <dsp:cNvPr id="0" name=""/>
        <dsp:cNvSpPr/>
      </dsp:nvSpPr>
      <dsp:spPr>
        <a:xfrm>
          <a:off x="1871095" y="503179"/>
          <a:ext cx="3321343" cy="3321343"/>
        </a:xfrm>
        <a:custGeom>
          <a:avLst/>
          <a:gdLst/>
          <a:ahLst/>
          <a:cxnLst/>
          <a:rect l="0" t="0" r="0" b="0"/>
          <a:pathLst>
            <a:path>
              <a:moveTo>
                <a:pt x="761853" y="3057080"/>
              </a:moveTo>
              <a:arcTo wR="1660671" hR="1660671" stAng="7366077" swAng="235431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F8D4CC-768C-4C25-A5AA-83969CDEA390}">
      <dsp:nvSpPr>
        <dsp:cNvPr id="0" name=""/>
        <dsp:cNvSpPr/>
      </dsp:nvSpPr>
      <dsp:spPr>
        <a:xfrm>
          <a:off x="1098521" y="1661678"/>
          <a:ext cx="1545148" cy="10043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Muller Boldi (Основной текст)"/>
            </a:rPr>
            <a:t>Региональный уровень</a:t>
          </a:r>
          <a:endParaRPr lang="ru-RU" sz="1000" b="1" kern="1200" dirty="0">
            <a:latin typeface="Muller Boldi (Основной текст)"/>
          </a:endParaRPr>
        </a:p>
      </dsp:txBody>
      <dsp:txXfrm>
        <a:off x="1147549" y="1710706"/>
        <a:ext cx="1447092" cy="906290"/>
      </dsp:txXfrm>
    </dsp:sp>
    <dsp:sp modelId="{1DAC1F34-49F5-41C5-9061-5379DE041E80}">
      <dsp:nvSpPr>
        <dsp:cNvPr id="0" name=""/>
        <dsp:cNvSpPr/>
      </dsp:nvSpPr>
      <dsp:spPr>
        <a:xfrm>
          <a:off x="1860981" y="534011"/>
          <a:ext cx="3321343" cy="3321343"/>
        </a:xfrm>
        <a:custGeom>
          <a:avLst/>
          <a:gdLst/>
          <a:ahLst/>
          <a:cxnLst/>
          <a:rect l="0" t="0" r="0" b="0"/>
          <a:pathLst>
            <a:path>
              <a:moveTo>
                <a:pt x="91769" y="1116267"/>
              </a:moveTo>
              <a:arcTo wR="1660671" hR="1660671" stAng="11948198" swAng="250310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0.78221</cdr:x>
      <cdr:y>0.07694</cdr:y>
    </cdr:from>
    <cdr:to>
      <cdr:x>0.96672</cdr:x>
      <cdr:y>0.15709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43920" y="236346"/>
          <a:ext cx="883138" cy="2462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  <a:sp3d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square" lIns="45718" tIns="45718" rIns="45718" bIns="45718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l" defTabSz="914400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0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  <a:sym typeface="Helvetica"/>
            </a:rPr>
            <a:t>млн. рублей</a:t>
          </a:r>
          <a:endParaRPr kumimoji="0" lang="ru-RU" sz="1000" b="1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Liberation Serif" panose="02020603050405020304" pitchFamily="18" charset="0"/>
            <a:ea typeface="Liberation Serif" panose="02020603050405020304" pitchFamily="18" charset="0"/>
            <a:cs typeface="Liberation Serif" panose="02020603050405020304" pitchFamily="18" charset="0"/>
            <a:sym typeface="Helvetic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01488" y="4722694"/>
            <a:ext cx="4958187" cy="447413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282147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09191" y="9458765"/>
            <a:ext cx="2914100" cy="497921"/>
          </a:xfrm>
          <a:prstGeom prst="rect">
            <a:avLst/>
          </a:prstGeom>
        </p:spPr>
        <p:txBody>
          <a:bodyPr/>
          <a:lstStyle/>
          <a:p>
            <a:fld id="{98962D1F-EBD6-44C1-A0ED-6441966F5E8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080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09191" y="9458765"/>
            <a:ext cx="2914100" cy="497921"/>
          </a:xfrm>
          <a:prstGeom prst="rect">
            <a:avLst/>
          </a:prstGeom>
        </p:spPr>
        <p:txBody>
          <a:bodyPr/>
          <a:lstStyle/>
          <a:p>
            <a:fld id="{98962D1F-EBD6-44C1-A0ED-6441966F5E8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6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73620" y="6221731"/>
            <a:ext cx="263980" cy="269239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6"/>
          <p:cNvSpPr/>
          <p:nvPr/>
        </p:nvSpPr>
        <p:spPr>
          <a:xfrm rot="18919285">
            <a:off x="-547867" y="792195"/>
            <a:ext cx="1846767" cy="7687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/>
          </a:p>
        </p:txBody>
      </p:sp>
      <p:pic>
        <p:nvPicPr>
          <p:cNvPr id="3" name="Рисунок 9" descr="Рисунок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0605" y="258760"/>
            <a:ext cx="1675732" cy="62661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746500" y="6362700"/>
            <a:ext cx="343901" cy="358138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>
                <a:solidFill>
                  <a:srgbClr val="FF0000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emf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15.pn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cloud.roskvantorium.ru/index.php/s/FzM79VLVqsOzIl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182523"/>
            <a:ext cx="9309101" cy="165254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/>
            </a:lvl1pPr>
          </a:lstStyle>
          <a:p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Создание ц</a:t>
            </a:r>
            <a:r>
              <a:rPr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ентров</a:t>
            </a:r>
            <a:r>
              <a:rPr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образования </a:t>
            </a:r>
            <a:r>
              <a:rPr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цифрового</a:t>
            </a:r>
            <a: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 </a:t>
            </a:r>
            <a:r>
              <a:rPr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гуманитарного</a:t>
            </a:r>
            <a: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профилей</a:t>
            </a:r>
            <a: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«</a:t>
            </a:r>
            <a:r>
              <a:rPr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Точка</a:t>
            </a:r>
            <a: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роста</a:t>
            </a:r>
            <a:r>
              <a:rPr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в Свердловской области в 2020 году</a:t>
            </a:r>
            <a:endParaRPr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38" name="Рисунок 8" descr="Рисунок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01262" y="612350"/>
            <a:ext cx="5674736" cy="210634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09337"/>
            <a:ext cx="1080119" cy="9400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414787"/>
            <a:ext cx="931379" cy="65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7333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746500" y="6362698"/>
            <a:ext cx="343902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05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800"/>
            </a:pPr>
            <a:r>
              <a:rPr sz="24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Требование</a:t>
            </a:r>
            <a:r>
              <a:rPr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к </a:t>
            </a:r>
            <a:r>
              <a:rPr sz="24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имущественному</a:t>
            </a:r>
            <a:r>
              <a:rPr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4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комплексу</a:t>
            </a:r>
            <a:r>
              <a:rPr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</a:t>
            </a:r>
            <a:r>
              <a:rPr sz="24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ентра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«Точка роста»</a:t>
            </a:r>
            <a:endParaRPr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106" name="Объект 2"/>
          <p:cNvSpPr txBox="1">
            <a:spLocks noGrp="1"/>
          </p:cNvSpPr>
          <p:nvPr>
            <p:ph type="body" idx="1"/>
          </p:nvPr>
        </p:nvSpPr>
        <p:spPr>
          <a:xfrm>
            <a:off x="958840" y="1220899"/>
            <a:ext cx="10741396" cy="489170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pP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Центр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«Точка роста» </a:t>
            </a:r>
            <a:r>
              <a:rPr sz="16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должен</a:t>
            </a:r>
            <a:r>
              <a:rPr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быть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размещен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не</a:t>
            </a:r>
            <a:r>
              <a:rPr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менее</a:t>
            </a:r>
            <a:r>
              <a:rPr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sz="16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чем</a:t>
            </a:r>
            <a:r>
              <a:rPr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 </a:t>
            </a:r>
            <a:r>
              <a:rPr sz="16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двух</a:t>
            </a:r>
            <a:r>
              <a:rPr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помещениях</a:t>
            </a:r>
            <a:r>
              <a:rPr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площадью</a:t>
            </a:r>
            <a:r>
              <a:rPr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≥ 40 м</a:t>
            </a:r>
            <a:r>
              <a:rPr sz="1600" b="1" baseline="30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</a:t>
            </a:r>
            <a:r>
              <a:rPr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каждое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включать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следующие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функциональные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зоны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 b="1"/>
            </a:pP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Учебный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кабинет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предметам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sz="1600" b="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Информатика</a:t>
            </a:r>
            <a:r>
              <a:rPr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», «ОБЖ» и </a:t>
            </a:r>
            <a:r>
              <a:rPr sz="1600" b="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предметной</a:t>
            </a:r>
            <a:r>
              <a:rPr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области «</a:t>
            </a:r>
            <a:r>
              <a:rPr sz="1600" b="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Технология</a:t>
            </a:r>
            <a:r>
              <a:rPr sz="1600" b="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</a:t>
            </a:r>
            <a:endParaRPr lang="ru-RU" sz="1600" b="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FF0000"/>
              </a:buClr>
              <a:defRPr sz="2400" b="1"/>
            </a:pPr>
            <a:endParaRPr lang="ru-RU" sz="2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FF0000"/>
              </a:buClr>
              <a:defRPr sz="2400" b="1"/>
            </a:pPr>
            <a:endParaRPr lang="ru-RU" sz="2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FF0000"/>
              </a:buClr>
              <a:defRPr sz="2400" b="1"/>
            </a:pPr>
            <a:endParaRPr lang="ru-RU" sz="2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>
              <a:lnSpc>
                <a:spcPct val="80000"/>
              </a:lnSpc>
              <a:buClr>
                <a:srgbClr val="FF0000"/>
              </a:buClr>
              <a:defRPr sz="2400" b="1"/>
            </a:pPr>
            <a:endParaRPr lang="ru-RU" sz="2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Clr>
                <a:srgbClr val="FF0000"/>
              </a:buClr>
              <a:buNone/>
              <a:defRPr sz="2400" b="1"/>
            </a:pPr>
            <a:endParaRPr lang="ru-RU" sz="5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Clr>
                <a:srgbClr val="FF0000"/>
              </a:buClr>
              <a:buNone/>
              <a:defRPr sz="2400" b="1"/>
            </a:pPr>
            <a:endParaRPr lang="ru-RU" sz="5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Clr>
                <a:srgbClr val="FF0000"/>
              </a:buClr>
              <a:buNone/>
              <a:defRPr sz="2400" b="1"/>
            </a:pPr>
            <a:endParaRPr sz="5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Clr>
                <a:srgbClr val="FF0000"/>
              </a:buClr>
              <a:defRPr sz="2400" b="1"/>
            </a:pP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Открытое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пространство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(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помещение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проектной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деятельности</a:t>
            </a:r>
            <a:r>
              <a:rPr sz="1600" b="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pPr>
            <a:r>
              <a:rPr sz="16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Помещение</a:t>
            </a:r>
            <a:r>
              <a:rPr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проектной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деятельности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зонируется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принципу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зоны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коллективной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работы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sz="16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включающей</a:t>
            </a:r>
            <a:r>
              <a:rPr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шахматную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гостиную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медиазону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 (</a:t>
            </a:r>
            <a:r>
              <a:rPr sz="16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или</a:t>
            </a:r>
            <a:r>
              <a:rPr sz="1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</a:t>
            </a:r>
            <a:r>
              <a:rPr sz="16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медиатеку</a:t>
            </a:r>
            <a:r>
              <a:rPr lang="ru-RU"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r>
              <a:rPr sz="1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endParaRPr sz="16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8840" y="2026430"/>
            <a:ext cx="2948672" cy="2076645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5102" y="2026428"/>
            <a:ext cx="2852190" cy="2014843"/>
          </a:xfrm>
          <a:prstGeom prst="rect">
            <a:avLst/>
          </a:prstGeom>
          <a:noFill/>
        </p:spPr>
      </p:pic>
      <p:pic>
        <p:nvPicPr>
          <p:cNvPr id="7" name="Picture 5685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840" y="4908606"/>
            <a:ext cx="3605345" cy="181223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4882" y="2026428"/>
            <a:ext cx="2742595" cy="2014843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696" y="4910590"/>
            <a:ext cx="2595976" cy="18102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3183" y="4908606"/>
            <a:ext cx="2856801" cy="181223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9171214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/>
            </a:pP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Образовательный 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процесс центров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«Точка роста»</a:t>
            </a:r>
            <a:endParaRPr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1104900" y="1367693"/>
            <a:ext cx="10532208" cy="49950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Применение 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современных подходов при осуществлении образовательной деятельности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основным образовательным программ основного общего образования в части преподавания предметной области «Технология», учебных предметов «Информатика» и «ОБЖ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».</a:t>
            </a:r>
            <a:endParaRPr lang="ru-RU" sz="20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Протоколом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федерального учебно-методического объединения по общему образованию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04.02.2020 № 1/20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принята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примерная основная образовательная программа основного общего образования с уточнением 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части предметной области «Технология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».</a:t>
            </a:r>
            <a:endParaRPr lang="ru-RU" sz="20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Подход </a:t>
            </a:r>
            <a:r>
              <a:rPr lang="ru-RU" sz="20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поступенчатой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интеграции модулей программ, предлагаемых федеральным </a:t>
            </a: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оператором (ФГАУ «ФНФРО), </a:t>
            </a: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образовательные программы общеобразовательных </a:t>
            </a:r>
            <a:r>
              <a:rPr lang="ru-RU" sz="20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организаций</a:t>
            </a: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0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Программы дополнительного образования детей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должны базироваться на принципах развития гибких компетенций у обучающихся, принципах проектной деятельности, формирования вытягивающей модели  в образовательной среде и включать в себя кейсы различной сложности. </a:t>
            </a:r>
            <a:endParaRPr lang="ru-RU" sz="20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0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Рекомендуется </a:t>
            </a:r>
            <a:r>
              <a:rPr lang="ru-RU" sz="20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 рамках обучения по программам дополнительного образования предлагать обучающимся программы по направлениям, изучаемым в рамках основного общего образования по предметной области «Технология» и учебному предмету «Информатика», обеспечивающие содержательное и практическое расширение конкретных тем.</a:t>
            </a: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endParaRPr lang="ru-RU" sz="22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44219668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80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42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278038"/>
            <a:ext cx="8053614" cy="91757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Карта Точек Роста</a:t>
            </a:r>
          </a:p>
        </p:txBody>
      </p:sp>
      <p:pic>
        <p:nvPicPr>
          <p:cNvPr id="43" name="Рисунок 4" descr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600" y="1"/>
            <a:ext cx="12010971" cy="6858000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2180492" y="3962401"/>
            <a:ext cx="1273908" cy="898769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TextBox 3"/>
          <p:cNvSpPr txBox="1"/>
          <p:nvPr/>
        </p:nvSpPr>
        <p:spPr>
          <a:xfrm>
            <a:off x="1500552" y="4861170"/>
            <a:ext cx="1633415" cy="55399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Helvetica"/>
              </a:rPr>
              <a:t>создание центров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Helvetica"/>
              </a:rPr>
              <a:t> «Точка роста»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sym typeface="Helvetica"/>
              </a:rPr>
              <a:t>в Свердловской области</a:t>
            </a:r>
            <a:endParaRPr kumimoji="0" lang="ru-RU" sz="1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1277" y="2579804"/>
            <a:ext cx="2576182" cy="1717541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94" y="328688"/>
            <a:ext cx="4987218" cy="59184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1134" y="328688"/>
            <a:ext cx="2238066" cy="1678550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2722" y="801058"/>
            <a:ext cx="2275675" cy="1706756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1597" y="4369335"/>
            <a:ext cx="2238948" cy="1490443"/>
          </a:xfrm>
          <a:prstGeom prst="rect">
            <a:avLst/>
          </a:prstGeom>
          <a:effectLst>
            <a:softEdge rad="25400"/>
          </a:effectLst>
          <a:scene3d>
            <a:camera prst="orthographicFront"/>
            <a:lightRig rig="threePt" dir="t"/>
          </a:scene3d>
          <a:sp3d>
            <a:bevelT w="38100" h="38100" prst="artDeco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0634" y="4448240"/>
            <a:ext cx="2238948" cy="1490443"/>
          </a:xfrm>
          <a:prstGeom prst="rect">
            <a:avLst/>
          </a:prstGeom>
          <a:effectLst>
            <a:softEdge rad="254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1134" y="2307173"/>
            <a:ext cx="2403387" cy="16386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356939" y="5960101"/>
            <a:ext cx="467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«Точки роста» - высокотехнологичные образовательные площадки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4168" y="4006074"/>
            <a:ext cx="1807340" cy="240978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3700" y="1177733"/>
            <a:ext cx="2058300" cy="274440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5" name="TextBox 4"/>
          <p:cNvSpPr txBox="1"/>
          <p:nvPr/>
        </p:nvSpPr>
        <p:spPr>
          <a:xfrm>
            <a:off x="1391477" y="2372883"/>
            <a:ext cx="5184576" cy="53854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>
              <a:lnSpc>
                <a:spcPct val="150000"/>
              </a:lnSpc>
            </a:pPr>
            <a:endParaRPr lang="en-US" sz="2133" dirty="0">
              <a:latin typeface="Muller Regular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921463" y="469184"/>
            <a:ext cx="7525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Финансирование мероприятия</a:t>
            </a:r>
            <a:endParaRPr lang="ru-RU" sz="2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61" y="1599928"/>
            <a:ext cx="324804" cy="3190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462" y="2117125"/>
            <a:ext cx="325148" cy="31702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7036" y="1549148"/>
            <a:ext cx="418150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dirty="0">
                <a:solidFill>
                  <a:schemeClr val="tx1"/>
                </a:solidFill>
                <a:latin typeface="Muller Bold"/>
              </a:rPr>
              <a:t>2019 год              </a:t>
            </a:r>
            <a:r>
              <a:rPr lang="ru-RU" sz="2133" b="1" dirty="0">
                <a:solidFill>
                  <a:schemeClr val="tx1"/>
                </a:solidFill>
                <a:latin typeface="Muller Bold"/>
              </a:rPr>
              <a:t>57 центров 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2481410" y="1699735"/>
            <a:ext cx="576064" cy="96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TextBox 16"/>
          <p:cNvSpPr txBox="1"/>
          <p:nvPr/>
        </p:nvSpPr>
        <p:spPr>
          <a:xfrm>
            <a:off x="1280522" y="2043416"/>
            <a:ext cx="4128459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33" dirty="0">
                <a:solidFill>
                  <a:schemeClr val="tx1"/>
                </a:solidFill>
                <a:latin typeface="Muller Bold"/>
              </a:rPr>
              <a:t>2020 год              </a:t>
            </a:r>
            <a:r>
              <a:rPr lang="ru-RU" sz="2133" b="1" dirty="0">
                <a:solidFill>
                  <a:schemeClr val="tx1"/>
                </a:solidFill>
                <a:latin typeface="Muller Bold"/>
              </a:rPr>
              <a:t>42 центра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9442" y="2211469"/>
            <a:ext cx="617781" cy="17883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936" y="1015430"/>
            <a:ext cx="2040835" cy="2721111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31" name="Правая фигурная скобка 30"/>
          <p:cNvSpPr/>
          <p:nvPr/>
        </p:nvSpPr>
        <p:spPr>
          <a:xfrm rot="5400000" flipV="1">
            <a:off x="2666031" y="704513"/>
            <a:ext cx="285752" cy="41910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448567540"/>
              </p:ext>
            </p:extLst>
          </p:nvPr>
        </p:nvGraphicFramePr>
        <p:xfrm>
          <a:off x="525522" y="2974378"/>
          <a:ext cx="4786346" cy="3071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671" y="1141968"/>
            <a:ext cx="2484201" cy="1655487"/>
          </a:xfrm>
          <a:prstGeom prst="rect">
            <a:avLst/>
          </a:prstGeom>
          <a:effectLst>
            <a:reflection endPos="0" dist="50800" dir="5400000" sy="-100000" algn="bl" rotWithShape="0"/>
            <a:softEdge rad="50800"/>
          </a:effectLst>
        </p:spPr>
      </p:pic>
      <p:sp>
        <p:nvSpPr>
          <p:cNvPr id="32" name="Скругленный прямоугольник 31"/>
          <p:cNvSpPr/>
          <p:nvPr/>
        </p:nvSpPr>
        <p:spPr>
          <a:xfrm>
            <a:off x="7105418" y="4815120"/>
            <a:ext cx="4488806" cy="142937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tx2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Планируемый результат на 31.12.2024: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формирование 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современных компетенций и навыков у 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обучающихся</a:t>
            </a:r>
            <a:r>
              <a:rPr lang="ru-RU" sz="1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68</a:t>
            </a:r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% общеобразовательных организаций сельских территорий и малых городов 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Свердловской области</a:t>
            </a:r>
            <a:endParaRPr lang="ru-RU" sz="1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140" y="2890726"/>
            <a:ext cx="2399146" cy="1599430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2218759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Овал 18"/>
          <p:cNvSpPr/>
          <p:nvPr/>
        </p:nvSpPr>
        <p:spPr>
          <a:xfrm>
            <a:off x="7145195" y="3775574"/>
            <a:ext cx="4094340" cy="163039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5" name="TextBox 4"/>
          <p:cNvSpPr txBox="1"/>
          <p:nvPr/>
        </p:nvSpPr>
        <p:spPr>
          <a:xfrm>
            <a:off x="1391477" y="2372883"/>
            <a:ext cx="5184576" cy="53854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>
              <a:lnSpc>
                <a:spcPct val="150000"/>
              </a:lnSpc>
            </a:pPr>
            <a:endParaRPr lang="en-US" sz="2133" dirty="0">
              <a:latin typeface="Muller Regular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3922" y="566366"/>
            <a:ext cx="8278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Система управления </a:t>
            </a:r>
            <a:r>
              <a:rPr lang="ru-RU" sz="2400" b="1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центрами </a:t>
            </a:r>
            <a:r>
              <a:rPr lang="ru-RU" sz="24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«Точка роста»</a:t>
            </a:r>
          </a:p>
          <a:p>
            <a:pPr algn="r"/>
            <a:endParaRPr lang="ru-RU" sz="2400" b="1" dirty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22403491"/>
              </p:ext>
            </p:extLst>
          </p:nvPr>
        </p:nvGraphicFramePr>
        <p:xfrm>
          <a:off x="-240704" y="1457140"/>
          <a:ext cx="7063535" cy="4327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71688" y="3044957"/>
            <a:ext cx="1887984" cy="142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33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сопровождение процессов создания центров </a:t>
            </a:r>
          </a:p>
          <a:p>
            <a:pPr algn="ctr"/>
            <a:r>
              <a:rPr lang="ru-RU" sz="1733" b="1" dirty="0">
                <a:solidFill>
                  <a:schemeClr val="accent1">
                    <a:lumMod val="50000"/>
                  </a:schemeClr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«Точка роста»</a:t>
            </a:r>
          </a:p>
        </p:txBody>
      </p:sp>
      <p:sp>
        <p:nvSpPr>
          <p:cNvPr id="7" name="Овал 6"/>
          <p:cNvSpPr/>
          <p:nvPr/>
        </p:nvSpPr>
        <p:spPr>
          <a:xfrm>
            <a:off x="7079771" y="1988841"/>
            <a:ext cx="4159765" cy="172591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соответствие </a:t>
            </a:r>
          </a:p>
          <a:p>
            <a:pPr algn="ctr"/>
            <a:r>
              <a:rPr lang="ru-RU" sz="1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«Точек роста» установленным требованиям, создание современной образовательной среды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090" y="2821991"/>
            <a:ext cx="2435756" cy="227184"/>
          </a:xfrm>
          <a:prstGeom prst="rect">
            <a:avLst/>
          </a:prstGeom>
        </p:spPr>
      </p:pic>
      <p:pic>
        <p:nvPicPr>
          <p:cNvPr id="18" name="Picture 4" descr="C:\Users\lenovo\Desktop\Совет 2019\БУКЛЕТ\фото для буклета\лист 3 - 2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8894" y="3766889"/>
            <a:ext cx="2383295" cy="159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7669" y="4376755"/>
            <a:ext cx="2430483" cy="2276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96269" y="5465748"/>
            <a:ext cx="5792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создание условий для формирования у школьников интереса к техническому образованию</a:t>
            </a:r>
          </a:p>
        </p:txBody>
      </p:sp>
    </p:spTree>
    <p:extLst>
      <p:ext uri="{BB962C8B-B14F-4D97-AF65-F5344CB8AC3E}">
        <p14:creationId xmlns:p14="http://schemas.microsoft.com/office/powerpoint/2010/main" val="31441735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081454" y="208817"/>
            <a:ext cx="9171214" cy="97912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/>
            </a:pP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Методические рекомендации (федеральный уровень)</a:t>
            </a:r>
            <a:endParaRPr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815730" y="1282700"/>
            <a:ext cx="10790116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распоряжение </a:t>
            </a:r>
            <a:r>
              <a:rPr lang="ru-RU" sz="2200" b="1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Минпросвещения</a:t>
            </a:r>
            <a:r>
              <a:rPr lang="ru-RU" sz="2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России </a:t>
            </a:r>
            <a:r>
              <a:rPr lang="ru-RU" sz="2200" b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</a:t>
            </a:r>
            <a:r>
              <a:rPr lang="ru-RU" sz="2200" b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01.03.2019 </a:t>
            </a:r>
            <a:r>
              <a:rPr lang="ru-RU" sz="22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 </a:t>
            </a:r>
            <a:r>
              <a:rPr lang="ru-RU" sz="2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Р-23 </a:t>
            </a:r>
            <a:endParaRPr lang="ru-RU" sz="22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sz="22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</a:t>
            </a:r>
            <a:r>
              <a:rPr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утверждении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методических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рекомендаций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созданию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(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обновлению</a:t>
            </a:r>
            <a:r>
              <a:rPr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 </a:t>
            </a:r>
            <a:r>
              <a:rPr sz="22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материально-технической</a:t>
            </a:r>
            <a:r>
              <a:rPr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базы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общеобразовательных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организаций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расположенных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сельской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местности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малых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городах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для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формирования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у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обучающихся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современных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технологических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гуманитарных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навыков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реализации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дополнительных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общеобразовательных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программ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цифрового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гуманитарного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профилей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в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рамках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региональных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проектов,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обеспечивающих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достижение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целей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,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показателей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и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результатов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федерального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проекта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«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Современная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школа»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национального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проекта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«Образование» </a:t>
            </a:r>
            <a:r>
              <a:rPr lang="ru-RU"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</a:t>
            </a:r>
            <a:r>
              <a:rPr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признании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утратившими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силу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распоряжение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Минпросвещения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России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err="1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</a:t>
            </a:r>
            <a:r>
              <a:rPr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 </a:t>
            </a:r>
            <a:r>
              <a:rPr sz="2200" dirty="0" err="1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марта</a:t>
            </a:r>
            <a:r>
              <a:rPr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2019 г. </a:t>
            </a:r>
            <a:r>
              <a:rPr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№</a:t>
            </a:r>
            <a:r>
              <a:rPr lang="ru-RU"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Р-23</a:t>
            </a:r>
            <a:r>
              <a:rPr lang="ru-RU"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»</a:t>
            </a:r>
            <a:r>
              <a:rPr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pPr>
            <a:endParaRPr lang="ru-RU" sz="10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pPr>
            <a:r>
              <a:rPr lang="ru-RU" sz="22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материалы </a:t>
            </a:r>
            <a:r>
              <a:rPr lang="ru-RU" sz="2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методическому сопровождению центров «Точка роста»,</a:t>
            </a:r>
            <a:r>
              <a:rPr lang="ru-RU"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подготовленные федеральным </a:t>
            </a:r>
            <a:r>
              <a:rPr lang="ru-RU" sz="22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оператором ФГАУ «Фонд новых форм развития образования» - </a:t>
            </a:r>
            <a:r>
              <a:rPr lang="ru-RU" sz="2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2"/>
              </a:rPr>
              <a:t>http</a:t>
            </a:r>
            <a:r>
              <a:rPr lang="ru-RU" sz="2200" dirty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2"/>
              </a:rPr>
              <a:t>://</a:t>
            </a:r>
            <a:r>
              <a:rPr lang="ru-RU" sz="2200" dirty="0" smtClean="0">
                <a:solidFill>
                  <a:schemeClr val="tx1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  <a:hlinkClick r:id="rId2"/>
              </a:rPr>
              <a:t>cloud.roskvantorium.ru/index.php/s/FzM79VLVqsOzIlQ</a:t>
            </a:r>
            <a:endParaRPr lang="ru-RU" sz="2200" dirty="0" smtClean="0">
              <a:solidFill>
                <a:schemeClr val="tx1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pPr>
            <a:endParaRPr lang="ru-RU" sz="10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pPr>
            <a:r>
              <a:rPr lang="ru-RU" sz="22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образовательная платформа </a:t>
            </a:r>
            <a:r>
              <a:rPr lang="en-US" sz="22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http://elducation.ru</a:t>
            </a:r>
            <a:endParaRPr lang="ru-RU" sz="22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63630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65125"/>
            <a:ext cx="8053614" cy="111198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Нормативные правовые акты (региональный уровень)</a:t>
            </a: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региональный проект 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«Современная школа» на территории Свердловской области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07.02.2019 № 073-2019-E10051-1 </a:t>
            </a:r>
            <a:endParaRPr lang="ru-RU" sz="24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распоряжение 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Правительства Свердловской области </a:t>
            </a:r>
            <a:endParaRPr lang="ru-RU" sz="24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от 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04.07.2019 № </a:t>
            </a: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320-РП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«О создании в Свердловской области в 2020–2022 годах центров образования цифрового и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гуманитарного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профилей «Точка роста» </a:t>
            </a:r>
            <a:endParaRPr lang="ru-RU" sz="24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0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приказ </a:t>
            </a:r>
            <a:r>
              <a:rPr lang="ru-RU" sz="24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Министерства образования и молодежной политики Свердловской области от 30.09.2019 № 288-Д </a:t>
            </a:r>
            <a:endParaRPr lang="ru-RU" sz="24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 создании в Свердловской области в 2020 и 2021 годах на базе общеобразовательных организаций, осуществляющих образовательную деятельность по основным общеобразовательным программам и расположенных в малых городах (населенные пункты, относящиеся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к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городской местности,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численностью населения менее 50 тыс. человек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)»</a:t>
            </a: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1171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1104900" y="878876"/>
            <a:ext cx="10383715" cy="324764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Центр образования цифрового и гуманитарного профилей </a:t>
            </a:r>
            <a:r>
              <a:rPr lang="ru-RU" sz="26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«</a:t>
            </a:r>
            <a:r>
              <a:rPr lang="ru-RU" sz="26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Точка роста» -  </a:t>
            </a:r>
            <a:endParaRPr lang="ru-RU" sz="26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структурное </a:t>
            </a:r>
            <a:r>
              <a:rPr lang="ru-RU" sz="2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подразделение общеобразовательной </a:t>
            </a:r>
            <a:r>
              <a:rPr lang="ru-RU" sz="2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организации, осуществляющее </a:t>
            </a:r>
            <a:r>
              <a:rPr lang="ru-RU" sz="2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образовательную деятельность </a:t>
            </a:r>
            <a:r>
              <a:rPr lang="ru-RU" sz="2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2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основным и дополнительным общеобразовательным программам в целях формирования современных компетенций и </a:t>
            </a:r>
            <a:r>
              <a:rPr lang="ru-RU" sz="2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навыков у </a:t>
            </a:r>
            <a:r>
              <a:rPr lang="ru-RU" sz="2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обучающихся, в том числе по учебным предметам </a:t>
            </a:r>
            <a:r>
              <a:rPr lang="ru-RU" sz="2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«Информатика», «Основы </a:t>
            </a:r>
            <a:r>
              <a:rPr lang="ru-RU" sz="2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безопасности </a:t>
            </a:r>
            <a:r>
              <a:rPr lang="ru-RU" sz="2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жизнедеятельности» </a:t>
            </a:r>
            <a:r>
              <a:rPr lang="ru-RU" sz="2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предметной области </a:t>
            </a:r>
            <a:r>
              <a:rPr lang="ru-RU" sz="2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«Технология» </a:t>
            </a:r>
            <a:r>
              <a:rPr lang="ru-RU" sz="2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повышения качества и доступности </a:t>
            </a:r>
            <a:r>
              <a:rPr lang="ru-RU" sz="26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образования</a:t>
            </a:r>
            <a:r>
              <a:rPr lang="ru-RU" sz="26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.</a:t>
            </a:r>
            <a:endParaRPr lang="ru-RU" sz="2600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94488" y="4126523"/>
            <a:ext cx="108839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Общеобразовательные организации субъекта Российской Федерации, </a:t>
            </a:r>
            <a:r>
              <a:rPr lang="ru-RU" sz="22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                на </a:t>
            </a:r>
            <a:r>
              <a:rPr lang="ru-RU" sz="2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базе которых создаются </a:t>
            </a:r>
            <a:r>
              <a:rPr lang="ru-RU" sz="22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центры </a:t>
            </a:r>
            <a:r>
              <a:rPr lang="ru-RU" sz="2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«Точка роста», образуют региональную сеть. </a:t>
            </a:r>
            <a:endParaRPr lang="ru-RU" sz="2200" b="1" dirty="0" smtClean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endParaRPr lang="ru-RU" sz="22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r>
              <a:rPr lang="ru-RU" sz="22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Совокупность </a:t>
            </a:r>
            <a:r>
              <a:rPr lang="ru-RU" sz="2200" b="1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региональных сетей формируют федеральную сеть </a:t>
            </a:r>
            <a:r>
              <a:rPr lang="ru-RU" sz="2200" b="1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центров                 «Точка роста».</a:t>
            </a:r>
            <a:endParaRPr lang="ru-RU" sz="2200" b="1"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903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9171214" cy="9175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sz="2400"/>
            </a:pP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Цели </a:t>
            </a:r>
            <a:r>
              <a:rPr lang="ru-RU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деятельности </a:t>
            </a:r>
            <a:r>
              <a:rPr lang="ru-RU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центров «Точка роста»</a:t>
            </a:r>
            <a:endParaRPr dirty="0"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1104900" y="1902691"/>
            <a:ext cx="10532208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1)	создание условий для внедрения на уровнях начального общего, основного общего и (или) среднего общего образования новых методов обучения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и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воспитания, образовательных технологий, обеспечивающих освоение обучающимися основных и дополнительных общеобразовательных программ цифрового и гуманитарного профилей;  </a:t>
            </a: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2)	обновление содержания и совершенствование методов обучения </a:t>
            </a:r>
            <a:r>
              <a:rPr lang="ru-RU" sz="2400" dirty="0" smtClean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по </a:t>
            </a:r>
            <a:r>
              <a:rPr lang="ru-RU" sz="2400" dirty="0"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учебным предметам «Информатика», «Основы безопасности жизнедеятельности» и предметной области «Технология».</a:t>
            </a:r>
          </a:p>
          <a:p>
            <a:pPr marL="0" indent="0" algn="just">
              <a:lnSpc>
                <a:spcPct val="80000"/>
              </a:lnSpc>
              <a:buSzTx/>
              <a:buNone/>
              <a:defRPr sz="2400"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3984275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714</Words>
  <Application>Microsoft Office PowerPoint</Application>
  <PresentationFormat>Произвольный</PresentationFormat>
  <Paragraphs>78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Создание центров образования цифрового и гуманитарного профилей «Точка роста»                   в Свердловской области в 2020 году</vt:lpstr>
      <vt:lpstr>Карта Точек Роста</vt:lpstr>
      <vt:lpstr>Презентация PowerPoint</vt:lpstr>
      <vt:lpstr>Презентация PowerPoint</vt:lpstr>
      <vt:lpstr>Презентация PowerPoint</vt:lpstr>
      <vt:lpstr>Методические рекомендации (федеральный уровень)</vt:lpstr>
      <vt:lpstr>Нормативные правовые акты (региональный уровень)</vt:lpstr>
      <vt:lpstr>Презентация PowerPoint</vt:lpstr>
      <vt:lpstr>Цели деятельности центров «Точка роста»</vt:lpstr>
      <vt:lpstr>Требование к имущественному комплексу центра «Точка роста»</vt:lpstr>
      <vt:lpstr>Образовательный процесс центров «Точка роста»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созданию Центров образования цифрового и гуманитарного профилей «Точка роста» в 2020 году</dc:title>
  <dc:creator>Котова Ирина Алексеевна</dc:creator>
  <cp:lastModifiedBy>Михаленко</cp:lastModifiedBy>
  <cp:revision>21</cp:revision>
  <cp:lastPrinted>2020-04-28T08:28:56Z</cp:lastPrinted>
  <dcterms:modified xsi:type="dcterms:W3CDTF">2020-05-06T09:13:34Z</dcterms:modified>
</cp:coreProperties>
</file>