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11" autoAdjust="0"/>
  </p:normalViewPr>
  <p:slideViewPr>
    <p:cSldViewPr>
      <p:cViewPr varScale="1">
        <p:scale>
          <a:sx n="70" d="100"/>
          <a:sy n="70" d="100"/>
        </p:scale>
        <p:origin x="-10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7F42E-A78D-4890-B912-3351BF109AD1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66377-6B37-4BE1-AFAA-42C8A05EA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41BE7AC-4C00-4376-A6F4-F11C565461F6}" type="datetimeFigureOut">
              <a:rPr lang="ru-RU" smtClean="0"/>
              <a:pPr/>
              <a:t>19.06.2012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F60FE43-3667-4AFF-8A6F-95C36CE5D6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CF%F0%F3%E6%E8%ED%E0" TargetMode="External"/><Relationship Id="rId2" Type="http://schemas.openxmlformats.org/officeDocument/2006/relationships/hyperlink" Target="http://ru.wikipedia.org/wiki/%C4%E8%ED%E0%EC%EE%EC%E5%F2%F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olkslovar.ru/s5067.html" TargetMode="External"/><Relationship Id="rId4" Type="http://schemas.openxmlformats.org/officeDocument/2006/relationships/hyperlink" Target="http://commons.wikimedia.org/wiki/File:Aileron_pitch.gif?uselang=r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1714488"/>
            <a:ext cx="6858000" cy="99060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tx2">
                    <a:lumMod val="25000"/>
                  </a:schemeClr>
                </a:solidFill>
              </a:rPr>
              <a:t>Измерение сил</a:t>
            </a:r>
            <a:endParaRPr lang="ru-RU" sz="54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86446" y="4500570"/>
            <a:ext cx="2700334" cy="1785950"/>
          </a:xfrm>
        </p:spPr>
        <p:txBody>
          <a:bodyPr>
            <a:normAutofit/>
          </a:bodyPr>
          <a:lstStyle/>
          <a:p>
            <a:pPr algn="l"/>
            <a:r>
              <a:rPr lang="ru-RU" sz="2200" dirty="0" smtClean="0">
                <a:solidFill>
                  <a:schemeClr val="tx2">
                    <a:lumMod val="25000"/>
                  </a:schemeClr>
                </a:solidFill>
              </a:rPr>
              <a:t>Выполнил:</a:t>
            </a:r>
          </a:p>
          <a:p>
            <a:pPr algn="l"/>
            <a:r>
              <a:rPr lang="ru-RU" sz="2200" dirty="0" smtClean="0">
                <a:solidFill>
                  <a:schemeClr val="tx2">
                    <a:lumMod val="25000"/>
                  </a:schemeClr>
                </a:solidFill>
              </a:rPr>
              <a:t>Ученик 10-а класса</a:t>
            </a:r>
          </a:p>
          <a:p>
            <a:pPr algn="l"/>
            <a:r>
              <a:rPr lang="ru-RU" sz="2200" dirty="0" smtClean="0">
                <a:solidFill>
                  <a:schemeClr val="tx2">
                    <a:lumMod val="25000"/>
                  </a:schemeClr>
                </a:solidFill>
              </a:rPr>
              <a:t>МКОУ-СОШ№4</a:t>
            </a:r>
          </a:p>
          <a:p>
            <a:pPr algn="l"/>
            <a:r>
              <a:rPr lang="ru-RU" sz="2200" dirty="0" err="1" smtClean="0">
                <a:solidFill>
                  <a:schemeClr val="tx2">
                    <a:lumMod val="25000"/>
                  </a:schemeClr>
                </a:solidFill>
              </a:rPr>
              <a:t>Михаленко</a:t>
            </a:r>
            <a:r>
              <a:rPr lang="ru-RU" sz="2200" dirty="0" smtClean="0">
                <a:solidFill>
                  <a:schemeClr val="tx2">
                    <a:lumMod val="25000"/>
                  </a:schemeClr>
                </a:solidFill>
              </a:rPr>
              <a:t> Денис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Источники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/>
          </a:bodyPr>
          <a:lstStyle/>
          <a:p>
            <a:r>
              <a:rPr lang="ru-RU" smtClean="0"/>
              <a:t>Интернет- </a:t>
            </a:r>
            <a:r>
              <a:rPr lang="ru-RU" smtClean="0"/>
              <a:t>ресурсы</a:t>
            </a:r>
            <a:r>
              <a:rPr lang="ru-RU" smtClean="0"/>
              <a:t>:</a:t>
            </a:r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://ru.wikipedia.org/wiki/%C4%E8%ED%E0%EC%EE%EC%E5%F2%F0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http://ru.wikipedia.org/wiki/%CF%F0%F3%E6%E8%ED%E0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http://commons.wikimedia.org/wiki/File:Aileron_pitch.gif?uselang=ru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http://tolkslovar.ru/s5067.html</a:t>
            </a:r>
            <a:endParaRPr lang="ru-RU" dirty="0" smtClean="0"/>
          </a:p>
          <a:p>
            <a:r>
              <a:rPr lang="ru-RU" dirty="0" smtClean="0"/>
              <a:t>Конспект</a:t>
            </a:r>
            <a:r>
              <a:rPr lang="ru-RU" dirty="0" smtClean="0"/>
              <a:t>, </a:t>
            </a:r>
            <a:r>
              <a:rPr lang="ru-RU" dirty="0" smtClean="0"/>
              <a:t>учебник «Физика </a:t>
            </a:r>
            <a:r>
              <a:rPr lang="ru-RU" dirty="0" smtClean="0"/>
              <a:t>10- </a:t>
            </a:r>
            <a:r>
              <a:rPr lang="ru-RU" dirty="0" smtClean="0"/>
              <a:t>класс».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2">
                    <a:lumMod val="25000"/>
                  </a:schemeClr>
                </a:solidFill>
              </a:rPr>
              <a:t>Сила</a:t>
            </a:r>
            <a:r>
              <a:rPr lang="ru-RU" sz="3600" dirty="0" smtClean="0">
                <a:solidFill>
                  <a:schemeClr val="tx2">
                    <a:lumMod val="25000"/>
                  </a:schemeClr>
                </a:solidFill>
              </a:rPr>
              <a:t> — векторная физическая величина, являющаяся мерой интенсивности воздействия на данное тело других тел, а также полей. Приложенная массивному телу сила является причиной изменения его скорости или возникновения в нём деформации.</a:t>
            </a:r>
          </a:p>
          <a:p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2">
                    <a:lumMod val="25000"/>
                  </a:schemeClr>
                </a:solidFill>
              </a:rPr>
              <a:t>Динамометр</a:t>
            </a:r>
            <a:r>
              <a:rPr lang="ru-RU" sz="2000" dirty="0" smtClean="0">
                <a:solidFill>
                  <a:schemeClr val="tx2">
                    <a:lumMod val="25000"/>
                  </a:schemeClr>
                </a:solidFill>
              </a:rPr>
              <a:t> — прибор для измерения силы или момента силы, состоит из силового звена (упругого элемента) и отсчетного устройства. В силовом звене измеряемое усилие вызывает деформацию, которая непосредственно или через передачу сообщается отсчётному устройству. По принципу действия различают динамометры механические (пружинные или рычажные), гидравлические и электронные. Иногда в одном динамометре используют два принципа.</a:t>
            </a:r>
          </a:p>
          <a:p>
            <a:endParaRPr lang="ru-RU" dirty="0"/>
          </a:p>
        </p:txBody>
      </p:sp>
      <p:pic>
        <p:nvPicPr>
          <p:cNvPr id="4" name="Рисунок 3" descr="http://upload.wikimedia.org/wikipedia/commons/thumb/2/22/2010-10-19-Federwaage-1.JPG/250px-2010-10-19-Federwaage-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3000372"/>
            <a:ext cx="121444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6357950" y="5643578"/>
            <a:ext cx="1714512" cy="107157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Пружинные динамометры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6" name="Рисунок 5" descr="http://im4-tub-ru.yandex.net/i?id=170101883-09-72&amp;n=2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3000372"/>
            <a:ext cx="142876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www.pack-in.ru/upload/iblock/346/346a6857913387cc1ef1ca8430db3d4a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3000372"/>
            <a:ext cx="142876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technologic.com.ua/sites/default/files/THB5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2928934"/>
            <a:ext cx="1681167" cy="2876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кругленный прямоугольник 8"/>
          <p:cNvSpPr/>
          <p:nvPr/>
        </p:nvSpPr>
        <p:spPr>
          <a:xfrm>
            <a:off x="2000232" y="5500702"/>
            <a:ext cx="1643074" cy="1214446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Электронные</a:t>
            </a:r>
          </a:p>
          <a:p>
            <a:pPr algn="ctr"/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динамометры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Использование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1. На крючок динамометра подвешивается груз.</a:t>
            </a: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2. На весовой шкале показывается вес груза в Ньютонах (Н) или в килограммах (кг) в зависимости</a:t>
            </a: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от динамометра.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4" name="Рисунок 3" descr="http://5terka.com/images/fiz7/fiz7resh-4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3286124"/>
            <a:ext cx="1857107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scalemarket.com/images/T/AP-Crane_Scale_Dillon(1)_t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3286124"/>
            <a:ext cx="1690691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Сила всемирного тяготения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901146" cy="5114948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Определение силы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- все тела притягиваются друг к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другу. Сила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всемирного тяготения прямо пропорциональна произведению масс тел и обратно пропорциональна квадрату между ними.</a:t>
            </a:r>
          </a:p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Природа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- гравитационная  </a:t>
            </a:r>
          </a:p>
          <a:p>
            <a:pPr lvl="0"/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Формулы закона для силы: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smtClean="0"/>
              <a:t>  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F=G∙</a:t>
            </a:r>
            <a:endParaRPr lang="en-US" sz="3200" dirty="0" smtClean="0">
              <a:solidFill>
                <a:srgbClr val="FF0000"/>
              </a:solidFill>
              <a:latin typeface="Arial" pitchFamily="34" charset="0"/>
            </a:endParaRPr>
          </a:p>
          <a:p>
            <a:endParaRPr lang="ru-RU" dirty="0" smtClean="0">
              <a:solidFill>
                <a:schemeClr val="tx2">
                  <a:lumMod val="10000"/>
                </a:schemeClr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G</a:t>
            </a:r>
            <a:r>
              <a:rPr lang="ru-RU" dirty="0" smtClean="0">
                <a:solidFill>
                  <a:srgbClr val="FF0000"/>
                </a:solidFill>
              </a:rPr>
              <a:t>=6,67∙ </a:t>
            </a:r>
            <a:r>
              <a:rPr lang="ru-RU" dirty="0" smtClean="0">
                <a:solidFill>
                  <a:srgbClr val="FF0000"/>
                </a:solidFill>
                <a:latin typeface="Calibri"/>
                <a:ea typeface="Times New Roman"/>
                <a:cs typeface="Times New Roman"/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Oval 11"/>
          <p:cNvSpPr>
            <a:spLocks noChangeArrowheads="1"/>
          </p:cNvSpPr>
          <p:nvPr/>
        </p:nvSpPr>
        <p:spPr bwMode="auto">
          <a:xfrm>
            <a:off x="5572132" y="5000636"/>
            <a:ext cx="357190" cy="347663"/>
          </a:xfrm>
          <a:prstGeom prst="ellipse">
            <a:avLst/>
          </a:prstGeom>
          <a:solidFill>
            <a:srgbClr val="0D0D0D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/>
          <p:cNvSpPr>
            <a:spLocks noChangeShapeType="1"/>
          </p:cNvSpPr>
          <p:nvPr/>
        </p:nvSpPr>
        <p:spPr bwMode="auto">
          <a:xfrm>
            <a:off x="5857884" y="5214950"/>
            <a:ext cx="438150" cy="9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Oval 12"/>
          <p:cNvSpPr>
            <a:spLocks noChangeArrowheads="1"/>
          </p:cNvSpPr>
          <p:nvPr/>
        </p:nvSpPr>
        <p:spPr bwMode="auto">
          <a:xfrm>
            <a:off x="6643702" y="5000636"/>
            <a:ext cx="357190" cy="357190"/>
          </a:xfrm>
          <a:prstGeom prst="ellipse">
            <a:avLst/>
          </a:prstGeom>
          <a:solidFill>
            <a:srgbClr val="0D0D0D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7" name="AutoShape 13"/>
          <p:cNvSpPr>
            <a:spLocks noChangeShapeType="1"/>
          </p:cNvSpPr>
          <p:nvPr/>
        </p:nvSpPr>
        <p:spPr bwMode="auto">
          <a:xfrm flipH="1">
            <a:off x="6286512" y="5214950"/>
            <a:ext cx="3619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6850" algn="l"/>
              </a:tabLst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685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28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685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1" y="5000636"/>
            <a:ext cx="487749" cy="428628"/>
          </a:xfrm>
          <a:prstGeom prst="rect">
            <a:avLst/>
          </a:prstGeom>
          <a:noFill/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4857761"/>
            <a:ext cx="523325" cy="642942"/>
          </a:xfrm>
          <a:prstGeom prst="rect">
            <a:avLst/>
          </a:prstGeom>
          <a:noFill/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3857628"/>
            <a:ext cx="1049241" cy="671514"/>
          </a:xfrm>
          <a:prstGeom prst="rect">
            <a:avLst/>
          </a:prstGeom>
          <a:noFill/>
        </p:spPr>
      </p:pic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4714884"/>
            <a:ext cx="285750" cy="276225"/>
          </a:xfrm>
          <a:prstGeom prst="rect">
            <a:avLst/>
          </a:prstGeom>
          <a:noFill/>
        </p:spPr>
      </p:pic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4714884"/>
            <a:ext cx="285750" cy="276225"/>
          </a:xfrm>
          <a:prstGeom prst="rect">
            <a:avLst/>
          </a:prstGeom>
          <a:noFill/>
        </p:spPr>
      </p:pic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5334013"/>
            <a:ext cx="300038" cy="400051"/>
          </a:xfrm>
          <a:prstGeom prst="rect">
            <a:avLst/>
          </a:prstGeom>
          <a:noFill/>
        </p:spPr>
      </p:pic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5357826"/>
            <a:ext cx="321471" cy="42862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85728"/>
            <a:ext cx="7015186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Сила тяжести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Определение силы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 - сила действующая на любую материальную частицу, находящуюся вблизи земной поверхности.</a:t>
            </a:r>
          </a:p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Природа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 – гравитационная</a:t>
            </a:r>
          </a:p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Формулы закона для силы:</a:t>
            </a:r>
            <a:r>
              <a:rPr lang="ru-RU" sz="1200" dirty="0" smtClean="0"/>
              <a:t>                     </a:t>
            </a:r>
            <a:r>
              <a:rPr lang="ru-RU" sz="1800" dirty="0" smtClean="0">
                <a:solidFill>
                  <a:srgbClr val="FF0000"/>
                </a:solidFill>
              </a:rPr>
              <a:t>= </a:t>
            </a:r>
            <a:r>
              <a:rPr lang="en-US" sz="1800" dirty="0" smtClean="0">
                <a:solidFill>
                  <a:srgbClr val="FF0000"/>
                </a:solidFill>
              </a:rPr>
              <a:t>gm</a:t>
            </a:r>
            <a:endParaRPr lang="ru-RU" sz="1800" dirty="0" smtClean="0">
              <a:solidFill>
                <a:srgbClr val="FF0000"/>
              </a:solidFill>
            </a:endParaRPr>
          </a:p>
          <a:p>
            <a:endParaRPr lang="ru-RU" sz="1200" dirty="0" smtClean="0">
              <a:solidFill>
                <a:srgbClr val="FF0000"/>
              </a:solidFill>
            </a:endParaRPr>
          </a:p>
          <a:p>
            <a:endParaRPr lang="ru-RU" sz="1200" dirty="0" smtClean="0">
              <a:solidFill>
                <a:schemeClr val="tx2">
                  <a:lumMod val="10000"/>
                </a:schemeClr>
              </a:solidFill>
            </a:endParaRPr>
          </a:p>
          <a:p>
            <a:pPr lvl="0"/>
            <a:endParaRPr lang="ru-RU" sz="1200" dirty="0" smtClean="0">
              <a:solidFill>
                <a:schemeClr val="tx2">
                  <a:lumMod val="10000"/>
                </a:schemeClr>
              </a:solidFill>
              <a:latin typeface="Arial" pitchFamily="34" charset="0"/>
            </a:endParaRP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3571876"/>
            <a:ext cx="571504" cy="522518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5643570" y="4143380"/>
            <a:ext cx="570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</a:t>
            </a:r>
            <a:r>
              <a:rPr lang="en-US" sz="2400" dirty="0">
                <a:solidFill>
                  <a:srgbClr val="FF0000"/>
                </a:solidFill>
              </a:rPr>
              <a:t>=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4143380"/>
            <a:ext cx="428628" cy="517926"/>
          </a:xfrm>
          <a:prstGeom prst="rect">
            <a:avLst/>
          </a:prstGeom>
          <a:noFill/>
        </p:spPr>
      </p:pic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685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7" name="Oval 1"/>
          <p:cNvSpPr>
            <a:spLocks noChangeArrowheads="1"/>
          </p:cNvSpPr>
          <p:nvPr/>
        </p:nvSpPr>
        <p:spPr bwMode="auto">
          <a:xfrm>
            <a:off x="1571604" y="5857892"/>
            <a:ext cx="1743075" cy="3619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8" name="Freeform 2"/>
          <p:cNvSpPr>
            <a:spLocks/>
          </p:cNvSpPr>
          <p:nvPr/>
        </p:nvSpPr>
        <p:spPr bwMode="auto">
          <a:xfrm>
            <a:off x="1571604" y="4286256"/>
            <a:ext cx="1743075" cy="1727200"/>
          </a:xfrm>
          <a:custGeom>
            <a:avLst/>
            <a:gdLst/>
            <a:ahLst/>
            <a:cxnLst>
              <a:cxn ang="0">
                <a:pos x="0" y="2675"/>
              </a:cxn>
              <a:cxn ang="0">
                <a:pos x="1170" y="290"/>
              </a:cxn>
              <a:cxn ang="0">
                <a:pos x="2055" y="935"/>
              </a:cxn>
              <a:cxn ang="0">
                <a:pos x="2745" y="2720"/>
              </a:cxn>
            </a:cxnLst>
            <a:rect l="0" t="0" r="r" b="b"/>
            <a:pathLst>
              <a:path w="2745" h="2720">
                <a:moveTo>
                  <a:pt x="0" y="2675"/>
                </a:moveTo>
                <a:cubicBezTo>
                  <a:pt x="413" y="1627"/>
                  <a:pt x="827" y="580"/>
                  <a:pt x="1170" y="290"/>
                </a:cubicBezTo>
                <a:cubicBezTo>
                  <a:pt x="1513" y="0"/>
                  <a:pt x="1792" y="530"/>
                  <a:pt x="2055" y="935"/>
                </a:cubicBezTo>
                <a:cubicBezTo>
                  <a:pt x="2318" y="1340"/>
                  <a:pt x="2630" y="2430"/>
                  <a:pt x="2745" y="272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" name="Рисунок 13" descr="File:Aileron pitch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875793">
            <a:off x="2697870" y="4883865"/>
            <a:ext cx="638175" cy="513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Сила упругости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Определение силы-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сила, возникающая при деформации изменении формы и размеров тел и стремящаяся вернуть тело в исходное состояние.</a:t>
            </a:r>
          </a:p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Природа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 – электромагнитная</a:t>
            </a:r>
          </a:p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Формулы закона для силы:                 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=-</a:t>
            </a:r>
            <a:r>
              <a:rPr lang="en-US" b="1" dirty="0" err="1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K∆</a:t>
            </a:r>
            <a:r>
              <a:rPr lang="en-US" sz="3600" b="1" dirty="0" err="1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ι</a:t>
            </a:r>
            <a:endParaRPr lang="en-US" sz="3200" b="1" dirty="0" smtClean="0">
              <a:latin typeface="Arial" pitchFamily="34" charset="0"/>
            </a:endParaRPr>
          </a:p>
          <a:p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3500438"/>
            <a:ext cx="642942" cy="587833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357950" y="3214686"/>
            <a:ext cx="92869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685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K∆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ι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68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4143380"/>
            <a:ext cx="384288" cy="586544"/>
          </a:xfrm>
          <a:prstGeom prst="rect">
            <a:avLst/>
          </a:prstGeom>
          <a:noFill/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848799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685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" name="Рисунок 9" descr="http://schtormovik.narod.ru/gd_110-1.jpg"/>
          <p:cNvPicPr/>
          <p:nvPr/>
        </p:nvPicPr>
        <p:blipFill>
          <a:blip r:embed="rId4" cstate="print"/>
          <a:srcRect l="6941" t="76733" r="13625"/>
          <a:stretch>
            <a:fillRect/>
          </a:stretch>
        </p:blipFill>
        <p:spPr bwMode="auto">
          <a:xfrm>
            <a:off x="1571604" y="5143512"/>
            <a:ext cx="2438400" cy="32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82306" y="4643446"/>
            <a:ext cx="279797" cy="447676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39760" y="4643445"/>
            <a:ext cx="279798" cy="447677"/>
          </a:xfrm>
          <a:prstGeom prst="rect">
            <a:avLst/>
          </a:prstGeom>
          <a:noFill/>
        </p:spPr>
      </p:pic>
      <p:cxnSp>
        <p:nvCxnSpPr>
          <p:cNvPr id="1029" name="AutoShape 5"/>
          <p:cNvCxnSpPr>
            <a:cxnSpLocks noChangeShapeType="1"/>
          </p:cNvCxnSpPr>
          <p:nvPr/>
        </p:nvCxnSpPr>
        <p:spPr bwMode="auto">
          <a:xfrm flipV="1">
            <a:off x="1428728" y="5643578"/>
            <a:ext cx="695325" cy="9525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030" name="AutoShape 6"/>
          <p:cNvCxnSpPr>
            <a:cxnSpLocks noChangeShapeType="1"/>
          </p:cNvCxnSpPr>
          <p:nvPr/>
        </p:nvCxnSpPr>
        <p:spPr bwMode="auto">
          <a:xfrm flipH="1">
            <a:off x="3500430" y="5643578"/>
            <a:ext cx="638175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186634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Вес тела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686800" cy="4952062"/>
          </a:xfrm>
          <a:ln w="3175"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Определение силы-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сила,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с которой тело действует на горизонтальную опору или растягивает подвес.</a:t>
            </a:r>
          </a:p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Природа –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электромагнитная</a:t>
            </a:r>
          </a:p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Формулы закона для силы: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P=gm</a:t>
            </a:r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  : m(</a:t>
            </a:r>
            <a:r>
              <a:rPr lang="en-US" b="1" dirty="0" err="1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g+a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lang="ru-RU" b="1" dirty="0" smtClean="0">
              <a:solidFill>
                <a:srgbClr val="FF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/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</a:t>
            </a:r>
            <a:r>
              <a:rPr lang="en-US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  : P=m(g-a)</a:t>
            </a:r>
            <a:endParaRPr lang="en-US" sz="3600" dirty="0" smtClean="0">
              <a:latin typeface="Arial" pitchFamily="34" charset="0"/>
            </a:endParaRPr>
          </a:p>
          <a:p>
            <a:endParaRPr lang="en-US" sz="3200" dirty="0" smtClean="0">
              <a:latin typeface="Arial" pitchFamily="34" charset="0"/>
            </a:endParaRPr>
          </a:p>
          <a:p>
            <a:pPr lvl="0"/>
            <a:endParaRPr lang="ru-RU" b="1" dirty="0" smtClean="0">
              <a:solidFill>
                <a:srgbClr val="FF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/>
            <a:endParaRPr lang="en-US" sz="3200" dirty="0" smtClean="0">
              <a:ln>
                <a:solidFill>
                  <a:schemeClr val="tx2">
                    <a:lumMod val="10000"/>
                  </a:schemeClr>
                </a:solidFill>
              </a:ln>
              <a:latin typeface="Arial" pitchFamily="34" charset="0"/>
            </a:endParaRPr>
          </a:p>
          <a:p>
            <a:endParaRPr lang="ru-RU" dirty="0" smtClean="0">
              <a:solidFill>
                <a:schemeClr val="tx2">
                  <a:lumMod val="2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cxnSp>
        <p:nvCxnSpPr>
          <p:cNvPr id="19464" name="AutoShape 8"/>
          <p:cNvCxnSpPr>
            <a:cxnSpLocks noChangeShapeType="1"/>
          </p:cNvCxnSpPr>
          <p:nvPr/>
        </p:nvCxnSpPr>
        <p:spPr bwMode="auto">
          <a:xfrm rot="5400000" flipH="1" flipV="1">
            <a:off x="5761046" y="3597276"/>
            <a:ext cx="195264" cy="1588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cxnSp>
        <p:nvCxnSpPr>
          <p:cNvPr id="19468" name="AutoShape 12"/>
          <p:cNvCxnSpPr>
            <a:cxnSpLocks noChangeShapeType="1"/>
          </p:cNvCxnSpPr>
          <p:nvPr/>
        </p:nvCxnSpPr>
        <p:spPr bwMode="auto">
          <a:xfrm rot="5400000">
            <a:off x="5750727" y="4179099"/>
            <a:ext cx="214314" cy="1588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1643042" y="4214818"/>
            <a:ext cx="5715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9471" name="AutoShape 15"/>
          <p:cNvCxnSpPr>
            <a:cxnSpLocks noChangeShapeType="1"/>
          </p:cNvCxnSpPr>
          <p:nvPr/>
        </p:nvCxnSpPr>
        <p:spPr bwMode="auto">
          <a:xfrm flipV="1">
            <a:off x="1928794" y="3929066"/>
            <a:ext cx="0" cy="4000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472" name="AutoShape 16"/>
          <p:cNvCxnSpPr>
            <a:cxnSpLocks noChangeShapeType="1"/>
          </p:cNvCxnSpPr>
          <p:nvPr/>
        </p:nvCxnSpPr>
        <p:spPr bwMode="auto">
          <a:xfrm>
            <a:off x="1928794" y="4500570"/>
            <a:ext cx="0" cy="247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75" name="Picture 1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3857628"/>
            <a:ext cx="152400" cy="304800"/>
          </a:xfrm>
          <a:prstGeom prst="rect">
            <a:avLst/>
          </a:prstGeom>
          <a:noFill/>
        </p:spPr>
      </p:pic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77" name="Picture 2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4572008"/>
            <a:ext cx="123825" cy="276225"/>
          </a:xfrm>
          <a:prstGeom prst="rect">
            <a:avLst/>
          </a:prstGeom>
          <a:noFill/>
        </p:spPr>
      </p:pic>
      <p:sp>
        <p:nvSpPr>
          <p:cNvPr id="19479" name="Rectangle 23"/>
          <p:cNvSpPr>
            <a:spLocks noChangeArrowheads="1"/>
          </p:cNvSpPr>
          <p:nvPr/>
        </p:nvSpPr>
        <p:spPr bwMode="auto">
          <a:xfrm rot="-1696111">
            <a:off x="3038462" y="4117661"/>
            <a:ext cx="5715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9480" name="AutoShape 24"/>
          <p:cNvCxnSpPr>
            <a:cxnSpLocks noChangeShapeType="1"/>
            <a:stCxn id="19479" idx="2"/>
          </p:cNvCxnSpPr>
          <p:nvPr/>
        </p:nvCxnSpPr>
        <p:spPr bwMode="auto">
          <a:xfrm rot="16200000" flipH="1">
            <a:off x="3328829" y="4471844"/>
            <a:ext cx="310599" cy="17547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pic>
        <p:nvPicPr>
          <p:cNvPr id="32" name="Picture 2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4357694"/>
            <a:ext cx="123825" cy="276225"/>
          </a:xfrm>
          <a:prstGeom prst="rect">
            <a:avLst/>
          </a:prstGeom>
          <a:noFill/>
        </p:spPr>
      </p:pic>
      <p:cxnSp>
        <p:nvCxnSpPr>
          <p:cNvPr id="34" name="Прямая соединительная линия 33"/>
          <p:cNvCxnSpPr/>
          <p:nvPr/>
        </p:nvCxnSpPr>
        <p:spPr>
          <a:xfrm>
            <a:off x="2428860" y="5143512"/>
            <a:ext cx="714380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2428860" y="5000636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2500298" y="5000636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2571736" y="5000636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2643174" y="5000636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2714612" y="5000636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2786050" y="5000636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2928926" y="5000636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2857488" y="5000636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3000364" y="5000636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3071802" y="5000636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81" name="Freeform 25"/>
          <p:cNvSpPr>
            <a:spLocks/>
          </p:cNvSpPr>
          <p:nvPr/>
        </p:nvSpPr>
        <p:spPr bwMode="auto">
          <a:xfrm>
            <a:off x="2714612" y="5143512"/>
            <a:ext cx="142876" cy="357190"/>
          </a:xfrm>
          <a:custGeom>
            <a:avLst/>
            <a:gdLst/>
            <a:ahLst/>
            <a:cxnLst>
              <a:cxn ang="0">
                <a:pos x="116" y="0"/>
              </a:cxn>
              <a:cxn ang="0">
                <a:pos x="26" y="120"/>
              </a:cxn>
              <a:cxn ang="0">
                <a:pos x="116" y="150"/>
              </a:cxn>
              <a:cxn ang="0">
                <a:pos x="26" y="210"/>
              </a:cxn>
              <a:cxn ang="0">
                <a:pos x="11" y="255"/>
              </a:cxn>
              <a:cxn ang="0">
                <a:pos x="101" y="285"/>
              </a:cxn>
              <a:cxn ang="0">
                <a:pos x="56" y="375"/>
              </a:cxn>
              <a:cxn ang="0">
                <a:pos x="101" y="405"/>
              </a:cxn>
              <a:cxn ang="0">
                <a:pos x="56" y="495"/>
              </a:cxn>
              <a:cxn ang="0">
                <a:pos x="41" y="540"/>
              </a:cxn>
              <a:cxn ang="0">
                <a:pos x="101" y="540"/>
              </a:cxn>
            </a:cxnLst>
            <a:rect l="0" t="0" r="r" b="b"/>
            <a:pathLst>
              <a:path w="150" h="554">
                <a:moveTo>
                  <a:pt x="116" y="0"/>
                </a:moveTo>
                <a:cubicBezTo>
                  <a:pt x="51" y="43"/>
                  <a:pt x="68" y="57"/>
                  <a:pt x="26" y="120"/>
                </a:cubicBezTo>
                <a:cubicBezTo>
                  <a:pt x="56" y="130"/>
                  <a:pt x="86" y="140"/>
                  <a:pt x="116" y="150"/>
                </a:cubicBezTo>
                <a:cubicBezTo>
                  <a:pt x="150" y="161"/>
                  <a:pt x="26" y="210"/>
                  <a:pt x="26" y="210"/>
                </a:cubicBezTo>
                <a:cubicBezTo>
                  <a:pt x="21" y="225"/>
                  <a:pt x="0" y="244"/>
                  <a:pt x="11" y="255"/>
                </a:cubicBezTo>
                <a:cubicBezTo>
                  <a:pt x="33" y="277"/>
                  <a:pt x="101" y="285"/>
                  <a:pt x="101" y="285"/>
                </a:cubicBezTo>
                <a:cubicBezTo>
                  <a:pt x="95" y="294"/>
                  <a:pt x="48" y="356"/>
                  <a:pt x="56" y="375"/>
                </a:cubicBezTo>
                <a:cubicBezTo>
                  <a:pt x="63" y="392"/>
                  <a:pt x="86" y="395"/>
                  <a:pt x="101" y="405"/>
                </a:cubicBezTo>
                <a:cubicBezTo>
                  <a:pt x="63" y="518"/>
                  <a:pt x="114" y="379"/>
                  <a:pt x="56" y="495"/>
                </a:cubicBezTo>
                <a:cubicBezTo>
                  <a:pt x="49" y="509"/>
                  <a:pt x="30" y="529"/>
                  <a:pt x="41" y="540"/>
                </a:cubicBezTo>
                <a:cubicBezTo>
                  <a:pt x="55" y="554"/>
                  <a:pt x="81" y="540"/>
                  <a:pt x="101" y="54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5" name="Овал 54"/>
          <p:cNvSpPr/>
          <p:nvPr/>
        </p:nvSpPr>
        <p:spPr>
          <a:xfrm flipH="1">
            <a:off x="2786050" y="5429264"/>
            <a:ext cx="71438" cy="7143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12700">
            <a:solidFill>
              <a:schemeClr val="tx2">
                <a:lumMod val="1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482" name="AutoShape 26"/>
          <p:cNvCxnSpPr>
            <a:cxnSpLocks noChangeShapeType="1"/>
          </p:cNvCxnSpPr>
          <p:nvPr/>
        </p:nvCxnSpPr>
        <p:spPr bwMode="auto">
          <a:xfrm>
            <a:off x="2786050" y="5500702"/>
            <a:ext cx="0" cy="247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pic>
        <p:nvPicPr>
          <p:cNvPr id="63" name="Picture 2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5572140"/>
            <a:ext cx="123825" cy="27622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Сила трения</a:t>
            </a: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358246" cy="5072098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Определение силы –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векторная физическая величина, характеризующая электромагнитное взаимодействие, возникающее при соприкосновении одного тела с другим и предшествующая их относительному движению .</a:t>
            </a:r>
          </a:p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Природа – 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</a:rPr>
              <a:t>электромагнитная</a:t>
            </a:r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.</a:t>
            </a:r>
          </a:p>
          <a:p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Формулы закона для силы: </a:t>
            </a:r>
            <a:endParaRPr lang="ru-RU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4929198"/>
            <a:ext cx="553645" cy="571504"/>
          </a:xfrm>
          <a:prstGeom prst="rect">
            <a:avLst/>
          </a:prstGeom>
          <a:noFill/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5000636"/>
            <a:ext cx="714380" cy="448239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1524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685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43636" y="4929198"/>
            <a:ext cx="633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 μ</a:t>
            </a:r>
            <a:endParaRPr lang="en-US" sz="2000" dirty="0" smtClean="0"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071538" y="5643578"/>
            <a:ext cx="581025" cy="3571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027" name="AutoShape 3"/>
          <p:cNvCxnSpPr>
            <a:cxnSpLocks noChangeShapeType="1"/>
          </p:cNvCxnSpPr>
          <p:nvPr/>
        </p:nvCxnSpPr>
        <p:spPr bwMode="auto">
          <a:xfrm rot="5400000" flipH="1" flipV="1">
            <a:off x="1123927" y="5591189"/>
            <a:ext cx="466726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8" name="AutoShape 4"/>
          <p:cNvCxnSpPr>
            <a:cxnSpLocks noChangeShapeType="1"/>
          </p:cNvCxnSpPr>
          <p:nvPr/>
        </p:nvCxnSpPr>
        <p:spPr bwMode="auto">
          <a:xfrm flipH="1">
            <a:off x="1357290" y="5786454"/>
            <a:ext cx="9525" cy="4953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9" name="AutoShape 5"/>
          <p:cNvCxnSpPr>
            <a:cxnSpLocks noChangeShapeType="1"/>
          </p:cNvCxnSpPr>
          <p:nvPr/>
        </p:nvCxnSpPr>
        <p:spPr bwMode="auto">
          <a:xfrm rot="10800000">
            <a:off x="785788" y="5786454"/>
            <a:ext cx="571503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5286388"/>
            <a:ext cx="152400" cy="304800"/>
          </a:xfrm>
          <a:prstGeom prst="rect">
            <a:avLst/>
          </a:prstGeom>
          <a:noFill/>
        </p:spPr>
      </p:pic>
      <p:cxnSp>
        <p:nvCxnSpPr>
          <p:cNvPr id="1032" name="AutoShape 8"/>
          <p:cNvCxnSpPr>
            <a:cxnSpLocks noChangeShapeType="1"/>
          </p:cNvCxnSpPr>
          <p:nvPr/>
        </p:nvCxnSpPr>
        <p:spPr bwMode="auto">
          <a:xfrm>
            <a:off x="785786" y="6000768"/>
            <a:ext cx="11334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714348" y="6000768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785786" y="6000768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857224" y="6000768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928662" y="6000768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1000100" y="6000768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1071538" y="6000768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1073918" y="5998388"/>
            <a:ext cx="142876" cy="147637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0800000" flipV="1">
            <a:off x="1142977" y="6000768"/>
            <a:ext cx="147637" cy="142877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1026" idx="2"/>
          </p:cNvCxnSpPr>
          <p:nvPr/>
        </p:nvCxnSpPr>
        <p:spPr>
          <a:xfrm rot="5400000">
            <a:off x="1216795" y="5998388"/>
            <a:ext cx="142876" cy="147637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>
            <a:off x="1288232" y="5998388"/>
            <a:ext cx="142876" cy="147637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1359670" y="5998388"/>
            <a:ext cx="142876" cy="147637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1431108" y="5998388"/>
            <a:ext cx="142876" cy="147637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1502546" y="5998388"/>
            <a:ext cx="142876" cy="147637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1716860" y="5998388"/>
            <a:ext cx="142876" cy="147637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1573984" y="5998388"/>
            <a:ext cx="142876" cy="147637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1645422" y="5998388"/>
            <a:ext cx="142876" cy="147637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1788298" y="5998388"/>
            <a:ext cx="142876" cy="147637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6215082"/>
            <a:ext cx="133350" cy="276225"/>
          </a:xfrm>
          <a:prstGeom prst="rect">
            <a:avLst/>
          </a:prstGeom>
          <a:noFill/>
        </p:spPr>
      </p:pic>
      <p:sp>
        <p:nvSpPr>
          <p:cNvPr id="52" name="Прямоугольник 51"/>
          <p:cNvSpPr/>
          <p:nvPr/>
        </p:nvSpPr>
        <p:spPr>
          <a:xfrm>
            <a:off x="1285852" y="6143644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304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5500702"/>
            <a:ext cx="295275" cy="333375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 rot="-1791247">
            <a:off x="2616382" y="5551699"/>
            <a:ext cx="581025" cy="33426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041" name="AutoShape 17"/>
          <p:cNvCxnSpPr>
            <a:cxnSpLocks noChangeShapeType="1"/>
          </p:cNvCxnSpPr>
          <p:nvPr/>
        </p:nvCxnSpPr>
        <p:spPr bwMode="auto">
          <a:xfrm flipV="1">
            <a:off x="2500298" y="5572140"/>
            <a:ext cx="1000132" cy="57150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2464579" y="6179363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2536017" y="6179363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rot="5400000">
            <a:off x="2607455" y="6107925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>
            <a:off x="2678893" y="6107925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>
            <a:off x="2750331" y="6036487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2821769" y="6036487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5400000">
            <a:off x="2893207" y="5965049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2964645" y="5893611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5400000">
            <a:off x="3036083" y="5893611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3250397" y="5750735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5400000">
            <a:off x="3107521" y="5822173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3178959" y="5822173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5400000">
            <a:off x="3321835" y="5750735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3393273" y="5679297"/>
            <a:ext cx="214314" cy="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AutoShape 18"/>
          <p:cNvCxnSpPr>
            <a:cxnSpLocks noChangeShapeType="1"/>
          </p:cNvCxnSpPr>
          <p:nvPr/>
        </p:nvCxnSpPr>
        <p:spPr bwMode="auto">
          <a:xfrm flipV="1">
            <a:off x="2857488" y="5357826"/>
            <a:ext cx="9525" cy="323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43" name="AutoShape 19"/>
          <p:cNvCxnSpPr>
            <a:cxnSpLocks noChangeShapeType="1"/>
          </p:cNvCxnSpPr>
          <p:nvPr/>
        </p:nvCxnSpPr>
        <p:spPr bwMode="auto">
          <a:xfrm rot="5400000">
            <a:off x="2500298" y="6000768"/>
            <a:ext cx="714380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44" name="AutoShape 20"/>
          <p:cNvCxnSpPr>
            <a:cxnSpLocks noChangeShapeType="1"/>
          </p:cNvCxnSpPr>
          <p:nvPr/>
        </p:nvCxnSpPr>
        <p:spPr bwMode="auto">
          <a:xfrm flipH="1">
            <a:off x="2428860" y="5715016"/>
            <a:ext cx="438150" cy="2571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5572140"/>
            <a:ext cx="295275" cy="333375"/>
          </a:xfrm>
          <a:prstGeom prst="rect">
            <a:avLst/>
          </a:prstGeom>
          <a:noFill/>
        </p:spPr>
      </p:pic>
      <p:pic>
        <p:nvPicPr>
          <p:cNvPr id="89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5214950"/>
            <a:ext cx="133352" cy="304800"/>
          </a:xfrm>
          <a:prstGeom prst="rect">
            <a:avLst/>
          </a:prstGeom>
          <a:noFill/>
        </p:spPr>
      </p:pic>
      <p:pic>
        <p:nvPicPr>
          <p:cNvPr id="90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6143644"/>
            <a:ext cx="142876" cy="276225"/>
          </a:xfrm>
          <a:prstGeom prst="rect">
            <a:avLst/>
          </a:prstGeom>
          <a:noFill/>
        </p:spPr>
      </p:pic>
      <p:sp>
        <p:nvSpPr>
          <p:cNvPr id="91" name="Прямоугольник 90"/>
          <p:cNvSpPr/>
          <p:nvPr/>
        </p:nvSpPr>
        <p:spPr>
          <a:xfrm>
            <a:off x="2857488" y="6072206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 rot="16200000">
            <a:off x="4067174" y="5576899"/>
            <a:ext cx="581025" cy="4286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048" name="AutoShape 24"/>
          <p:cNvCxnSpPr>
            <a:cxnSpLocks noChangeShapeType="1"/>
          </p:cNvCxnSpPr>
          <p:nvPr/>
        </p:nvCxnSpPr>
        <p:spPr bwMode="auto">
          <a:xfrm flipV="1">
            <a:off x="4143372" y="5214950"/>
            <a:ext cx="0" cy="11477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49" name="AutoShape 25"/>
          <p:cNvCxnSpPr>
            <a:cxnSpLocks noChangeShapeType="1"/>
          </p:cNvCxnSpPr>
          <p:nvPr/>
        </p:nvCxnSpPr>
        <p:spPr bwMode="auto">
          <a:xfrm rot="5400000" flipH="1" flipV="1">
            <a:off x="4076698" y="5495942"/>
            <a:ext cx="571503" cy="952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50" name="AutoShape 26"/>
          <p:cNvCxnSpPr>
            <a:cxnSpLocks noChangeShapeType="1"/>
          </p:cNvCxnSpPr>
          <p:nvPr/>
        </p:nvCxnSpPr>
        <p:spPr bwMode="auto">
          <a:xfrm>
            <a:off x="4357686" y="5786454"/>
            <a:ext cx="0" cy="533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51" name="AutoShape 27"/>
          <p:cNvCxnSpPr>
            <a:cxnSpLocks noChangeShapeType="1"/>
          </p:cNvCxnSpPr>
          <p:nvPr/>
        </p:nvCxnSpPr>
        <p:spPr bwMode="auto">
          <a:xfrm>
            <a:off x="4357686" y="5786454"/>
            <a:ext cx="5715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pic>
        <p:nvPicPr>
          <p:cNvPr id="99" name="Picture 2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5214950"/>
            <a:ext cx="295275" cy="333375"/>
          </a:xfrm>
          <a:prstGeom prst="rect">
            <a:avLst/>
          </a:prstGeom>
          <a:noFill/>
        </p:spPr>
      </p:pic>
      <p:pic>
        <p:nvPicPr>
          <p:cNvPr id="10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5500702"/>
            <a:ext cx="133352" cy="304800"/>
          </a:xfrm>
          <a:prstGeom prst="rect">
            <a:avLst/>
          </a:prstGeom>
          <a:noFill/>
        </p:spPr>
      </p:pic>
      <p:sp>
        <p:nvSpPr>
          <p:cNvPr id="101" name="Прямоугольник 100"/>
          <p:cNvSpPr/>
          <p:nvPr/>
        </p:nvSpPr>
        <p:spPr>
          <a:xfrm>
            <a:off x="4286248" y="6143644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6215082"/>
            <a:ext cx="133350" cy="276225"/>
          </a:xfrm>
          <a:prstGeom prst="rect">
            <a:avLst/>
          </a:prstGeom>
          <a:noFill/>
        </p:spPr>
      </p:pic>
      <p:cxnSp>
        <p:nvCxnSpPr>
          <p:cNvPr id="104" name="Прямая соединительная линия 103"/>
          <p:cNvCxnSpPr/>
          <p:nvPr/>
        </p:nvCxnSpPr>
        <p:spPr>
          <a:xfrm rot="5400000">
            <a:off x="4000496" y="5286388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rot="5400000">
            <a:off x="4000496" y="5429264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rot="5400000">
            <a:off x="4000496" y="5572140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rot="5400000">
            <a:off x="4000496" y="5857892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rot="5400000">
            <a:off x="4000496" y="5715016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rot="5400000">
            <a:off x="4000496" y="6000768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rot="5400000">
            <a:off x="4000496" y="6143644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rot="5400000">
            <a:off x="4000496" y="6286520"/>
            <a:ext cx="142876" cy="142876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">
      <a:dk1>
        <a:srgbClr val="5FE7D5"/>
      </a:dk1>
      <a:lt1>
        <a:sysClr val="window" lastClr="FFFFFF"/>
      </a:lt1>
      <a:dk2>
        <a:srgbClr val="C9F7F1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138677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267</TotalTime>
  <Words>266</Words>
  <Application>Microsoft Office PowerPoint</Application>
  <PresentationFormat>Экран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Измерение сил</vt:lpstr>
      <vt:lpstr>Слайд 2</vt:lpstr>
      <vt:lpstr>Слайд 3</vt:lpstr>
      <vt:lpstr>Использование</vt:lpstr>
      <vt:lpstr>Сила всемирного тяготения</vt:lpstr>
      <vt:lpstr>Сила тяжести</vt:lpstr>
      <vt:lpstr>Сила упругости</vt:lpstr>
      <vt:lpstr>Вес тела</vt:lpstr>
      <vt:lpstr>Сила трения</vt:lpstr>
      <vt:lpstr>Источники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Измерение сил</dc:title>
  <dc:creator>Admin</dc:creator>
  <cp:lastModifiedBy>User</cp:lastModifiedBy>
  <cp:revision>28</cp:revision>
  <dcterms:created xsi:type="dcterms:W3CDTF">2012-12-16T04:21:33Z</dcterms:created>
  <dcterms:modified xsi:type="dcterms:W3CDTF">2012-06-19T19:20:32Z</dcterms:modified>
</cp:coreProperties>
</file>