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72" r:id="rId14"/>
    <p:sldId id="267" r:id="rId15"/>
    <p:sldId id="268"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7CAD3-1067-4634-990C-D3D6AC8143F1}" type="datetimeFigureOut">
              <a:rPr lang="ru-RU" smtClean="0"/>
              <a:t>29.06.2016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AA45E-3227-476E-B935-2A802D362DC7}" type="slidenum">
              <a:rPr lang="ru-RU" smtClean="0"/>
              <a:t>‹#›</a:t>
            </a:fld>
            <a:endParaRPr lang="ru-RU"/>
          </a:p>
        </p:txBody>
      </p:sp>
    </p:spTree>
    <p:extLst>
      <p:ext uri="{BB962C8B-B14F-4D97-AF65-F5344CB8AC3E}">
        <p14:creationId xmlns:p14="http://schemas.microsoft.com/office/powerpoint/2010/main" val="272821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16A8512-DCF6-4270-B36E-A12C05055FC2}" type="datetime1">
              <a:rPr lang="ru-RU" smtClean="0"/>
              <a:t>29.06.2016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D581A5-37F1-4AF4-85DD-51CC963E0507}"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C7E1351-C087-40C0-82E9-A6F3BC4453CA}" type="datetime1">
              <a:rPr lang="ru-RU" smtClean="0"/>
              <a:t>29.06.2016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0A0DF81-FDE7-4855-8693-FF0662CE6D9E}" type="datetime1">
              <a:rPr lang="ru-RU" smtClean="0"/>
              <a:t>29.06.2016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F84CD76A-9007-4536-8D90-A3F256AC5F65}" type="datetime1">
              <a:rPr lang="ru-RU" smtClean="0"/>
              <a:t>29.06.2016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D581A5-37F1-4AF4-85DD-51CC963E0507}"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99584-E498-4A02-AF33-716A8556F91E}" type="datetime1">
              <a:rPr lang="ru-RU" smtClean="0"/>
              <a:t>29.06.2016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10CBC4AB-EE48-48EE-88CF-020E1CA942EB}" type="datetime1">
              <a:rPr lang="ru-RU" smtClean="0"/>
              <a:t>29.06.2016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F825801-531F-467F-824C-4D83F0C1556E}" type="datetime1">
              <a:rPr lang="ru-RU" smtClean="0"/>
              <a:t>29.06.2016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65A1675-1189-499B-B1FC-5840FF39DD09}" type="datetime1">
              <a:rPr lang="ru-RU" smtClean="0"/>
              <a:t>29.06.2016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3486E-4F83-4B0A-8174-D1C1150AC87F}" type="datetime1">
              <a:rPr lang="ru-RU" smtClean="0"/>
              <a:t>29.06.2016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C08C42-C7A7-4775-A452-F538593263C4}" type="datetime1">
              <a:rPr lang="ru-RU" smtClean="0"/>
              <a:t>29.06.2016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0D7A37-EFBB-4861-9FA3-65002D5C152F}" type="datetime1">
              <a:rPr lang="ru-RU" smtClean="0"/>
              <a:t>29.06.2016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2D581A5-37F1-4AF4-85DD-51CC963E050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1E98279-9CD6-4E4F-85FD-27B2613D8F96}" type="datetime1">
              <a:rPr lang="ru-RU" smtClean="0"/>
              <a:t>29.06.2016</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2D581A5-37F1-4AF4-85DD-51CC963E050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biographera.net/biography.php?id=74" TargetMode="External"/><Relationship Id="rId2" Type="http://schemas.openxmlformats.org/officeDocument/2006/relationships/hyperlink" Target="http://to-name.ru/biography/isaak-njuton.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60032" y="4797152"/>
            <a:ext cx="3960440" cy="1512168"/>
          </a:xfrm>
        </p:spPr>
        <p:txBody>
          <a:bodyPr>
            <a:normAutofit/>
          </a:bodyPr>
          <a:lstStyle/>
          <a:p>
            <a:r>
              <a:rPr lang="ru-RU" dirty="0" smtClean="0">
                <a:solidFill>
                  <a:schemeClr val="tx1">
                    <a:lumMod val="75000"/>
                    <a:lumOff val="25000"/>
                  </a:schemeClr>
                </a:solidFill>
              </a:rPr>
              <a:t>Худякова Дарья</a:t>
            </a:r>
          </a:p>
          <a:p>
            <a:r>
              <a:rPr lang="ru-RU" dirty="0" smtClean="0">
                <a:solidFill>
                  <a:schemeClr val="tx1">
                    <a:lumMod val="75000"/>
                    <a:lumOff val="25000"/>
                  </a:schemeClr>
                </a:solidFill>
              </a:rPr>
              <a:t>10 А класс</a:t>
            </a:r>
          </a:p>
          <a:p>
            <a:r>
              <a:rPr lang="ru-RU" dirty="0" smtClean="0">
                <a:solidFill>
                  <a:schemeClr val="tx1">
                    <a:lumMod val="75000"/>
                    <a:lumOff val="25000"/>
                  </a:schemeClr>
                </a:solidFill>
              </a:rPr>
              <a:t>МОУ-СОШ № 4</a:t>
            </a:r>
            <a:endParaRPr lang="ru-RU" dirty="0">
              <a:solidFill>
                <a:schemeClr val="tx1">
                  <a:lumMod val="75000"/>
                  <a:lumOff val="25000"/>
                </a:schemeClr>
              </a:solidFill>
            </a:endParaRPr>
          </a:p>
        </p:txBody>
      </p:sp>
      <p:sp>
        <p:nvSpPr>
          <p:cNvPr id="2" name="Заголовок 1"/>
          <p:cNvSpPr>
            <a:spLocks noGrp="1"/>
          </p:cNvSpPr>
          <p:nvPr>
            <p:ph type="ctrTitle"/>
          </p:nvPr>
        </p:nvSpPr>
        <p:spPr/>
        <p:txBody>
          <a:bodyPr>
            <a:normAutofit/>
          </a:bodyPr>
          <a:lstStyle/>
          <a:p>
            <a:r>
              <a:rPr lang="ru-RU" sz="4000" dirty="0" smtClean="0"/>
              <a:t>Биография ученого. Исаак Ньютон</a:t>
            </a:r>
            <a:endParaRPr lang="ru-RU" sz="4000" dirty="0"/>
          </a:p>
        </p:txBody>
      </p:sp>
      <p:sp>
        <p:nvSpPr>
          <p:cNvPr id="4" name="Номер слайда 3"/>
          <p:cNvSpPr>
            <a:spLocks noGrp="1"/>
          </p:cNvSpPr>
          <p:nvPr>
            <p:ph type="sldNum" sz="quarter" idx="12"/>
          </p:nvPr>
        </p:nvSpPr>
        <p:spPr/>
        <p:txBody>
          <a:bodyPr/>
          <a:lstStyle/>
          <a:p>
            <a:fld id="{82D581A5-37F1-4AF4-85DD-51CC963E0507}" type="slidenum">
              <a:rPr lang="ru-RU" smtClean="0"/>
              <a:t>1</a:t>
            </a:fld>
            <a:endParaRPr lang="ru-RU"/>
          </a:p>
        </p:txBody>
      </p:sp>
    </p:spTree>
    <p:extLst>
      <p:ext uri="{BB962C8B-B14F-4D97-AF65-F5344CB8AC3E}">
        <p14:creationId xmlns:p14="http://schemas.microsoft.com/office/powerpoint/2010/main" val="355959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924800" cy="1143000"/>
          </a:xfrm>
        </p:spPr>
        <p:txBody>
          <a:bodyPr/>
          <a:lstStyle/>
          <a:p>
            <a:r>
              <a:rPr lang="ru-RU" dirty="0">
                <a:solidFill>
                  <a:schemeClr val="tx2">
                    <a:lumMod val="60000"/>
                    <a:lumOff val="40000"/>
                  </a:schemeClr>
                </a:solidFill>
              </a:rPr>
              <a:t>Основные достижения Ньютона</a:t>
            </a:r>
            <a:r>
              <a:rPr lang="ru-RU" dirty="0"/>
              <a:t/>
            </a:r>
            <a:br>
              <a:rPr lang="ru-RU" dirty="0"/>
            </a:br>
            <a:endParaRPr lang="ru-RU" dirty="0"/>
          </a:p>
        </p:txBody>
      </p:sp>
      <p:sp>
        <p:nvSpPr>
          <p:cNvPr id="3" name="Объект 2"/>
          <p:cNvSpPr>
            <a:spLocks noGrp="1"/>
          </p:cNvSpPr>
          <p:nvPr>
            <p:ph sz="quarter" idx="13"/>
          </p:nvPr>
        </p:nvSpPr>
        <p:spPr/>
        <p:txBody>
          <a:bodyPr>
            <a:noAutofit/>
          </a:bodyPr>
          <a:lstStyle/>
          <a:p>
            <a:r>
              <a:rPr lang="ru-RU" sz="2000" dirty="0"/>
              <a:t>•Ньютон — основатель механики, важного раздела физики.</a:t>
            </a:r>
          </a:p>
          <a:p>
            <a:r>
              <a:rPr lang="ru-RU" sz="2000" dirty="0"/>
              <a:t>•Ему принадлежат три закона, названные его же именем.</a:t>
            </a:r>
          </a:p>
          <a:p>
            <a:r>
              <a:rPr lang="ru-RU" sz="2000" dirty="0"/>
              <a:t>•Открыл закон всемирного тяготения.</a:t>
            </a:r>
          </a:p>
          <a:p>
            <a:r>
              <a:rPr lang="ru-RU" sz="2000" dirty="0"/>
              <a:t>•Разложил солнечный свет на спектр и обратно.</a:t>
            </a:r>
          </a:p>
          <a:p>
            <a:r>
              <a:rPr lang="ru-RU" sz="2000" dirty="0"/>
              <a:t>•Стал автором популярной корпускулярной теории света.</a:t>
            </a:r>
          </a:p>
          <a:p>
            <a:r>
              <a:rPr lang="ru-RU" sz="2000" dirty="0"/>
              <a:t>•Открыл «кольца Ньютона», изучая интерференцию света.</a:t>
            </a:r>
          </a:p>
          <a:p>
            <a:r>
              <a:rPr lang="ru-RU" sz="2000" dirty="0"/>
              <a:t>•В математике Ньютон стал основателем интегрального счисления.</a:t>
            </a:r>
          </a:p>
          <a:p>
            <a:r>
              <a:rPr lang="ru-RU" sz="2000" dirty="0"/>
              <a:t>•Автор бинома, который также носит его имя.</a:t>
            </a:r>
          </a:p>
          <a:p>
            <a:r>
              <a:rPr lang="ru-RU" sz="2000" dirty="0"/>
              <a:t>•Построил зеркальный телескоп.</a:t>
            </a:r>
          </a:p>
          <a:p>
            <a:r>
              <a:rPr lang="ru-RU" sz="2000" dirty="0"/>
              <a:t>•Объяснил с научной точки зрения движение Луны вокруг Земли и планет вокруг Солнца</a:t>
            </a:r>
            <a:r>
              <a:rPr lang="ru-RU" sz="2000" dirty="0" smtClean="0"/>
              <a:t>.</a:t>
            </a:r>
            <a:endParaRPr lang="ru-RU" sz="2000" dirty="0"/>
          </a:p>
        </p:txBody>
      </p:sp>
      <p:sp>
        <p:nvSpPr>
          <p:cNvPr id="4" name="Номер слайда 3"/>
          <p:cNvSpPr>
            <a:spLocks noGrp="1"/>
          </p:cNvSpPr>
          <p:nvPr>
            <p:ph type="sldNum" sz="quarter" idx="12"/>
          </p:nvPr>
        </p:nvSpPr>
        <p:spPr/>
        <p:txBody>
          <a:bodyPr/>
          <a:lstStyle/>
          <a:p>
            <a:fld id="{82D581A5-37F1-4AF4-85DD-51CC963E0507}" type="slidenum">
              <a:rPr lang="ru-RU" smtClean="0"/>
              <a:t>10</a:t>
            </a:fld>
            <a:endParaRPr lang="ru-RU"/>
          </a:p>
        </p:txBody>
      </p:sp>
    </p:spTree>
    <p:extLst>
      <p:ext uri="{BB962C8B-B14F-4D97-AF65-F5344CB8AC3E}">
        <p14:creationId xmlns:p14="http://schemas.microsoft.com/office/powerpoint/2010/main" val="114599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lumMod val="60000"/>
                    <a:lumOff val="40000"/>
                  </a:schemeClr>
                </a:solidFill>
              </a:rPr>
              <a:t>Интересные факты из жизни Ньютона</a:t>
            </a:r>
            <a:r>
              <a:rPr lang="ru-RU" dirty="0"/>
              <a:t/>
            </a:r>
            <a:br>
              <a:rPr lang="ru-RU" dirty="0"/>
            </a:br>
            <a:endParaRPr lang="ru-RU" dirty="0"/>
          </a:p>
        </p:txBody>
      </p:sp>
      <p:sp>
        <p:nvSpPr>
          <p:cNvPr id="3" name="Объект 2"/>
          <p:cNvSpPr>
            <a:spLocks noGrp="1"/>
          </p:cNvSpPr>
          <p:nvPr>
            <p:ph sz="quarter" idx="13"/>
          </p:nvPr>
        </p:nvSpPr>
        <p:spPr/>
        <p:txBody>
          <a:bodyPr/>
          <a:lstStyle/>
          <a:p>
            <a:r>
              <a:rPr lang="ru-RU" sz="2000" dirty="0" smtClean="0"/>
              <a:t>Именно </a:t>
            </a:r>
            <a:r>
              <a:rPr lang="ru-RU" sz="2000" dirty="0"/>
              <a:t>Ньютон разложил радугу на семь цветов. Причём изначально он упустил из вида оранжевый и синий, но затем сравнял количество оттенков с количеством </a:t>
            </a:r>
            <a:r>
              <a:rPr lang="ru-RU" sz="2000" dirty="0" smtClean="0"/>
              <a:t>основных </a:t>
            </a:r>
            <a:r>
              <a:rPr lang="ru-RU" sz="2000" dirty="0"/>
              <a:t>тонов в музыкальной гамме.</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03806"/>
            <a:ext cx="4952640" cy="27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11</a:t>
            </a:fld>
            <a:endParaRPr lang="ru-RU"/>
          </a:p>
        </p:txBody>
      </p:sp>
    </p:spTree>
    <p:extLst>
      <p:ext uri="{BB962C8B-B14F-4D97-AF65-F5344CB8AC3E}">
        <p14:creationId xmlns:p14="http://schemas.microsoft.com/office/powerpoint/2010/main" val="210489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lumMod val="60000"/>
                    <a:lumOff val="40000"/>
                  </a:schemeClr>
                </a:solidFill>
              </a:rPr>
              <a:t>Интересные факты из жизни Ньютона</a:t>
            </a:r>
            <a:r>
              <a:rPr lang="ru-RU" dirty="0"/>
              <a:t/>
            </a:r>
            <a:br>
              <a:rPr lang="ru-RU" dirty="0"/>
            </a:br>
            <a:endParaRPr lang="ru-RU" dirty="0"/>
          </a:p>
        </p:txBody>
      </p:sp>
      <p:sp>
        <p:nvSpPr>
          <p:cNvPr id="3" name="Объект 2"/>
          <p:cNvSpPr>
            <a:spLocks noGrp="1"/>
          </p:cNvSpPr>
          <p:nvPr>
            <p:ph sz="quarter" idx="13"/>
          </p:nvPr>
        </p:nvSpPr>
        <p:spPr/>
        <p:txBody>
          <a:bodyPr>
            <a:normAutofit/>
          </a:bodyPr>
          <a:lstStyle/>
          <a:p>
            <a:r>
              <a:rPr lang="ru-RU" sz="2000" dirty="0" smtClean="0"/>
              <a:t>Великий </a:t>
            </a:r>
            <a:r>
              <a:rPr lang="ru-RU" sz="2000" dirty="0"/>
              <a:t>учёный не боялся экспериментировать на самом себе. Доказывая, что человек видит окружающий мир в результате давления на сетчатку глаза света, Ньютон тонким зондом надавил себе на дно глазного яблока, чуть не лишившись при этом глаза. К счастью, глаз остался невредимым, а разноцветные круги, который увидел при этом физик, доказали выдвинутую им гипотезу</a:t>
            </a:r>
            <a:r>
              <a:rPr lang="ru-RU" sz="2000" dirty="0" smtClean="0"/>
              <a:t>.</a:t>
            </a:r>
          </a:p>
          <a:p>
            <a:r>
              <a:rPr lang="ru-RU" sz="2000" dirty="0"/>
              <a:t>•По своей рассеянности Ньютон может равняться только с Альбертом Эйнштейном. Однажды он решил сварить себе яйцо, но вместо него опустил в кипяток свои карманные часы. Причём ошибку физик заметил лишь через 2 минуты, когда нужно было вытаскивать «яйцо».</a:t>
            </a:r>
          </a:p>
        </p:txBody>
      </p:sp>
      <p:sp>
        <p:nvSpPr>
          <p:cNvPr id="4" name="Номер слайда 3"/>
          <p:cNvSpPr>
            <a:spLocks noGrp="1"/>
          </p:cNvSpPr>
          <p:nvPr>
            <p:ph type="sldNum" sz="quarter" idx="12"/>
          </p:nvPr>
        </p:nvSpPr>
        <p:spPr/>
        <p:txBody>
          <a:bodyPr/>
          <a:lstStyle/>
          <a:p>
            <a:fld id="{82D581A5-37F1-4AF4-85DD-51CC963E0507}" type="slidenum">
              <a:rPr lang="ru-RU" smtClean="0"/>
              <a:t>12</a:t>
            </a:fld>
            <a:endParaRPr lang="ru-RU"/>
          </a:p>
        </p:txBody>
      </p:sp>
    </p:spTree>
    <p:extLst>
      <p:ext uri="{BB962C8B-B14F-4D97-AF65-F5344CB8AC3E}">
        <p14:creationId xmlns:p14="http://schemas.microsoft.com/office/powerpoint/2010/main" val="303278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627497" cy="34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13</a:t>
            </a:fld>
            <a:endParaRPr lang="ru-RU"/>
          </a:p>
        </p:txBody>
      </p:sp>
    </p:spTree>
    <p:extLst>
      <p:ext uri="{BB962C8B-B14F-4D97-AF65-F5344CB8AC3E}">
        <p14:creationId xmlns:p14="http://schemas.microsoft.com/office/powerpoint/2010/main" val="2518535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lumMod val="60000"/>
                    <a:lumOff val="40000"/>
                  </a:schemeClr>
                </a:solidFill>
              </a:rPr>
              <a:t>Интересные факты из жизни Ньютона</a:t>
            </a:r>
            <a:r>
              <a:rPr lang="ru-RU" dirty="0"/>
              <a:t/>
            </a:r>
            <a:br>
              <a:rPr lang="ru-RU" dirty="0"/>
            </a:br>
            <a:endParaRPr lang="ru-RU" dirty="0"/>
          </a:p>
        </p:txBody>
      </p:sp>
      <p:sp>
        <p:nvSpPr>
          <p:cNvPr id="3" name="Объект 2"/>
          <p:cNvSpPr>
            <a:spLocks noGrp="1"/>
          </p:cNvSpPr>
          <p:nvPr>
            <p:ph sz="quarter" idx="13"/>
          </p:nvPr>
        </p:nvSpPr>
        <p:spPr>
          <a:xfrm>
            <a:off x="609600" y="1412776"/>
            <a:ext cx="7924800" cy="4302224"/>
          </a:xfrm>
        </p:spPr>
        <p:txBody>
          <a:bodyPr>
            <a:normAutofit/>
          </a:bodyPr>
          <a:lstStyle/>
          <a:p>
            <a:r>
              <a:rPr lang="ru-RU" sz="2000" dirty="0"/>
              <a:t>•Ньютон был уважаем и был почётным членом английской палаты лордов не один год. Заседания он не пропускал, но и никогда не выступал на них. Когда пошёл третий год этого социального служения, Исаак Ньютон неожиданно встал и попросил слова. Все были изумлены — в палате воцарилась мёртвая тишина. А физик уставшим голосом попросил всего лишь закрыть окно.</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284984"/>
            <a:ext cx="24021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14</a:t>
            </a:fld>
            <a:endParaRPr lang="ru-RU"/>
          </a:p>
        </p:txBody>
      </p:sp>
    </p:spTree>
    <p:extLst>
      <p:ext uri="{BB962C8B-B14F-4D97-AF65-F5344CB8AC3E}">
        <p14:creationId xmlns:p14="http://schemas.microsoft.com/office/powerpoint/2010/main" val="214675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116632"/>
            <a:ext cx="4248472" cy="792088"/>
          </a:xfrm>
        </p:spPr>
        <p:txBody>
          <a:bodyPr/>
          <a:lstStyle/>
          <a:p>
            <a:r>
              <a:rPr lang="ru-RU" dirty="0" smtClean="0">
                <a:solidFill>
                  <a:schemeClr val="tx2">
                    <a:lumMod val="60000"/>
                    <a:lumOff val="40000"/>
                  </a:schemeClr>
                </a:solidFill>
              </a:rPr>
              <a:t>Смерть</a:t>
            </a:r>
            <a:endParaRPr lang="ru-RU" dirty="0">
              <a:solidFill>
                <a:schemeClr val="tx2">
                  <a:lumMod val="60000"/>
                  <a:lumOff val="40000"/>
                </a:schemeClr>
              </a:solidFill>
            </a:endParaRPr>
          </a:p>
        </p:txBody>
      </p:sp>
      <p:sp>
        <p:nvSpPr>
          <p:cNvPr id="3" name="Объект 2"/>
          <p:cNvSpPr>
            <a:spLocks noGrp="1"/>
          </p:cNvSpPr>
          <p:nvPr>
            <p:ph sz="quarter" idx="13"/>
          </p:nvPr>
        </p:nvSpPr>
        <p:spPr>
          <a:xfrm>
            <a:off x="755576" y="980728"/>
            <a:ext cx="7924800" cy="4114800"/>
          </a:xfrm>
        </p:spPr>
        <p:txBody>
          <a:bodyPr>
            <a:normAutofit/>
          </a:bodyPr>
          <a:lstStyle/>
          <a:p>
            <a:r>
              <a:rPr lang="ru-RU" dirty="0"/>
              <a:t>Ньютон умер от каменной болезни 20 марта 1727 г., в  восемьдесят пять лет. Его тело сперва было выставлено в зале, называемым Иерусалимским, и потом перенесено в </a:t>
            </a:r>
            <a:r>
              <a:rPr lang="ru-RU" dirty="0" smtClean="0"/>
              <a:t>Вестминстер</a:t>
            </a:r>
          </a:p>
          <a:p>
            <a:r>
              <a:rPr lang="ru-RU" dirty="0"/>
              <a:t>Великолепный мраморный памятник был </a:t>
            </a:r>
            <a:r>
              <a:rPr lang="ru-RU" dirty="0" smtClean="0"/>
              <a:t>поставлен </a:t>
            </a:r>
            <a:r>
              <a:rPr lang="ru-RU" dirty="0"/>
              <a:t>в 1731 </a:t>
            </a:r>
            <a:r>
              <a:rPr lang="ru-RU" dirty="0" smtClean="0"/>
              <a:t>г</a:t>
            </a:r>
          </a:p>
          <a:p>
            <a:r>
              <a:rPr lang="ru-RU" dirty="0"/>
              <a:t>Памятник сооружен не за счет государства, а наследниками Ньютона. Мраморная статуя, поставленная перед часовней коллегии св. Троицы, работы </a:t>
            </a:r>
            <a:r>
              <a:rPr lang="ru-RU" dirty="0" err="1"/>
              <a:t>Рубильяка</a:t>
            </a:r>
            <a:r>
              <a:rPr lang="ru-RU" dirty="0"/>
              <a:t>, свидетельствует о глубоком уважении доктора Роберта Шмита, автора известной «Оптики».</a:t>
            </a:r>
          </a:p>
          <a:p>
            <a:r>
              <a:rPr lang="ru-RU" dirty="0"/>
              <a:t>Надпись на его могиле заканчивается словами: "Пусть смертные радуются, что в их среде жило такое украшение человеческого рода". </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906000"/>
            <a:ext cx="2360083" cy="29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15</a:t>
            </a:fld>
            <a:endParaRPr lang="ru-RU"/>
          </a:p>
        </p:txBody>
      </p:sp>
    </p:spTree>
    <p:extLst>
      <p:ext uri="{BB962C8B-B14F-4D97-AF65-F5344CB8AC3E}">
        <p14:creationId xmlns:p14="http://schemas.microsoft.com/office/powerpoint/2010/main" val="183123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6266656" cy="1143000"/>
          </a:xfrm>
        </p:spPr>
        <p:txBody>
          <a:bodyPr/>
          <a:lstStyle/>
          <a:p>
            <a:r>
              <a:rPr lang="ru-RU" dirty="0" smtClean="0">
                <a:solidFill>
                  <a:schemeClr val="tx2">
                    <a:lumMod val="60000"/>
                    <a:lumOff val="40000"/>
                  </a:schemeClr>
                </a:solidFill>
              </a:rPr>
              <a:t>Интернет ресурсы</a:t>
            </a:r>
            <a:r>
              <a:rPr lang="en-US" dirty="0">
                <a:solidFill>
                  <a:schemeClr val="tx2">
                    <a:lumMod val="60000"/>
                    <a:lumOff val="40000"/>
                  </a:schemeClr>
                </a:solidFill>
              </a:rPr>
              <a:t>:</a:t>
            </a:r>
            <a:endParaRPr lang="ru-RU" dirty="0">
              <a:solidFill>
                <a:schemeClr val="tx2">
                  <a:lumMod val="60000"/>
                  <a:lumOff val="40000"/>
                </a:schemeClr>
              </a:solidFill>
            </a:endParaRPr>
          </a:p>
        </p:txBody>
      </p:sp>
      <p:sp>
        <p:nvSpPr>
          <p:cNvPr id="3" name="Объект 2"/>
          <p:cNvSpPr>
            <a:spLocks noGrp="1"/>
          </p:cNvSpPr>
          <p:nvPr>
            <p:ph sz="quarter" idx="13"/>
          </p:nvPr>
        </p:nvSpPr>
        <p:spPr/>
        <p:txBody>
          <a:bodyPr/>
          <a:lstStyle/>
          <a:p>
            <a:r>
              <a:rPr lang="en-US" dirty="0">
                <a:hlinkClick r:id="rId2"/>
              </a:rPr>
              <a:t>http://</a:t>
            </a:r>
            <a:r>
              <a:rPr lang="en-US" dirty="0" smtClean="0">
                <a:hlinkClick r:id="rId2"/>
              </a:rPr>
              <a:t>to-name.ru/biography/isaak-njuton.htm</a:t>
            </a:r>
            <a:endParaRPr lang="en-US" dirty="0" smtClean="0"/>
          </a:p>
          <a:p>
            <a:r>
              <a:rPr lang="en-US" dirty="0">
                <a:hlinkClick r:id="rId3"/>
              </a:rPr>
              <a:t>http://</a:t>
            </a:r>
            <a:r>
              <a:rPr lang="en-US" dirty="0" smtClean="0">
                <a:hlinkClick r:id="rId3"/>
              </a:rPr>
              <a:t>biographera.net/biography.php?id=74</a:t>
            </a:r>
            <a:endParaRPr lang="en-US" dirty="0" smtClean="0"/>
          </a:p>
          <a:p>
            <a:endParaRPr lang="ru-RU" dirty="0"/>
          </a:p>
        </p:txBody>
      </p:sp>
      <p:sp>
        <p:nvSpPr>
          <p:cNvPr id="4" name="Номер слайда 3"/>
          <p:cNvSpPr>
            <a:spLocks noGrp="1"/>
          </p:cNvSpPr>
          <p:nvPr>
            <p:ph type="sldNum" sz="quarter" idx="12"/>
          </p:nvPr>
        </p:nvSpPr>
        <p:spPr/>
        <p:txBody>
          <a:bodyPr/>
          <a:lstStyle/>
          <a:p>
            <a:fld id="{82D581A5-37F1-4AF4-85DD-51CC963E0507}" type="slidenum">
              <a:rPr lang="ru-RU" smtClean="0"/>
              <a:t>16</a:t>
            </a:fld>
            <a:endParaRPr lang="ru-RU"/>
          </a:p>
        </p:txBody>
      </p:sp>
    </p:spTree>
    <p:extLst>
      <p:ext uri="{BB962C8B-B14F-4D97-AF65-F5344CB8AC3E}">
        <p14:creationId xmlns:p14="http://schemas.microsoft.com/office/powerpoint/2010/main" val="119339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924800" cy="850106"/>
          </a:xfrm>
        </p:spPr>
        <p:txBody>
          <a:bodyPr/>
          <a:lstStyle/>
          <a:p>
            <a:r>
              <a:rPr lang="ru-RU" dirty="0" smtClean="0">
                <a:solidFill>
                  <a:schemeClr val="tx2">
                    <a:lumMod val="60000"/>
                    <a:lumOff val="40000"/>
                  </a:schemeClr>
                </a:solidFill>
              </a:rPr>
              <a:t>                        Содержание</a:t>
            </a:r>
            <a:endParaRPr lang="ru-RU" dirty="0">
              <a:solidFill>
                <a:schemeClr val="tx2">
                  <a:lumMod val="60000"/>
                  <a:lumOff val="40000"/>
                </a:schemeClr>
              </a:solidFill>
            </a:endParaRPr>
          </a:p>
        </p:txBody>
      </p:sp>
      <p:sp>
        <p:nvSpPr>
          <p:cNvPr id="3" name="Объект 2"/>
          <p:cNvSpPr>
            <a:spLocks noGrp="1"/>
          </p:cNvSpPr>
          <p:nvPr>
            <p:ph sz="quarter" idx="13"/>
          </p:nvPr>
        </p:nvSpPr>
        <p:spPr>
          <a:xfrm>
            <a:off x="611560" y="1412776"/>
            <a:ext cx="7924800" cy="4374232"/>
          </a:xfrm>
        </p:spPr>
        <p:txBody>
          <a:bodyPr>
            <a:normAutofit/>
          </a:bodyPr>
          <a:lstStyle/>
          <a:p>
            <a:r>
              <a:rPr lang="ru-RU" sz="2400" dirty="0" smtClean="0"/>
              <a:t>Исаак Ньютон………………………………..4-5 </a:t>
            </a:r>
            <a:r>
              <a:rPr lang="ru-RU" sz="2400" dirty="0" err="1" smtClean="0"/>
              <a:t>стр</a:t>
            </a:r>
            <a:endParaRPr lang="ru-RU" sz="2400" dirty="0" smtClean="0"/>
          </a:p>
          <a:p>
            <a:r>
              <a:rPr lang="ru-RU" sz="2400" dirty="0" smtClean="0"/>
              <a:t>Детские годы………………………………….6-7 </a:t>
            </a:r>
            <a:r>
              <a:rPr lang="ru-RU" sz="2400" dirty="0" err="1" smtClean="0"/>
              <a:t>стр</a:t>
            </a:r>
            <a:endParaRPr lang="ru-RU" sz="2400" dirty="0" smtClean="0"/>
          </a:p>
          <a:p>
            <a:r>
              <a:rPr lang="ru-RU" sz="2400" dirty="0" smtClean="0"/>
              <a:t>Жизненный путь………………………………8 </a:t>
            </a:r>
            <a:r>
              <a:rPr lang="ru-RU" sz="2400" dirty="0" err="1" smtClean="0"/>
              <a:t>стр</a:t>
            </a:r>
            <a:endParaRPr lang="ru-RU" sz="2400" dirty="0" smtClean="0"/>
          </a:p>
          <a:p>
            <a:r>
              <a:rPr lang="ru-RU" sz="2400" dirty="0" smtClean="0"/>
              <a:t>Личная жизнь………………………………….9 </a:t>
            </a:r>
            <a:r>
              <a:rPr lang="ru-RU" sz="2400" dirty="0" err="1" smtClean="0"/>
              <a:t>стр</a:t>
            </a:r>
            <a:endParaRPr lang="ru-RU" sz="2400" dirty="0" smtClean="0"/>
          </a:p>
          <a:p>
            <a:r>
              <a:rPr lang="ru-RU" sz="2400" dirty="0" smtClean="0"/>
              <a:t>Основные достижения Ньютона...............10 </a:t>
            </a:r>
            <a:r>
              <a:rPr lang="ru-RU" sz="2400" dirty="0" err="1" smtClean="0"/>
              <a:t>стр</a:t>
            </a:r>
            <a:endParaRPr lang="ru-RU" sz="2400" dirty="0" smtClean="0"/>
          </a:p>
          <a:p>
            <a:r>
              <a:rPr lang="ru-RU" sz="2400" dirty="0" smtClean="0"/>
              <a:t>Интересные факты из жизни Ньютона…. 11-14 </a:t>
            </a:r>
            <a:r>
              <a:rPr lang="ru-RU" sz="2400" dirty="0" err="1" smtClean="0"/>
              <a:t>стр</a:t>
            </a:r>
            <a:endParaRPr lang="ru-RU" sz="2400" dirty="0" smtClean="0"/>
          </a:p>
          <a:p>
            <a:r>
              <a:rPr lang="ru-RU" sz="2400" dirty="0" smtClean="0"/>
              <a:t>Смерть……………………………………………15 </a:t>
            </a:r>
            <a:r>
              <a:rPr lang="ru-RU" sz="2400" dirty="0" err="1" smtClean="0"/>
              <a:t>стр</a:t>
            </a:r>
            <a:endParaRPr lang="ru-RU" sz="2400" dirty="0" smtClean="0"/>
          </a:p>
          <a:p>
            <a:r>
              <a:rPr lang="ru-RU" sz="2400" dirty="0"/>
              <a:t>Интернет </a:t>
            </a:r>
            <a:r>
              <a:rPr lang="ru-RU" sz="2400" dirty="0" smtClean="0"/>
              <a:t>ресурсы………………………………16 </a:t>
            </a:r>
            <a:r>
              <a:rPr lang="ru-RU" sz="2400" dirty="0" err="1" smtClean="0"/>
              <a:t>стр</a:t>
            </a:r>
            <a:endParaRPr lang="ru-RU" sz="2400" dirty="0" smtClean="0"/>
          </a:p>
          <a:p>
            <a:endParaRPr lang="ru-RU" sz="2400" dirty="0" smtClean="0"/>
          </a:p>
          <a:p>
            <a:endParaRPr lang="ru-RU" sz="2400" dirty="0" smtClean="0"/>
          </a:p>
          <a:p>
            <a:endParaRPr lang="ru-RU" sz="2400" dirty="0"/>
          </a:p>
        </p:txBody>
      </p:sp>
      <p:sp>
        <p:nvSpPr>
          <p:cNvPr id="4" name="Номер слайда 3"/>
          <p:cNvSpPr>
            <a:spLocks noGrp="1"/>
          </p:cNvSpPr>
          <p:nvPr>
            <p:ph type="sldNum" sz="quarter" idx="12"/>
          </p:nvPr>
        </p:nvSpPr>
        <p:spPr/>
        <p:txBody>
          <a:bodyPr/>
          <a:lstStyle/>
          <a:p>
            <a:fld id="{82D581A5-37F1-4AF4-85DD-51CC963E0507}" type="slidenum">
              <a:rPr lang="ru-RU" smtClean="0"/>
              <a:t>2</a:t>
            </a:fld>
            <a:endParaRPr lang="ru-RU"/>
          </a:p>
        </p:txBody>
      </p:sp>
    </p:spTree>
    <p:extLst>
      <p:ext uri="{BB962C8B-B14F-4D97-AF65-F5344CB8AC3E}">
        <p14:creationId xmlns:p14="http://schemas.microsoft.com/office/powerpoint/2010/main" val="1587446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827584" y="548681"/>
            <a:ext cx="7097216" cy="5166320"/>
          </a:xfrm>
        </p:spPr>
        <p:txBody>
          <a:bodyPr>
            <a:normAutofit/>
          </a:bodyPr>
          <a:lstStyle/>
          <a:p>
            <a:pPr marL="0" indent="0">
              <a:buNone/>
            </a:pPr>
            <a:r>
              <a:rPr lang="ru-RU" sz="2400" dirty="0"/>
              <a:t>«Если бы другие думали так же напряжённо, как я, они получили бы похожие результаты»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1484784"/>
            <a:ext cx="5142549"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3</a:t>
            </a:fld>
            <a:endParaRPr lang="ru-RU"/>
          </a:p>
        </p:txBody>
      </p:sp>
    </p:spTree>
    <p:extLst>
      <p:ext uri="{BB962C8B-B14F-4D97-AF65-F5344CB8AC3E}">
        <p14:creationId xmlns:p14="http://schemas.microsoft.com/office/powerpoint/2010/main" val="144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3032" y="188640"/>
            <a:ext cx="4320480" cy="778098"/>
          </a:xfrm>
        </p:spPr>
        <p:txBody>
          <a:bodyPr/>
          <a:lstStyle/>
          <a:p>
            <a:r>
              <a:rPr lang="ru-RU" sz="4000" dirty="0" smtClean="0">
                <a:solidFill>
                  <a:schemeClr val="tx2">
                    <a:lumMod val="60000"/>
                    <a:lumOff val="40000"/>
                  </a:schemeClr>
                </a:solidFill>
              </a:rPr>
              <a:t>Исаак Ньютон</a:t>
            </a:r>
            <a:endParaRPr lang="ru-RU" sz="4000" dirty="0">
              <a:solidFill>
                <a:schemeClr val="tx2">
                  <a:lumMod val="60000"/>
                  <a:lumOff val="40000"/>
                </a:schemeClr>
              </a:solidFill>
            </a:endParaRPr>
          </a:p>
        </p:txBody>
      </p:sp>
      <p:sp>
        <p:nvSpPr>
          <p:cNvPr id="3" name="Объект 2"/>
          <p:cNvSpPr>
            <a:spLocks noGrp="1"/>
          </p:cNvSpPr>
          <p:nvPr>
            <p:ph sz="quarter" idx="13"/>
          </p:nvPr>
        </p:nvSpPr>
        <p:spPr>
          <a:xfrm>
            <a:off x="467544" y="1268760"/>
            <a:ext cx="7708776" cy="4042792"/>
          </a:xfrm>
        </p:spPr>
        <p:txBody>
          <a:bodyPr/>
          <a:lstStyle/>
          <a:p>
            <a:pPr marL="0" indent="0">
              <a:buNone/>
            </a:pPr>
            <a:r>
              <a:rPr lang="ru-RU" sz="2400" dirty="0">
                <a:solidFill>
                  <a:schemeClr val="tx2">
                    <a:lumMod val="60000"/>
                    <a:lumOff val="40000"/>
                  </a:schemeClr>
                </a:solidFill>
              </a:rPr>
              <a:t>Исаак Ньютон </a:t>
            </a:r>
            <a:r>
              <a:rPr lang="ru-RU" sz="2400" dirty="0"/>
              <a:t>— талантливый английский физик, известный математик, знаменитый астроном и гений в механике, один из легендарных создателей базовой, классической физики, почётный член, а затем и президент Лондонского королевского общества.</a:t>
            </a:r>
          </a:p>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12976"/>
            <a:ext cx="5379088"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4</a:t>
            </a:fld>
            <a:endParaRPr lang="ru-RU"/>
          </a:p>
        </p:txBody>
      </p:sp>
    </p:spTree>
    <p:extLst>
      <p:ext uri="{BB962C8B-B14F-4D97-AF65-F5344CB8AC3E}">
        <p14:creationId xmlns:p14="http://schemas.microsoft.com/office/powerpoint/2010/main" val="256056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274638"/>
            <a:ext cx="6050632" cy="778098"/>
          </a:xfrm>
        </p:spPr>
        <p:txBody>
          <a:bodyPr/>
          <a:lstStyle/>
          <a:p>
            <a:r>
              <a:rPr lang="ru-RU" dirty="0">
                <a:solidFill>
                  <a:schemeClr val="tx2">
                    <a:lumMod val="60000"/>
                    <a:lumOff val="40000"/>
                  </a:schemeClr>
                </a:solidFill>
              </a:rPr>
              <a:t>Исаак Ньютон</a:t>
            </a:r>
          </a:p>
        </p:txBody>
      </p:sp>
      <p:sp>
        <p:nvSpPr>
          <p:cNvPr id="3" name="Объект 2"/>
          <p:cNvSpPr>
            <a:spLocks noGrp="1"/>
          </p:cNvSpPr>
          <p:nvPr>
            <p:ph sz="quarter" idx="13"/>
          </p:nvPr>
        </p:nvSpPr>
        <p:spPr>
          <a:xfrm>
            <a:off x="251520" y="1628800"/>
            <a:ext cx="7924800" cy="4464496"/>
          </a:xfrm>
        </p:spPr>
        <p:txBody>
          <a:bodyPr>
            <a:noAutofit/>
          </a:bodyPr>
          <a:lstStyle/>
          <a:p>
            <a:r>
              <a:rPr lang="ru-RU" sz="2000" dirty="0">
                <a:solidFill>
                  <a:schemeClr val="tx2">
                    <a:lumMod val="60000"/>
                    <a:lumOff val="40000"/>
                  </a:schemeClr>
                </a:solidFill>
              </a:rPr>
              <a:t>Исаак Ньютон </a:t>
            </a:r>
            <a:r>
              <a:rPr lang="ru-RU" sz="2000" dirty="0"/>
              <a:t>- ученый с мировым именем, чей вклад в науку переценить невероятно сложно. Он был механиком, физиком, астрономом, математиком; именно ему принадлежит заслуга формулировки главных законов классической механики, открытия законов всемирного тяготения, объяснения механизма движения небесных тел. Им был заложен фундамент акустики, физической оптики, механики сплошных сред. Исаак Ньютон, будучи личностью разносторонней, имел репутацию известного алхимика, изучал хронологию древних царств, писал теологические труды, большинство из которых осталось неопубликованным. Современники недооценивали и мало понимали его сочинения, поскольку те ушли далеко вперед от уровня науки того периода</a:t>
            </a:r>
            <a:r>
              <a:rPr lang="ru-RU" sz="2000" dirty="0" smtClean="0"/>
              <a:t>.</a:t>
            </a:r>
            <a:endParaRPr lang="ru-RU" sz="2000" dirty="0"/>
          </a:p>
        </p:txBody>
      </p:sp>
      <p:sp>
        <p:nvSpPr>
          <p:cNvPr id="4" name="Номер слайда 3"/>
          <p:cNvSpPr>
            <a:spLocks noGrp="1"/>
          </p:cNvSpPr>
          <p:nvPr>
            <p:ph type="sldNum" sz="quarter" idx="12"/>
          </p:nvPr>
        </p:nvSpPr>
        <p:spPr/>
        <p:txBody>
          <a:bodyPr/>
          <a:lstStyle/>
          <a:p>
            <a:fld id="{82D581A5-37F1-4AF4-85DD-51CC963E0507}" type="slidenum">
              <a:rPr lang="ru-RU" smtClean="0"/>
              <a:t>5</a:t>
            </a:fld>
            <a:endParaRPr lang="ru-RU"/>
          </a:p>
        </p:txBody>
      </p:sp>
    </p:spTree>
    <p:extLst>
      <p:ext uri="{BB962C8B-B14F-4D97-AF65-F5344CB8AC3E}">
        <p14:creationId xmlns:p14="http://schemas.microsoft.com/office/powerpoint/2010/main" val="32366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74638"/>
            <a:ext cx="4032448" cy="778098"/>
          </a:xfrm>
        </p:spPr>
        <p:txBody>
          <a:bodyPr/>
          <a:lstStyle/>
          <a:p>
            <a:r>
              <a:rPr lang="ru-RU" dirty="0">
                <a:solidFill>
                  <a:schemeClr val="tx2">
                    <a:lumMod val="60000"/>
                    <a:lumOff val="40000"/>
                  </a:schemeClr>
                </a:solidFill>
              </a:rPr>
              <a:t>Детские годы</a:t>
            </a:r>
          </a:p>
        </p:txBody>
      </p:sp>
      <p:sp>
        <p:nvSpPr>
          <p:cNvPr id="3" name="Объект 2"/>
          <p:cNvSpPr>
            <a:spLocks noGrp="1"/>
          </p:cNvSpPr>
          <p:nvPr>
            <p:ph sz="quarter" idx="13"/>
          </p:nvPr>
        </p:nvSpPr>
        <p:spPr/>
        <p:txBody>
          <a:bodyPr>
            <a:normAutofit/>
          </a:bodyPr>
          <a:lstStyle/>
          <a:p>
            <a:r>
              <a:rPr lang="ru-RU" sz="2000" dirty="0"/>
              <a:t>Исаак Ньютон родился 4 января 1643, </a:t>
            </a:r>
            <a:r>
              <a:rPr lang="ru-RU" sz="2000" dirty="0" err="1"/>
              <a:t>Вулсторп</a:t>
            </a:r>
            <a:r>
              <a:rPr lang="ru-RU" sz="2000" dirty="0"/>
              <a:t>, близ </a:t>
            </a:r>
            <a:r>
              <a:rPr lang="ru-RU" sz="2000" dirty="0" err="1"/>
              <a:t>Грантема</a:t>
            </a:r>
            <a:r>
              <a:rPr lang="ru-RU" sz="2000" dirty="0"/>
              <a:t>, графство </a:t>
            </a:r>
            <a:r>
              <a:rPr lang="ru-RU" sz="2000" dirty="0" err="1"/>
              <a:t>Линкольншир</a:t>
            </a:r>
            <a:r>
              <a:rPr lang="ru-RU" sz="2000" dirty="0"/>
              <a:t>. Скончался в Англии — 31 марта 1727, в Лондоне. Похоронен в Вестминстерском аббатстве</a:t>
            </a:r>
            <a:r>
              <a:rPr lang="ru-RU" sz="2000" dirty="0" smtClean="0"/>
              <a:t>.</a:t>
            </a:r>
          </a:p>
          <a:p>
            <a:r>
              <a:rPr lang="ru-RU" sz="2000" dirty="0"/>
              <a:t>Исаак Ньютон появился на свет в небольшой деревушке в семье мелкого фермера, умершего за три месяца до рождения сына. Младенец был недоношенным, бытует легенда, что он был так мал, что его поместили в овчинную рукавицу, лежавшую на лавке, из которой он однажды выпал и сильно ударился головкой об пол.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365104"/>
            <a:ext cx="32575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6</a:t>
            </a:fld>
            <a:endParaRPr lang="ru-RU"/>
          </a:p>
        </p:txBody>
      </p:sp>
    </p:spTree>
    <p:extLst>
      <p:ext uri="{BB962C8B-B14F-4D97-AF65-F5344CB8AC3E}">
        <p14:creationId xmlns:p14="http://schemas.microsoft.com/office/powerpoint/2010/main" val="42400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8"/>
            <a:ext cx="5834608" cy="634082"/>
          </a:xfrm>
        </p:spPr>
        <p:txBody>
          <a:bodyPr/>
          <a:lstStyle/>
          <a:p>
            <a:r>
              <a:rPr lang="ru-RU" dirty="0" smtClean="0">
                <a:solidFill>
                  <a:schemeClr val="tx2">
                    <a:lumMod val="60000"/>
                    <a:lumOff val="40000"/>
                  </a:schemeClr>
                </a:solidFill>
              </a:rPr>
              <a:t>Детские годы</a:t>
            </a:r>
            <a:endParaRPr lang="ru-RU" dirty="0">
              <a:solidFill>
                <a:schemeClr val="tx2">
                  <a:lumMod val="60000"/>
                  <a:lumOff val="40000"/>
                </a:schemeClr>
              </a:solidFill>
            </a:endParaRPr>
          </a:p>
        </p:txBody>
      </p:sp>
      <p:sp>
        <p:nvSpPr>
          <p:cNvPr id="3" name="Объект 2"/>
          <p:cNvSpPr>
            <a:spLocks noGrp="1"/>
          </p:cNvSpPr>
          <p:nvPr>
            <p:ph sz="quarter" idx="13"/>
          </p:nvPr>
        </p:nvSpPr>
        <p:spPr/>
        <p:txBody>
          <a:bodyPr>
            <a:normAutofit/>
          </a:bodyPr>
          <a:lstStyle/>
          <a:p>
            <a:r>
              <a:rPr lang="ru-RU" sz="2000" dirty="0"/>
              <a:t>Обучаясь в школе в </a:t>
            </a:r>
            <a:r>
              <a:rPr lang="ru-RU" sz="2000" dirty="0" err="1"/>
              <a:t>Грэнтеме</a:t>
            </a:r>
            <a:r>
              <a:rPr lang="ru-RU" sz="2000" dirty="0"/>
              <a:t>, Ньютон обнаружил незаурядные способности, которые были замечены учителями. Мать забирала его из школы, пытаясь сделать из него фермера, но её попытки оказались тщетными. Под давлением своего брата и учителей Анна разрешила Исааку закончить школу. После этого он успешно поступил в Тринити-колледж при Кембриджском университете.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89040"/>
            <a:ext cx="29232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451176"/>
            <a:ext cx="3572160" cy="21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7</a:t>
            </a:fld>
            <a:endParaRPr lang="ru-RU"/>
          </a:p>
        </p:txBody>
      </p:sp>
    </p:spTree>
    <p:extLst>
      <p:ext uri="{BB962C8B-B14F-4D97-AF65-F5344CB8AC3E}">
        <p14:creationId xmlns:p14="http://schemas.microsoft.com/office/powerpoint/2010/main" val="105961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74638"/>
            <a:ext cx="6482680" cy="850106"/>
          </a:xfrm>
        </p:spPr>
        <p:txBody>
          <a:bodyPr/>
          <a:lstStyle/>
          <a:p>
            <a:r>
              <a:rPr lang="ru-RU" dirty="0" smtClean="0">
                <a:solidFill>
                  <a:schemeClr val="tx2">
                    <a:lumMod val="60000"/>
                    <a:lumOff val="40000"/>
                  </a:schemeClr>
                </a:solidFill>
              </a:rPr>
              <a:t>Жизненный путь </a:t>
            </a:r>
            <a:endParaRPr lang="ru-RU" dirty="0">
              <a:solidFill>
                <a:schemeClr val="tx2">
                  <a:lumMod val="60000"/>
                  <a:lumOff val="40000"/>
                </a:schemeClr>
              </a:solidFill>
            </a:endParaRPr>
          </a:p>
        </p:txBody>
      </p:sp>
      <p:sp>
        <p:nvSpPr>
          <p:cNvPr id="3" name="Объект 2"/>
          <p:cNvSpPr>
            <a:spLocks noGrp="1"/>
          </p:cNvSpPr>
          <p:nvPr>
            <p:ph sz="quarter" idx="13"/>
          </p:nvPr>
        </p:nvSpPr>
        <p:spPr/>
        <p:txBody>
          <a:bodyPr>
            <a:normAutofit/>
          </a:bodyPr>
          <a:lstStyle/>
          <a:p>
            <a:r>
              <a:rPr lang="ru-RU" sz="1800" dirty="0" smtClean="0"/>
              <a:t>В годы </a:t>
            </a:r>
            <a:r>
              <a:rPr lang="ru-RU" sz="1800" dirty="0"/>
              <a:t>он занимается изучением оптики и создаёт телескоп-рефлектор, который получил широкую популярность, так как позволял высчитывать более точное время по небесным телам и помогал морякам в навигации. Именно это изобретение стало для Ньютона пропуском в Королевское общество, почётным членом которого он был избран.</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80928"/>
            <a:ext cx="3223680" cy="3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82D581A5-37F1-4AF4-85DD-51CC963E0507}" type="slidenum">
              <a:rPr lang="ru-RU" smtClean="0"/>
              <a:t>8</a:t>
            </a:fld>
            <a:endParaRPr lang="ru-RU"/>
          </a:p>
        </p:txBody>
      </p:sp>
    </p:spTree>
    <p:extLst>
      <p:ext uri="{BB962C8B-B14F-4D97-AF65-F5344CB8AC3E}">
        <p14:creationId xmlns:p14="http://schemas.microsoft.com/office/powerpoint/2010/main" val="30563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74638"/>
            <a:ext cx="6194648" cy="850106"/>
          </a:xfrm>
        </p:spPr>
        <p:txBody>
          <a:bodyPr/>
          <a:lstStyle/>
          <a:p>
            <a:r>
              <a:rPr lang="ru-RU" dirty="0">
                <a:solidFill>
                  <a:schemeClr val="tx2">
                    <a:lumMod val="60000"/>
                    <a:lumOff val="40000"/>
                  </a:schemeClr>
                </a:solidFill>
              </a:rPr>
              <a:t>Личная жизнь</a:t>
            </a:r>
          </a:p>
        </p:txBody>
      </p:sp>
      <p:sp>
        <p:nvSpPr>
          <p:cNvPr id="3" name="Объект 2"/>
          <p:cNvSpPr>
            <a:spLocks noGrp="1"/>
          </p:cNvSpPr>
          <p:nvPr>
            <p:ph sz="quarter" idx="13"/>
          </p:nvPr>
        </p:nvSpPr>
        <p:spPr/>
        <p:txBody>
          <a:bodyPr>
            <a:normAutofit/>
          </a:bodyPr>
          <a:lstStyle/>
          <a:p>
            <a:r>
              <a:rPr lang="ru-RU" sz="2400" dirty="0"/>
              <a:t>Ньютон не оставил после себя потомков, так как никогда не был женат: всё своё свободное время он посвящал науке, а его заурядная, серая внешность делала его неприметным для женщин. Биографы упоминают лишь одну симпатию, промелькнувшую в юности Ньютона: учась в </a:t>
            </a:r>
            <a:r>
              <a:rPr lang="ru-RU" sz="2400" dirty="0" err="1"/>
              <a:t>Грэнтэме</a:t>
            </a:r>
            <a:r>
              <a:rPr lang="ru-RU" sz="2400" dirty="0"/>
              <a:t>, он был влюблён в мисс </a:t>
            </a:r>
            <a:r>
              <a:rPr lang="ru-RU" sz="2400" dirty="0" err="1"/>
              <a:t>Сторей</a:t>
            </a:r>
            <a:r>
              <a:rPr lang="ru-RU" sz="2400" dirty="0"/>
              <a:t>, свою сверстницу, с которой поддерживал тёплые, дружеские отношения до конца своих дней.</a:t>
            </a:r>
          </a:p>
        </p:txBody>
      </p:sp>
      <p:sp>
        <p:nvSpPr>
          <p:cNvPr id="4" name="Номер слайда 3"/>
          <p:cNvSpPr>
            <a:spLocks noGrp="1"/>
          </p:cNvSpPr>
          <p:nvPr>
            <p:ph type="sldNum" sz="quarter" idx="12"/>
          </p:nvPr>
        </p:nvSpPr>
        <p:spPr/>
        <p:txBody>
          <a:bodyPr/>
          <a:lstStyle/>
          <a:p>
            <a:fld id="{82D581A5-37F1-4AF4-85DD-51CC963E0507}" type="slidenum">
              <a:rPr lang="ru-RU" smtClean="0"/>
              <a:t>9</a:t>
            </a:fld>
            <a:endParaRPr lang="ru-RU"/>
          </a:p>
        </p:txBody>
      </p:sp>
    </p:spTree>
    <p:extLst>
      <p:ext uri="{BB962C8B-B14F-4D97-AF65-F5344CB8AC3E}">
        <p14:creationId xmlns:p14="http://schemas.microsoft.com/office/powerpoint/2010/main" val="3422558626"/>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93</TotalTime>
  <Words>935</Words>
  <Application>Microsoft Office PowerPoint</Application>
  <PresentationFormat>Экран (4:3)</PresentationFormat>
  <Paragraphs>70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Горизонт</vt:lpstr>
      <vt:lpstr>Биография ученого. Исаак Ньютон</vt:lpstr>
      <vt:lpstr>                        Содержание</vt:lpstr>
      <vt:lpstr>Презентация PowerPoint</vt:lpstr>
      <vt:lpstr>Исаак Ньютон</vt:lpstr>
      <vt:lpstr>Исаак Ньютон</vt:lpstr>
      <vt:lpstr>Детские годы</vt:lpstr>
      <vt:lpstr>Детские годы</vt:lpstr>
      <vt:lpstr>Жизненный путь </vt:lpstr>
      <vt:lpstr>Личная жизнь</vt:lpstr>
      <vt:lpstr>Основные достижения Ньютона </vt:lpstr>
      <vt:lpstr>Интересные факты из жизни Ньютона </vt:lpstr>
      <vt:lpstr>Интересные факты из жизни Ньютона </vt:lpstr>
      <vt:lpstr>Презентация PowerPoint</vt:lpstr>
      <vt:lpstr>Интересные факты из жизни Ньютона </vt:lpstr>
      <vt:lpstr>Смерть</vt:lpstr>
      <vt:lpstr>Интернет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Биография ученого. Исаак Ньютон</dc:title>
  <dc:creator>ПК-2</dc:creator>
  <cp:lastModifiedBy>God</cp:lastModifiedBy>
  <cp:revision>10</cp:revision>
  <dcterms:created xsi:type="dcterms:W3CDTF">2014-11-26T03:46:59Z</dcterms:created>
  <dcterms:modified xsi:type="dcterms:W3CDTF">2016-06-29T17:48:33Z</dcterms:modified>
</cp:coreProperties>
</file>