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4" r:id="rId19"/>
    <p:sldId id="270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5D858-6A99-4772-A7CC-8F8F7C1A0317}" type="datetimeFigureOut">
              <a:rPr lang="ru-RU" smtClean="0"/>
              <a:t>29.06.2016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578BF-CBE7-4F91-BB16-5E9F62BB80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5D858-6A99-4772-A7CC-8F8F7C1A0317}" type="datetimeFigureOut">
              <a:rPr lang="ru-RU" smtClean="0"/>
              <a:t>29.06.2016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578BF-CBE7-4F91-BB16-5E9F62BB80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5D858-6A99-4772-A7CC-8F8F7C1A0317}" type="datetimeFigureOut">
              <a:rPr lang="ru-RU" smtClean="0"/>
              <a:t>29.06.2016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578BF-CBE7-4F91-BB16-5E9F62BB80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5D858-6A99-4772-A7CC-8F8F7C1A0317}" type="datetimeFigureOut">
              <a:rPr lang="ru-RU" smtClean="0"/>
              <a:t>29.06.2016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578BF-CBE7-4F91-BB16-5E9F62BB80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5D858-6A99-4772-A7CC-8F8F7C1A0317}" type="datetimeFigureOut">
              <a:rPr lang="ru-RU" smtClean="0"/>
              <a:t>29.06.2016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578BF-CBE7-4F91-BB16-5E9F62BB80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5D858-6A99-4772-A7CC-8F8F7C1A0317}" type="datetimeFigureOut">
              <a:rPr lang="ru-RU" smtClean="0"/>
              <a:t>29.06.2016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578BF-CBE7-4F91-BB16-5E9F62BB80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5D858-6A99-4772-A7CC-8F8F7C1A0317}" type="datetimeFigureOut">
              <a:rPr lang="ru-RU" smtClean="0"/>
              <a:t>29.06.2016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578BF-CBE7-4F91-BB16-5E9F62BB80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5D858-6A99-4772-A7CC-8F8F7C1A0317}" type="datetimeFigureOut">
              <a:rPr lang="ru-RU" smtClean="0"/>
              <a:t>29.06.2016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578BF-CBE7-4F91-BB16-5E9F62BB80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5D858-6A99-4772-A7CC-8F8F7C1A0317}" type="datetimeFigureOut">
              <a:rPr lang="ru-RU" smtClean="0"/>
              <a:t>29.06.2016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578BF-CBE7-4F91-BB16-5E9F62BB80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5D858-6A99-4772-A7CC-8F8F7C1A0317}" type="datetimeFigureOut">
              <a:rPr lang="ru-RU" smtClean="0"/>
              <a:t>29.06.2016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578BF-CBE7-4F91-BB16-5E9F62BB80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5D858-6A99-4772-A7CC-8F8F7C1A0317}" type="datetimeFigureOut">
              <a:rPr lang="ru-RU" smtClean="0"/>
              <a:t>29.06.2016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578BF-CBE7-4F91-BB16-5E9F62BB80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A5D858-6A99-4772-A7CC-8F8F7C1A0317}" type="datetimeFigureOut">
              <a:rPr lang="ru-RU" smtClean="0"/>
              <a:t>29.06.2016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2578BF-CBE7-4F91-BB16-5E9F62BB80D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andia.ru/" TargetMode="External"/><Relationship Id="rId2" Type="http://schemas.openxmlformats.org/officeDocument/2006/relationships/hyperlink" Target="http://ru.wikipedia.org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all-he.ru/publ/svoimi_rukami/ehlektronika/detektornyj_radiopriemnik/2-1-0-61" TargetMode="External"/><Relationship Id="rId4" Type="http://schemas.openxmlformats.org/officeDocument/2006/relationships/hyperlink" Target="http://images.yandex.ru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71481"/>
            <a:ext cx="7772400" cy="257176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Систематизация знаний по теме «Электромагнитные колебания и волны» 11 класс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5429264"/>
            <a:ext cx="3286148" cy="1143008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Презентация Печеркиной С.В.- учителя физики, высшая кв. категория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68" y="3429000"/>
            <a:ext cx="5324475" cy="2981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/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Вопрос № 5. </a:t>
            </a:r>
            <a:r>
              <a:rPr lang="ru-RU" sz="2700" b="1" dirty="0" smtClean="0"/>
              <a:t>Чему равен период свободных электромагнитных колебаний в контуре? </a:t>
            </a:r>
            <a:br>
              <a:rPr lang="ru-RU" sz="2700" b="1" dirty="0" smtClean="0"/>
            </a:br>
            <a:r>
              <a:rPr lang="ru-RU" sz="2700" b="1" dirty="0" smtClean="0"/>
              <a:t>(формула Томсона)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714488"/>
            <a:ext cx="8329642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/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Вопрос № 6. </a:t>
            </a:r>
            <a:r>
              <a:rPr lang="ru-RU" sz="3600" b="1" dirty="0" smtClean="0"/>
              <a:t>Что называется ёмкостным сопротивлением? Формула для расчета.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643050"/>
            <a:ext cx="8229600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/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>Вопрос № 7. </a:t>
            </a:r>
            <a:r>
              <a:rPr lang="ru-RU" sz="3100" b="1" dirty="0" smtClean="0"/>
              <a:t>Что называется индуктивным сопротивлением? Формула для расчета.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857364"/>
            <a:ext cx="8229600" cy="3857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/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Вопрос № 8. </a:t>
            </a:r>
            <a:r>
              <a:rPr lang="ru-RU" sz="2700" b="1" dirty="0" smtClean="0"/>
              <a:t>Что называется электрическим резонансом? Формула для расчета резонансной частоты.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16853" t="35672" r="23483" b="20133"/>
          <a:stretch>
            <a:fillRect/>
          </a:stretch>
        </p:blipFill>
        <p:spPr bwMode="auto">
          <a:xfrm>
            <a:off x="928663" y="1643050"/>
            <a:ext cx="7429552" cy="464347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/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Вопросы № 9, 10,11,12. </a:t>
            </a:r>
            <a:r>
              <a:rPr lang="ru-RU" sz="3600" b="1" dirty="0" smtClean="0"/>
              <a:t>Что называется волной? Основные характеристики волны.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dirty="0" smtClean="0"/>
              <a:t>Волна́</a:t>
            </a:r>
            <a:r>
              <a:rPr lang="ru-RU" dirty="0" smtClean="0"/>
              <a:t> — изменение состояния среды или физического поля (возмущение), распространяющееся либо колеблющееся в пространстве и времени или в фазовом пространстве. </a:t>
            </a:r>
          </a:p>
          <a:p>
            <a:r>
              <a:rPr lang="ru-RU" b="1" dirty="0" smtClean="0"/>
              <a:t>Электромагнитные волны </a:t>
            </a:r>
            <a:r>
              <a:rPr lang="ru-RU" dirty="0" smtClean="0"/>
              <a:t>- распространяющееся в пространстве переменное электрическое поле.</a:t>
            </a:r>
          </a:p>
          <a:p>
            <a:endParaRPr lang="ru-RU" dirty="0"/>
          </a:p>
        </p:txBody>
      </p:sp>
      <p:pic>
        <p:nvPicPr>
          <p:cNvPr id="8" name="Picture 7" descr="volna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643438" y="1857364"/>
            <a:ext cx="4286280" cy="4071966"/>
          </a:xfr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dirty="0" smtClean="0"/>
              <a:t>Основные характеристики волны.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Скорость распространения волны </a:t>
            </a:r>
            <a:r>
              <a:rPr lang="ru-RU" dirty="0" smtClean="0"/>
              <a:t>– 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с = 3 *10</a:t>
            </a:r>
            <a:r>
              <a:rPr lang="ru-RU" sz="1200" dirty="0" smtClean="0"/>
              <a:t>8   </a:t>
            </a:r>
            <a:r>
              <a:rPr lang="ru-RU" sz="2400" dirty="0" smtClean="0"/>
              <a:t>м/с;</a:t>
            </a:r>
          </a:p>
          <a:p>
            <a:r>
              <a:rPr lang="ru-RU" b="1" dirty="0" smtClean="0"/>
              <a:t>Длина волны </a:t>
            </a:r>
            <a:r>
              <a:rPr lang="ru-RU" dirty="0" smtClean="0"/>
              <a:t>- </a:t>
            </a:r>
            <a:r>
              <a:rPr lang="el-GR" dirty="0" smtClean="0">
                <a:cs typeface="Arial" charset="0"/>
              </a:rPr>
              <a:t>λ</a:t>
            </a:r>
            <a:r>
              <a:rPr lang="ru-RU" dirty="0" smtClean="0"/>
              <a:t> (лямбда)- расстояние, на которое перемещается электромагнитная волна за время, равное одному периоду колебания; </a:t>
            </a:r>
            <a:r>
              <a:rPr lang="el-GR" dirty="0" smtClean="0">
                <a:cs typeface="Arial" charset="0"/>
              </a:rPr>
              <a:t>Λ</a:t>
            </a:r>
            <a:r>
              <a:rPr lang="ru-RU" dirty="0" smtClean="0">
                <a:cs typeface="Arial" charset="0"/>
              </a:rPr>
              <a:t> = с/</a:t>
            </a:r>
            <a:r>
              <a:rPr lang="el-GR" dirty="0" smtClean="0">
                <a:cs typeface="Arial" charset="0"/>
              </a:rPr>
              <a:t>γ</a:t>
            </a:r>
            <a:r>
              <a:rPr lang="ru-RU" dirty="0" smtClean="0">
                <a:cs typeface="Arial" charset="0"/>
              </a:rPr>
              <a:t>, где </a:t>
            </a:r>
            <a:r>
              <a:rPr lang="el-GR" dirty="0" smtClean="0">
                <a:cs typeface="Arial" charset="0"/>
              </a:rPr>
              <a:t>γ</a:t>
            </a:r>
            <a:r>
              <a:rPr lang="ru-RU" dirty="0" smtClean="0">
                <a:cs typeface="Arial" charset="0"/>
              </a:rPr>
              <a:t>(ню) – частота колебания.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/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Вопрос № 13. </a:t>
            </a:r>
            <a:r>
              <a:rPr lang="ru-RU" sz="3600" b="1" dirty="0" smtClean="0"/>
              <a:t>Основные принципы радиосвязи (блок-схема).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i="1" u="sng" dirty="0" smtClean="0"/>
              <a:t>Амплитудная модуляция: </a:t>
            </a:r>
            <a:r>
              <a:rPr lang="ru-RU" dirty="0" smtClean="0"/>
              <a:t>изменение высокочастотных колебаний, вырабатываемых генератором, с помощью электрических колебаний звуковой частоты.</a:t>
            </a:r>
          </a:p>
          <a:p>
            <a:r>
              <a:rPr lang="ru-RU" b="1" i="1" u="sng" dirty="0" smtClean="0"/>
              <a:t>ДЕТЕКТИРОВАНИЕ: </a:t>
            </a:r>
            <a:r>
              <a:rPr lang="ru-RU" dirty="0" smtClean="0"/>
              <a:t>выделение низкочастотных колебаний из модулированных </a:t>
            </a:r>
          </a:p>
          <a:p>
            <a:pPr>
              <a:buNone/>
            </a:pPr>
            <a:r>
              <a:rPr lang="ru-RU" dirty="0" smtClean="0"/>
              <a:t>      колебаний высокой частоты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6147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 b="8065"/>
          <a:stretch>
            <a:fillRect/>
          </a:stretch>
        </p:blipFill>
        <p:spPr bwMode="auto">
          <a:xfrm>
            <a:off x="4429124" y="1785926"/>
            <a:ext cx="4257676" cy="40719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/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100" dirty="0" smtClean="0"/>
              <a:t>Вопрос № 14. </a:t>
            </a:r>
            <a:r>
              <a:rPr lang="ru-RU" sz="3100" b="1" dirty="0" smtClean="0"/>
              <a:t>Из чего состоит простейший радиоприемник? Схема простейшего радиоприемника.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sz="3100" b="1" dirty="0" smtClean="0"/>
              <a:t>Схема детекторного радиоприемника (схема </a:t>
            </a:r>
            <a:r>
              <a:rPr lang="ru-RU" sz="3100" b="1" dirty="0" err="1" smtClean="0"/>
              <a:t>Оганова</a:t>
            </a:r>
            <a:r>
              <a:rPr lang="ru-RU" sz="3100" b="1" dirty="0" smtClean="0"/>
              <a:t>)</a:t>
            </a:r>
          </a:p>
          <a:p>
            <a:r>
              <a:rPr lang="ru-RU" sz="3100" dirty="0" smtClean="0"/>
              <a:t>Конден</a:t>
            </a:r>
            <a:r>
              <a:rPr lang="ru-RU" dirty="0" smtClean="0"/>
              <a:t>сатор 1000 – 2000 </a:t>
            </a:r>
            <a:r>
              <a:rPr lang="ru-RU" dirty="0" err="1" smtClean="0"/>
              <a:t>Пф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 Постоянный конденсатор 190 – 500 </a:t>
            </a:r>
            <a:r>
              <a:rPr lang="ru-RU" dirty="0" err="1" smtClean="0"/>
              <a:t>Пф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 Диод (любой)</a:t>
            </a:r>
            <a:br>
              <a:rPr lang="ru-RU" dirty="0" smtClean="0"/>
            </a:br>
            <a:r>
              <a:rPr lang="ru-RU" dirty="0" smtClean="0"/>
              <a:t>- Цилиндр диаметром 10 см</a:t>
            </a:r>
            <a:br>
              <a:rPr lang="ru-RU" dirty="0" smtClean="0"/>
            </a:br>
            <a:r>
              <a:rPr lang="ru-RU" dirty="0" smtClean="0"/>
              <a:t>- Газета</a:t>
            </a:r>
            <a:br>
              <a:rPr lang="ru-RU" dirty="0" smtClean="0"/>
            </a:br>
            <a:r>
              <a:rPr lang="ru-RU" dirty="0" smtClean="0"/>
              <a:t>- Медная проволока диаметром 1 – 0.1 мм</a:t>
            </a:r>
            <a:br>
              <a:rPr lang="ru-RU" dirty="0" smtClean="0"/>
            </a:br>
            <a:r>
              <a:rPr lang="ru-RU" dirty="0" smtClean="0"/>
              <a:t>- Динамик от старого дискового телефона или наушники (</a:t>
            </a:r>
            <a:r>
              <a:rPr lang="ru-RU" dirty="0" err="1" smtClean="0"/>
              <a:t>высокоомные</a:t>
            </a:r>
            <a:r>
              <a:rPr lang="ru-RU" dirty="0" smtClean="0"/>
              <a:t>)</a:t>
            </a:r>
            <a:br>
              <a:rPr lang="ru-RU" dirty="0" smtClean="0"/>
            </a:br>
            <a:r>
              <a:rPr lang="ru-RU" dirty="0" smtClean="0"/>
              <a:t>- Штырь металлический 30 см в длину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643438" y="1643050"/>
            <a:ext cx="4000527" cy="392909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Вопрос № 15. </a:t>
            </a:r>
            <a:r>
              <a:rPr lang="ru-RU" sz="3600" b="1" dirty="0" smtClean="0"/>
              <a:t>Свойства электромагнитных волн.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600200"/>
            <a:ext cx="8858280" cy="4525963"/>
          </a:xfrm>
        </p:spPr>
        <p:txBody>
          <a:bodyPr>
            <a:noAutofit/>
          </a:bodyPr>
          <a:lstStyle/>
          <a:p>
            <a:r>
              <a:rPr lang="ru-RU" sz="2400" dirty="0" smtClean="0"/>
              <a:t>1. Электромагнитные волны излучаются </a:t>
            </a:r>
            <a:r>
              <a:rPr lang="ru-RU" sz="2400" i="1" dirty="0" smtClean="0"/>
              <a:t>колеблющимися</a:t>
            </a:r>
            <a:r>
              <a:rPr lang="ru-RU" sz="2400" dirty="0" smtClean="0"/>
              <a:t> зарядами. </a:t>
            </a:r>
            <a:r>
              <a:rPr lang="ru-RU" sz="2400" i="1" dirty="0" smtClean="0"/>
              <a:t>Наличие ускорения</a:t>
            </a:r>
            <a:r>
              <a:rPr lang="ru-RU" sz="2400" dirty="0" smtClean="0"/>
              <a:t> - главное условие излучения электромагнитных волн. </a:t>
            </a:r>
            <a:br>
              <a:rPr lang="ru-RU" sz="2400" dirty="0" smtClean="0"/>
            </a:br>
            <a:r>
              <a:rPr lang="ru-RU" sz="2400" dirty="0" smtClean="0"/>
              <a:t>2. Такие волны могут распространяться не только в газах, жидкостях и твердых средах, но и в вакууме.</a:t>
            </a:r>
            <a:br>
              <a:rPr lang="ru-RU" sz="2400" dirty="0" smtClean="0"/>
            </a:br>
            <a:r>
              <a:rPr lang="ru-RU" sz="2400" dirty="0" smtClean="0"/>
              <a:t>3. Электромагнитная волна является поперечной.</a:t>
            </a:r>
          </a:p>
          <a:p>
            <a:r>
              <a:rPr lang="ru-RU" sz="2400" dirty="0" smtClean="0"/>
              <a:t>4. Скорость электромагнитных волн в вакууме с=300000 км/с.</a:t>
            </a:r>
          </a:p>
          <a:p>
            <a:r>
              <a:rPr lang="ru-RU" sz="2400" dirty="0" smtClean="0"/>
              <a:t>5. При переходе из одной среды в другую </a:t>
            </a:r>
            <a:r>
              <a:rPr lang="ru-RU" sz="2400" i="1" dirty="0" smtClean="0"/>
              <a:t>частота волны не изменяется</a:t>
            </a:r>
            <a:r>
              <a:rPr lang="ru-RU" sz="2400" dirty="0" smtClean="0"/>
              <a:t>.</a:t>
            </a:r>
            <a:br>
              <a:rPr lang="ru-RU" sz="2400" dirty="0" smtClean="0"/>
            </a:br>
            <a:r>
              <a:rPr lang="ru-RU" sz="2400" dirty="0" smtClean="0"/>
              <a:t>6. Электромагнитные волны могут </a:t>
            </a:r>
            <a:r>
              <a:rPr lang="ru-RU" sz="2400" i="1" dirty="0" smtClean="0"/>
              <a:t>поглощаться</a:t>
            </a:r>
            <a:r>
              <a:rPr lang="ru-RU" sz="2400" dirty="0" smtClean="0"/>
              <a:t> веществом. </a:t>
            </a:r>
          </a:p>
          <a:p>
            <a:r>
              <a:rPr lang="ru-RU" sz="2400" dirty="0" smtClean="0"/>
              <a:t>7. Попадая на границу раздела двух сред, часть волны отражается, а часть проходит в другую среду,</a:t>
            </a:r>
            <a:r>
              <a:rPr lang="ru-RU" sz="2400" i="1" dirty="0" smtClean="0"/>
              <a:t> преломляясь.</a:t>
            </a:r>
            <a:endParaRPr lang="ru-RU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Интернет-ресурсы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http://ru.wikipedia.org</a:t>
            </a:r>
            <a:endParaRPr lang="ru-RU" dirty="0" smtClean="0"/>
          </a:p>
          <a:p>
            <a:r>
              <a:rPr lang="en-US" dirty="0" smtClean="0">
                <a:hlinkClick r:id="rId3"/>
              </a:rPr>
              <a:t>http://www.pandia.ru</a:t>
            </a:r>
            <a:endParaRPr lang="ru-RU" dirty="0" smtClean="0"/>
          </a:p>
          <a:p>
            <a:r>
              <a:rPr lang="en-US" dirty="0" smtClean="0">
                <a:hlinkClick r:id="rId4"/>
              </a:rPr>
              <a:t>http://images.yandex.ru</a:t>
            </a:r>
            <a:endParaRPr lang="ru-RU" dirty="0" smtClean="0"/>
          </a:p>
          <a:p>
            <a:r>
              <a:rPr lang="en-US" sz="1400" dirty="0" smtClean="0">
                <a:hlinkClick r:id="rId5"/>
              </a:rPr>
              <a:t>http://all-he.ru/publ/svoimi_rukami/ehlektronika/detektornyj_radiopriemnik/2-1-0-61</a:t>
            </a:r>
            <a:endParaRPr lang="ru-RU" sz="1400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Цель урока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Систематизировать и актуализировать знания по теме «электромагнитные колебания и волны»;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Задачи урока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Повторить основные вопросы к устному зачету по теме;</a:t>
            </a:r>
          </a:p>
          <a:p>
            <a:r>
              <a:rPr lang="ru-RU" dirty="0" smtClean="0"/>
              <a:t>Провести теоретическую подготовку к ЕГЭ.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/>
              <a:t>Вопросы к зачету по теме "Электромагнитные колебания и волны"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 fontScale="700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dirty="0"/>
              <a:t>Что называется электромагнитными колебаниями?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Какие колебания называются свободными? Приведите примеры.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Какие колебания называются вынужденными? Приведите примеры.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Что представляет собой колебательный контур? Зарисовать и пояснить.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Чему равен период свободных электромагнитных колебаний в контуре? (формула Томсона)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Что называется ёмкостным сопротивлением? Формула для расчета.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Что называется индуктивным сопротивлением? Формула для расчета.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Что называется электрическим резонансом? Формула для расчета резонансной частоты.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Электромагнитные </a:t>
            </a:r>
            <a:r>
              <a:rPr lang="ru-RU" b="1" dirty="0"/>
              <a:t>волны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dirty="0"/>
              <a:t>Что называется волной? Основные характеристики волны.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Связь между длиной волны </a:t>
            </a:r>
            <a:r>
              <a:rPr lang="ru-RU" dirty="0" err="1"/>
              <a:t>λ</a:t>
            </a:r>
            <a:r>
              <a:rPr lang="ru-RU" dirty="0"/>
              <a:t>, частотой </a:t>
            </a:r>
            <a:r>
              <a:rPr lang="ru-RU" dirty="0" err="1"/>
              <a:t>ν </a:t>
            </a:r>
            <a:r>
              <a:rPr lang="ru-RU" dirty="0"/>
              <a:t>и скоростью распространения волны </a:t>
            </a:r>
            <a:r>
              <a:rPr lang="ru-RU" dirty="0" err="1"/>
              <a:t>υ</a:t>
            </a:r>
            <a:r>
              <a:rPr lang="ru-RU" dirty="0"/>
              <a:t>.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Чему равна скорость электромагнитных волн?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Основные принципы радиосвязи (блок-схема).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Из чего состоит простейший радиоприемник? Схема простейшего радиоприемника.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Свойства электромагнитных </a:t>
            </a:r>
            <a:r>
              <a:rPr lang="ru-RU" dirty="0" smtClean="0"/>
              <a:t>волн.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Вопрос № 1. </a:t>
            </a:r>
            <a:r>
              <a:rPr lang="ru-RU" b="1" dirty="0" smtClean="0"/>
              <a:t>Что называется электромагнитными колебаниями?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ru-RU" b="1" dirty="0">
                <a:solidFill>
                  <a:srgbClr val="CC0000"/>
                </a:solidFill>
                <a:latin typeface="Times New Roman" pitchFamily="18" charset="0"/>
              </a:rPr>
              <a:t>ЭЛЕКТРОМАГНИТНЫЕ КОЛЕБАНИЯ</a:t>
            </a:r>
            <a:r>
              <a:rPr lang="ru-RU" b="1" dirty="0">
                <a:solidFill>
                  <a:srgbClr val="000099"/>
                </a:solidFill>
                <a:latin typeface="Times New Roman" pitchFamily="18" charset="0"/>
              </a:rPr>
              <a:t> – </a:t>
            </a:r>
          </a:p>
          <a:p>
            <a:pPr algn="ctr">
              <a:spcBef>
                <a:spcPct val="50000"/>
              </a:spcBef>
              <a:buNone/>
            </a:pPr>
            <a:r>
              <a:rPr lang="ru-RU" b="1" dirty="0">
                <a:solidFill>
                  <a:srgbClr val="000099"/>
                </a:solidFill>
                <a:latin typeface="Times New Roman" pitchFamily="18" charset="0"/>
              </a:rPr>
              <a:t>ПЕРИОДИЧЕСКИЕ                                     ИЛИ  ПОЧТИ ПЕРИОДИЧЕСКИЕ  ИЗМЕНЕНИЯ  ЗАРЯДА,  СИЛЫ  ТОКА  ИЛИ НАПРЯЖЕНИЯ.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/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>Вопрос № 2. </a:t>
            </a:r>
            <a:r>
              <a:rPr lang="ru-RU" sz="3100" b="1" dirty="0" smtClean="0"/>
              <a:t>Какие колебания называются свободными? Приведите примеры.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sz="4000" b="1" dirty="0" smtClean="0">
                <a:solidFill>
                  <a:srgbClr val="CC0000"/>
                </a:solidFill>
                <a:latin typeface="Times New Roman" pitchFamily="18" charset="0"/>
              </a:rPr>
              <a:t>СВОБОДНЫЕ </a:t>
            </a:r>
            <a:r>
              <a:rPr lang="ru-RU" b="1" dirty="0" smtClean="0">
                <a:solidFill>
                  <a:srgbClr val="CC0000"/>
                </a:solidFill>
                <a:latin typeface="Times New Roman" pitchFamily="18" charset="0"/>
              </a:rPr>
              <a:t>–</a:t>
            </a:r>
            <a:r>
              <a:rPr lang="ru-RU" b="1" dirty="0" smtClean="0">
                <a:solidFill>
                  <a:srgbClr val="000099"/>
                </a:solidFill>
                <a:latin typeface="Times New Roman" pitchFamily="18" charset="0"/>
              </a:rPr>
              <a:t> ВОЗНИКАЮТ В СИСТЕМЕ ПОСЛЕ ВЫВЕДЕНИЯ ЕЕ ИЗ ПОЛОЖЕНИЯ РАВНОВЕСИЯ                         </a:t>
            </a:r>
          </a:p>
          <a:p>
            <a:r>
              <a:rPr lang="ru-RU" b="1" dirty="0" smtClean="0">
                <a:solidFill>
                  <a:srgbClr val="000099"/>
                </a:solidFill>
                <a:latin typeface="Times New Roman" pitchFamily="18" charset="0"/>
              </a:rPr>
              <a:t>Например, зарядка конденсатора. </a:t>
            </a:r>
            <a:r>
              <a:rPr lang="ru-RU" dirty="0" smtClean="0"/>
              <a:t>Свободные электромагнитные колебания возникают в колебательном контуре после однократного подведения энергии. </a:t>
            </a:r>
            <a:br>
              <a:rPr lang="ru-RU" dirty="0" smtClean="0"/>
            </a:br>
            <a:r>
              <a:rPr lang="ru-RU" dirty="0" smtClean="0"/>
              <a:t>Объяснение явления: На обкладках конденсатора сосредоточен электрический заряд, после того как колебательному контуру предоставляется самостоятельность, конденсатор разряжается через катушку </a:t>
            </a:r>
            <a:r>
              <a:rPr lang="ru-RU" dirty="0" err="1" smtClean="0"/>
              <a:t>индуктивнос-ти</a:t>
            </a:r>
            <a:r>
              <a:rPr lang="ru-RU" dirty="0" smtClean="0"/>
              <a:t>, в которой возникает электрический ток. </a:t>
            </a:r>
            <a:endParaRPr lang="ru-RU" b="1" dirty="0" smtClean="0">
              <a:solidFill>
                <a:srgbClr val="000099"/>
              </a:solidFill>
              <a:latin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/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>Вопрос № 3. Какие колебания называются вынужденными? Приведите примеры.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C0000"/>
                </a:solidFill>
                <a:latin typeface="Times New Roman" pitchFamily="18" charset="0"/>
              </a:rPr>
              <a:t>ВЫНУЖДЕННЫЕ –</a:t>
            </a:r>
            <a:r>
              <a:rPr lang="ru-RU" b="1" dirty="0" smtClean="0">
                <a:solidFill>
                  <a:srgbClr val="000099"/>
                </a:solidFill>
                <a:latin typeface="Times New Roman" pitchFamily="18" charset="0"/>
              </a:rPr>
              <a:t> КОЛЕБАНИЯ  В  ЦЕПИ  ПОД  ДЕЙСТВИЕМ ВНЕШНЕЙ ПЕРИОДИЧЕСКОЙ ЭЛЕКТРОДВИЖУЩЕЙ СИЛЫ</a:t>
            </a:r>
          </a:p>
          <a:p>
            <a:r>
              <a:rPr lang="ru-RU" dirty="0" smtClean="0"/>
              <a:t>Например, периодические изменения силы тока и напряжения в электрической цепи, происходящие под действием переменной Э.Д.С. от внешнего источника. 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/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b="1" dirty="0" smtClean="0"/>
              <a:t>Вопрос № 4. Что представляет собой колебательный контур? Зарисовать и пояснить.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0099"/>
                </a:solidFill>
                <a:latin typeface="Times New Roman" pitchFamily="18" charset="0"/>
              </a:rPr>
              <a:t>Колебательный контур -ПРОСТЕЙШАЯ  </a:t>
            </a:r>
            <a:r>
              <a:rPr lang="ru-RU" b="1" dirty="0">
                <a:solidFill>
                  <a:srgbClr val="000099"/>
                </a:solidFill>
                <a:latin typeface="Times New Roman" pitchFamily="18" charset="0"/>
              </a:rPr>
              <a:t>СИСТЕМА,  В  КОТОРОЙ МОГУТ  ПРОИСХОДИТЬ  СВОБОДНЫЕ ЭЛЕКТРОМАГНИТНЫЕ  КОЛЕБАНИЯ </a:t>
            </a:r>
          </a:p>
          <a:p>
            <a:endParaRPr lang="ru-RU" dirty="0"/>
          </a:p>
        </p:txBody>
      </p:sp>
      <p:pic>
        <p:nvPicPr>
          <p:cNvPr id="6" name="Picture 4" descr="SWScan00221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643438" y="1785926"/>
            <a:ext cx="4071966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429</Words>
  <Application>Microsoft Office PowerPoint</Application>
  <PresentationFormat>Экран (4:3)</PresentationFormat>
  <Paragraphs>63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Систематизация знаний по теме «Электромагнитные колебания и волны» 11 класс</vt:lpstr>
      <vt:lpstr>Цель урока</vt:lpstr>
      <vt:lpstr>Задачи урока</vt:lpstr>
      <vt:lpstr>Вопросы к зачету по теме "Электромагнитные колебания и волны" </vt:lpstr>
      <vt:lpstr> Электромагнитные волны </vt:lpstr>
      <vt:lpstr> Вопрос № 1. Что называется электромагнитными колебаниями? </vt:lpstr>
      <vt:lpstr> Вопрос № 2. Какие колебания называются свободными? Приведите примеры. </vt:lpstr>
      <vt:lpstr> Вопрос № 3. Какие колебания называются вынужденными? Приведите примеры. </vt:lpstr>
      <vt:lpstr> Вопрос № 4. Что представляет собой колебательный контур? Зарисовать и пояснить. </vt:lpstr>
      <vt:lpstr> Вопрос № 5. Чему равен период свободных электромагнитных колебаний в контуре?  (формула Томсона) </vt:lpstr>
      <vt:lpstr> Вопрос № 6. Что называется ёмкостным сопротивлением? Формула для расчета. </vt:lpstr>
      <vt:lpstr> Вопрос № 7. Что называется индуктивным сопротивлением? Формула для расчета.  </vt:lpstr>
      <vt:lpstr> Вопрос № 8. Что называется электрическим резонансом? Формула для расчета резонансной частоты. </vt:lpstr>
      <vt:lpstr> Вопросы № 9, 10,11,12. Что называется волной? Основные характеристики волны. </vt:lpstr>
      <vt:lpstr>Основные характеристики волны.</vt:lpstr>
      <vt:lpstr> Вопрос № 13. Основные принципы радиосвязи (блок-схема). </vt:lpstr>
      <vt:lpstr> Вопрос № 14. Из чего состоит простейший радиоприемник? Схема простейшего радиоприемника. </vt:lpstr>
      <vt:lpstr> Вопрос № 15. Свойства электромагнитных волн. </vt:lpstr>
      <vt:lpstr>Интернет-ресурсы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Систематизация знаний по теме «Электромагнитные колебания и волны» 11 класс</dc:title>
  <dc:creator>Admin</dc:creator>
  <cp:lastModifiedBy>God</cp:lastModifiedBy>
  <cp:revision>8</cp:revision>
  <dcterms:created xsi:type="dcterms:W3CDTF">2012-12-10T20:50:07Z</dcterms:created>
  <dcterms:modified xsi:type="dcterms:W3CDTF">2016-06-29T16:50:45Z</dcterms:modified>
</cp:coreProperties>
</file>