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38B2844-C23D-4715-8F89-F99395A7679E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78B568C-15A8-4EC1-9780-847F46BF48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60;&#1077;&#1088;&#1088;&#1080;&#1090;&#1099;" TargetMode="External"/><Relationship Id="rId2" Type="http://schemas.openxmlformats.org/officeDocument/2006/relationships/hyperlink" Target="http://otvet.mail.ru/question/2790120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yandex.ru/images?uinfo=sw-1280-sh-800-ww-1263-wh-696-pd-1-wp-16x10_1280x800-lt-3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4149080"/>
            <a:ext cx="5000600" cy="1921768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Выполнила: Соболева Татьяна</a:t>
            </a:r>
          </a:p>
          <a:p>
            <a:pPr algn="r"/>
            <a:r>
              <a:rPr lang="ru-RU" sz="2000" dirty="0" smtClean="0"/>
              <a:t>Ученица 11 «А» класса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Применение ферритов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820472" cy="6669360"/>
          </a:xfrm>
        </p:spPr>
        <p:txBody>
          <a:bodyPr>
            <a:noAutofit/>
          </a:bodyPr>
          <a:lstStyle/>
          <a:p>
            <a:r>
              <a:rPr lang="ru-RU" sz="1750" b="1" dirty="0">
                <a:solidFill>
                  <a:schemeClr val="bg1"/>
                </a:solidFill>
              </a:rPr>
              <a:t>Феррит </a:t>
            </a:r>
            <a:r>
              <a:rPr lang="ru-RU" sz="1750" dirty="0">
                <a:solidFill>
                  <a:schemeClr val="bg1"/>
                </a:solidFill>
              </a:rPr>
              <a:t>(лат. ferrum — железо) , фазовая составляющая сплавов железа, представляющая собой твёрдый раствор углерода и легирующих элементов в </a:t>
            </a:r>
            <a:r>
              <a:rPr lang="ru-RU" sz="1750" dirty="0" err="1">
                <a:solidFill>
                  <a:schemeClr val="bg1"/>
                </a:solidFill>
              </a:rPr>
              <a:t>α-железе </a:t>
            </a:r>
            <a:r>
              <a:rPr lang="ru-RU" sz="1750" dirty="0">
                <a:solidFill>
                  <a:schemeClr val="bg1"/>
                </a:solidFill>
              </a:rPr>
              <a:t>(</a:t>
            </a:r>
            <a:r>
              <a:rPr lang="ru-RU" sz="1750" dirty="0" err="1">
                <a:solidFill>
                  <a:schemeClr val="bg1"/>
                </a:solidFill>
              </a:rPr>
              <a:t>α-феррит</a:t>
            </a:r>
            <a:r>
              <a:rPr lang="ru-RU" sz="1750" dirty="0">
                <a:solidFill>
                  <a:schemeClr val="bg1"/>
                </a:solidFill>
              </a:rPr>
              <a:t>) . Имеет объемноцентированную кубическую кристаллическую решётку. Является фазовой составляющей других структур, например, перлита, состоящего из феррита и цементита.</a:t>
            </a:r>
            <a:r>
              <a:rPr lang="ru-RU" sz="1750" dirty="0" smtClean="0">
                <a:solidFill>
                  <a:schemeClr val="bg1"/>
                </a:solidFill>
              </a:rPr>
              <a:t/>
            </a:r>
            <a:br>
              <a:rPr lang="ru-RU" sz="1750" dirty="0" smtClean="0">
                <a:solidFill>
                  <a:schemeClr val="bg1"/>
                </a:solidFill>
              </a:rPr>
            </a:br>
            <a:r>
              <a:rPr lang="ru-RU" sz="1750" dirty="0">
                <a:solidFill>
                  <a:schemeClr val="bg1"/>
                </a:solidFill>
              </a:rPr>
              <a:t>При температурах выше 1401 °С в железоуглеродистых сплавах образуется твёрдый раствор углерода в </a:t>
            </a:r>
            <a:r>
              <a:rPr lang="ru-RU" sz="1750" dirty="0" err="1">
                <a:solidFill>
                  <a:schemeClr val="bg1"/>
                </a:solidFill>
              </a:rPr>
              <a:t>δ-железе </a:t>
            </a:r>
            <a:r>
              <a:rPr lang="ru-RU" sz="1750" dirty="0">
                <a:solidFill>
                  <a:schemeClr val="bg1"/>
                </a:solidFill>
              </a:rPr>
              <a:t>(</a:t>
            </a:r>
            <a:r>
              <a:rPr lang="ru-RU" sz="1750" dirty="0" err="1">
                <a:solidFill>
                  <a:schemeClr val="bg1"/>
                </a:solidFill>
              </a:rPr>
              <a:t>δ-феррит</a:t>
            </a:r>
            <a:r>
              <a:rPr lang="ru-RU" sz="1750" dirty="0">
                <a:solidFill>
                  <a:schemeClr val="bg1"/>
                </a:solidFill>
              </a:rPr>
              <a:t>) , который можно рассматривать как высокотемпературный феррит</a:t>
            </a:r>
            <a:r>
              <a:rPr lang="ru-RU" sz="1750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1750" dirty="0" smtClean="0">
                <a:solidFill>
                  <a:schemeClr val="bg1"/>
                </a:solidFill>
              </a:rPr>
              <a:t>Свойства:</a:t>
            </a:r>
            <a:br>
              <a:rPr lang="ru-RU" sz="1750" dirty="0" smtClean="0">
                <a:solidFill>
                  <a:schemeClr val="bg1"/>
                </a:solidFill>
              </a:rPr>
            </a:br>
            <a:r>
              <a:rPr lang="ru-RU" sz="1750" dirty="0">
                <a:solidFill>
                  <a:schemeClr val="bg1"/>
                </a:solidFill>
              </a:rPr>
              <a:t>Растворимость углерода в </a:t>
            </a:r>
            <a:r>
              <a:rPr lang="ru-RU" sz="1750" dirty="0" smtClean="0">
                <a:solidFill>
                  <a:schemeClr val="bg1"/>
                </a:solidFill>
              </a:rPr>
              <a:t>0,02–0,03 </a:t>
            </a:r>
            <a:r>
              <a:rPr lang="ru-RU" sz="1750" dirty="0">
                <a:solidFill>
                  <a:schemeClr val="bg1"/>
                </a:solidFill>
              </a:rPr>
              <a:t>% (по массе) при 723 °С, а при комнатной температуре 10-6–10-7 %; в </a:t>
            </a:r>
            <a:r>
              <a:rPr lang="ru-RU" sz="1750" dirty="0" err="1">
                <a:solidFill>
                  <a:schemeClr val="bg1"/>
                </a:solidFill>
              </a:rPr>
              <a:t>δ-феррите </a:t>
            </a:r>
            <a:r>
              <a:rPr lang="ru-RU" sz="1750" dirty="0">
                <a:solidFill>
                  <a:schemeClr val="bg1"/>
                </a:solidFill>
              </a:rPr>
              <a:t>— 0,1 %. Растворимость легирующих элементов может быть весьма значительной или неограниченной. Легирование феррита в большинстве случаев приводит к его упрочнению. Нелегированный феррит относительно мягок, пластичен, сильно ферромагнитен до </a:t>
            </a:r>
            <a:r>
              <a:rPr lang="ru-RU" sz="1750" dirty="0" smtClean="0">
                <a:solidFill>
                  <a:schemeClr val="bg1"/>
                </a:solidFill>
              </a:rPr>
              <a:t>768–770</a:t>
            </a:r>
          </a:p>
          <a:p>
            <a:r>
              <a:rPr lang="ru-RU" sz="1750" dirty="0" smtClean="0">
                <a:solidFill>
                  <a:schemeClr val="bg1"/>
                </a:solidFill>
              </a:rPr>
              <a:t> Строение:</a:t>
            </a:r>
            <a:br>
              <a:rPr lang="ru-RU" sz="1750" dirty="0" smtClean="0">
                <a:solidFill>
                  <a:schemeClr val="bg1"/>
                </a:solidFill>
              </a:rPr>
            </a:br>
            <a:r>
              <a:rPr lang="ru-RU" sz="1750" dirty="0">
                <a:solidFill>
                  <a:schemeClr val="bg1"/>
                </a:solidFill>
              </a:rPr>
              <a:t>Микростроение, размеры зерна и субструктура феррита зависят от условий его образования при полиморфном </a:t>
            </a:r>
            <a:r>
              <a:rPr lang="ru-RU" sz="1750" dirty="0" err="1">
                <a:solidFill>
                  <a:schemeClr val="bg1"/>
                </a:solidFill>
              </a:rPr>
              <a:t>γ</a:t>
            </a:r>
            <a:r>
              <a:rPr lang="ru-RU" sz="1750" dirty="0">
                <a:solidFill>
                  <a:schemeClr val="bg1"/>
                </a:solidFill>
              </a:rPr>
              <a:t>—</a:t>
            </a:r>
            <a:r>
              <a:rPr lang="ru-RU" sz="1750" dirty="0" err="1">
                <a:solidFill>
                  <a:schemeClr val="bg1"/>
                </a:solidFill>
              </a:rPr>
              <a:t>α </a:t>
            </a:r>
            <a:r>
              <a:rPr lang="ru-RU" sz="1750" dirty="0">
                <a:solidFill>
                  <a:schemeClr val="bg1"/>
                </a:solidFill>
              </a:rPr>
              <a:t>превращении. При небольшом переохлаждении образуются приблизительно равноосные, полиэдрические зёрна; при больших переохлаждениях и наличии легирующих элементов (</a:t>
            </a:r>
            <a:r>
              <a:rPr lang="ru-RU" sz="1750" dirty="0" err="1">
                <a:solidFill>
                  <a:schemeClr val="bg1"/>
                </a:solidFill>
              </a:rPr>
              <a:t>Cr</a:t>
            </a:r>
            <a:r>
              <a:rPr lang="ru-RU" sz="1750" dirty="0">
                <a:solidFill>
                  <a:schemeClr val="bg1"/>
                </a:solidFill>
              </a:rPr>
              <a:t>, </a:t>
            </a:r>
            <a:r>
              <a:rPr lang="ru-RU" sz="1750" dirty="0" err="1">
                <a:solidFill>
                  <a:schemeClr val="bg1"/>
                </a:solidFill>
              </a:rPr>
              <a:t>Mn</a:t>
            </a:r>
            <a:r>
              <a:rPr lang="ru-RU" sz="1750" dirty="0">
                <a:solidFill>
                  <a:schemeClr val="bg1"/>
                </a:solidFill>
              </a:rPr>
              <a:t>, </a:t>
            </a:r>
            <a:r>
              <a:rPr lang="ru-RU" sz="1750" dirty="0" err="1">
                <a:solidFill>
                  <a:schemeClr val="bg1"/>
                </a:solidFill>
              </a:rPr>
              <a:t>Ni</a:t>
            </a:r>
            <a:r>
              <a:rPr lang="ru-RU" sz="1750" dirty="0">
                <a:solidFill>
                  <a:schemeClr val="bg1"/>
                </a:solidFill>
              </a:rPr>
              <a:t>) феррит возникает по мартенситному механизму и вследствие этого упрочняется. Укрупнение зёрен аустенита часто приводит к образованию при охлаждении видманштеттова феррита, особенно в литых и перегретых сталях. Выделение доэвтектоидного феррита происходит преимущественно на границах аустенитных зёрен.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pos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5086350" cy="4524375"/>
          </a:xfrm>
          <a:prstGeom prst="rect">
            <a:avLst/>
          </a:prstGeom>
          <a:noFill/>
        </p:spPr>
      </p:pic>
      <p:pic>
        <p:nvPicPr>
          <p:cNvPr id="4" name="Picture 2" descr="C:\Users\User\Desktop\70316_html_7bba8c0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4221088"/>
            <a:ext cx="6038850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Ферриты</a:t>
            </a:r>
            <a:r>
              <a:rPr lang="ru-RU" dirty="0" smtClean="0"/>
              <a:t> (</a:t>
            </a:r>
            <a:r>
              <a:rPr lang="ru-RU" dirty="0" err="1" smtClean="0"/>
              <a:t>оксиферы</a:t>
            </a:r>
            <a:r>
              <a:rPr lang="ru-RU" dirty="0" smtClean="0"/>
              <a:t>) — химические соединения оксида железа Fe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 с оксидами других металлов, обладающие особыми магнитными (ферримагнетики)свойствами, сочетающие высокую намагниченность и полупроводниковые или диэлектрические свойства, благодаря чему они получили широкое применение как магнитные материалы в радиотехнике, радиоэлектронике, вычислительной технике</a:t>
            </a:r>
          </a:p>
          <a:p>
            <a:r>
              <a:rPr lang="ru-RU" dirty="0" smtClean="0"/>
              <a:t>Благодаря </a:t>
            </a:r>
            <a:r>
              <a:rPr lang="ru-RU" dirty="0"/>
              <a:t>уникальному сочетанию высоких магнитных свойств и низкой электропроводности ферриты не имеют конкурентов среди других магнитных материалов в технике высоких частот (более 100 кГц). Ферриты используют в качестве магнитных материалов в радиотехнике, электронике, автоматике, вычислительной технике (ферритовые поглотители электромагнитных волн, антенны, сердечники, элементы памяти, постоянные магниты и т. д</a:t>
            </a:r>
            <a:r>
              <a:rPr lang="ru-RU" dirty="0" smtClean="0"/>
              <a:t>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147248" cy="44973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User\Desktop\690b91e7db11dfc69fd1af5a19ee5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5143500" cy="3810000"/>
          </a:xfrm>
          <a:prstGeom prst="rect">
            <a:avLst/>
          </a:prstGeom>
          <a:noFill/>
        </p:spPr>
      </p:pic>
      <p:pic>
        <p:nvPicPr>
          <p:cNvPr id="1027" name="Picture 3" descr="C:\Users\User\Desktop\E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8652" y="3429000"/>
            <a:ext cx="4025348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hlinkClick r:id="rId2"/>
              </a:rPr>
              <a:t>http://otvet.mail.ru/question/27901207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hlinkClick r:id="rId3"/>
              </a:rPr>
              <a:t>https://ru.wikipedia.org/wiki/</a:t>
            </a:r>
            <a:r>
              <a:rPr lang="ru-RU" dirty="0" err="1" smtClean="0">
                <a:solidFill>
                  <a:schemeClr val="bg1"/>
                </a:solidFill>
                <a:hlinkClick r:id="rId3"/>
              </a:rPr>
              <a:t>Ферриты#</a:t>
            </a:r>
            <a:r>
              <a:rPr lang="ru-RU" dirty="0" smtClean="0">
                <a:solidFill>
                  <a:schemeClr val="bg1"/>
                </a:solidFill>
                <a:hlinkClick r:id="rId3"/>
              </a:rPr>
              <a:t>.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D0.9F.D1.80.D0.B8.D0.BC.D0.B5.D0.BD.D0.B5.D0.BD.D0.B8.D0.B5_.D1.84.D0.B5.D1.80.D1.80.D0.B8.D1.82.D0.BE.D0.B2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hlinkClick r:id="rId4"/>
              </a:rPr>
              <a:t>images.yandex.ru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 ресурсы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</TotalTime>
  <Words>77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Применение ферритов</vt:lpstr>
      <vt:lpstr>Слайд 2</vt:lpstr>
      <vt:lpstr>Слайд 3</vt:lpstr>
      <vt:lpstr>Слайд 4</vt:lpstr>
      <vt:lpstr>Слайд 5</vt:lpstr>
      <vt:lpstr>Интернет ресурсы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ферритов</dc:title>
  <dc:creator>User</dc:creator>
  <cp:lastModifiedBy>User</cp:lastModifiedBy>
  <cp:revision>4</cp:revision>
  <dcterms:created xsi:type="dcterms:W3CDTF">2014-11-10T15:23:32Z</dcterms:created>
  <dcterms:modified xsi:type="dcterms:W3CDTF">2014-11-26T16:33:38Z</dcterms:modified>
</cp:coreProperties>
</file>