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17"/>
  </p:notesMasterIdLst>
  <p:sldIdLst>
    <p:sldId id="258" r:id="rId2"/>
    <p:sldId id="259" r:id="rId3"/>
    <p:sldId id="274" r:id="rId4"/>
    <p:sldId id="260" r:id="rId5"/>
    <p:sldId id="261" r:id="rId6"/>
    <p:sldId id="262" r:id="rId7"/>
    <p:sldId id="264" r:id="rId8"/>
    <p:sldId id="273" r:id="rId9"/>
    <p:sldId id="265" r:id="rId10"/>
    <p:sldId id="266" r:id="rId11"/>
    <p:sldId id="267" r:id="rId12"/>
    <p:sldId id="268" r:id="rId13"/>
    <p:sldId id="269" r:id="rId14"/>
    <p:sldId id="270" r:id="rId15"/>
    <p:sldId id="271" r:id="rId16"/>
  </p:sldIdLst>
  <p:sldSz cx="12192000" cy="6858000"/>
  <p:notesSz cx="6858000" cy="9144000"/>
  <p:defaultTextStyle>
    <a:defPPr marL="0" marR="0" lvl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>
        <a:ln>
          <a:noFill/>
        </a:ln>
        <a:solidFill>
          <a:srgbClr val="000000"/>
        </a:solidFill>
        <a:effectLst/>
      </a:defRPr>
    </a:defPPr>
    <a:lvl1pPr marL="0" marR="0" lvl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>
        <a:ln>
          <a:noFill/>
        </a:ln>
        <a:solidFill>
          <a:srgbClr val="000000"/>
        </a:solidFill>
        <a:effectLst/>
        <a:latin typeface="+mj-lt"/>
        <a:ea typeface="+mj-ea"/>
        <a:cs typeface="+mj-cs"/>
        <a:sym typeface="Calibri"/>
      </a:defRPr>
    </a:lvl1pPr>
    <a:lvl2pPr marL="0" marR="0" lvl="1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>
        <a:ln>
          <a:noFill/>
        </a:ln>
        <a:solidFill>
          <a:srgbClr val="000000"/>
        </a:solidFill>
        <a:effectLst/>
        <a:latin typeface="+mj-lt"/>
        <a:ea typeface="+mj-ea"/>
        <a:cs typeface="+mj-cs"/>
        <a:sym typeface="Calibri"/>
      </a:defRPr>
    </a:lvl2pPr>
    <a:lvl3pPr marL="0" marR="0" lvl="2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>
        <a:ln>
          <a:noFill/>
        </a:ln>
        <a:solidFill>
          <a:srgbClr val="000000"/>
        </a:solidFill>
        <a:effectLst/>
        <a:latin typeface="+mj-lt"/>
        <a:ea typeface="+mj-ea"/>
        <a:cs typeface="+mj-cs"/>
        <a:sym typeface="Calibri"/>
      </a:defRPr>
    </a:lvl3pPr>
    <a:lvl4pPr marL="0" marR="0" lvl="3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>
        <a:ln>
          <a:noFill/>
        </a:ln>
        <a:solidFill>
          <a:srgbClr val="000000"/>
        </a:solidFill>
        <a:effectLst/>
        <a:latin typeface="+mj-lt"/>
        <a:ea typeface="+mj-ea"/>
        <a:cs typeface="+mj-cs"/>
        <a:sym typeface="Calibri"/>
      </a:defRPr>
    </a:lvl4pPr>
    <a:lvl5pPr marL="0" marR="0" lvl="4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>
        <a:ln>
          <a:noFill/>
        </a:ln>
        <a:solidFill>
          <a:srgbClr val="000000"/>
        </a:solidFill>
        <a:effectLst/>
        <a:latin typeface="+mj-lt"/>
        <a:ea typeface="+mj-ea"/>
        <a:cs typeface="+mj-cs"/>
        <a:sym typeface="Calibri"/>
      </a:defRPr>
    </a:lvl5pPr>
    <a:lvl6pPr marL="0" marR="0" lvl="5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>
        <a:ln>
          <a:noFill/>
        </a:ln>
        <a:solidFill>
          <a:srgbClr val="000000"/>
        </a:solidFill>
        <a:effectLst/>
        <a:latin typeface="+mj-lt"/>
        <a:ea typeface="+mj-ea"/>
        <a:cs typeface="+mj-cs"/>
        <a:sym typeface="Calibri"/>
      </a:defRPr>
    </a:lvl6pPr>
    <a:lvl7pPr marL="0" marR="0" lvl="6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>
        <a:ln>
          <a:noFill/>
        </a:ln>
        <a:solidFill>
          <a:srgbClr val="000000"/>
        </a:solidFill>
        <a:effectLst/>
        <a:latin typeface="+mj-lt"/>
        <a:ea typeface="+mj-ea"/>
        <a:cs typeface="+mj-cs"/>
        <a:sym typeface="Calibri"/>
      </a:defRPr>
    </a:lvl7pPr>
    <a:lvl8pPr marL="0" marR="0" lvl="7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>
        <a:ln>
          <a:noFill/>
        </a:ln>
        <a:solidFill>
          <a:srgbClr val="000000"/>
        </a:solidFill>
        <a:effectLst/>
        <a:latin typeface="+mj-lt"/>
        <a:ea typeface="+mj-ea"/>
        <a:cs typeface="+mj-cs"/>
        <a:sym typeface="Calibri"/>
      </a:defRPr>
    </a:lvl8pPr>
    <a:lvl9pPr marL="0" marR="0" lvl="8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>
        <a:ln>
          <a:noFill/>
        </a:ln>
        <a:solidFill>
          <a:srgbClr val="000000"/>
        </a:solidFill>
        <a:effectLst/>
        <a:latin typeface="+mj-lt"/>
        <a:ea typeface="+mj-ea"/>
        <a:cs typeface="+mj-cs"/>
        <a:sym typeface="Calibri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90651C3A-4460-11DB-9652-00E08161165F}"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22" d="100"/>
          <a:sy n="122" d="100"/>
        </p:scale>
        <p:origin x="114" y="17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30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1" name="Shape 31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79291064"/>
      </p:ext>
    </p:extLst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j-lt"/>
        <a:ea typeface="+mj-ea"/>
        <a:cs typeface="+mj-cs"/>
        <a:sym typeface="Calibri"/>
      </a:defRPr>
    </a:lvl1pPr>
    <a:lvl2pPr indent="228600" latinLnBrk="0">
      <a:defRPr sz="1200">
        <a:latin typeface="+mj-lt"/>
        <a:ea typeface="+mj-ea"/>
        <a:cs typeface="+mj-cs"/>
        <a:sym typeface="Calibri"/>
      </a:defRPr>
    </a:lvl2pPr>
    <a:lvl3pPr indent="457200" latinLnBrk="0">
      <a:defRPr sz="1200">
        <a:latin typeface="+mj-lt"/>
        <a:ea typeface="+mj-ea"/>
        <a:cs typeface="+mj-cs"/>
        <a:sym typeface="Calibri"/>
      </a:defRPr>
    </a:lvl3pPr>
    <a:lvl4pPr indent="685800" latinLnBrk="0">
      <a:defRPr sz="1200">
        <a:latin typeface="+mj-lt"/>
        <a:ea typeface="+mj-ea"/>
        <a:cs typeface="+mj-cs"/>
        <a:sym typeface="Calibri"/>
      </a:defRPr>
    </a:lvl4pPr>
    <a:lvl5pPr indent="914400" latinLnBrk="0">
      <a:defRPr sz="1200">
        <a:latin typeface="+mj-lt"/>
        <a:ea typeface="+mj-ea"/>
        <a:cs typeface="+mj-cs"/>
        <a:sym typeface="Calibri"/>
      </a:defRPr>
    </a:lvl5pPr>
    <a:lvl6pPr indent="1143000" latinLnBrk="0">
      <a:defRPr sz="1200">
        <a:latin typeface="+mj-lt"/>
        <a:ea typeface="+mj-ea"/>
        <a:cs typeface="+mj-cs"/>
        <a:sym typeface="Calibri"/>
      </a:defRPr>
    </a:lvl6pPr>
    <a:lvl7pPr indent="1371600" latinLnBrk="0">
      <a:defRPr sz="1200">
        <a:latin typeface="+mj-lt"/>
        <a:ea typeface="+mj-ea"/>
        <a:cs typeface="+mj-cs"/>
        <a:sym typeface="Calibri"/>
      </a:defRPr>
    </a:lvl7pPr>
    <a:lvl8pPr indent="1600200" latinLnBrk="0">
      <a:defRPr sz="1200">
        <a:latin typeface="+mj-lt"/>
        <a:ea typeface="+mj-ea"/>
        <a:cs typeface="+mj-cs"/>
        <a:sym typeface="Calibri"/>
      </a:defRPr>
    </a:lvl8pPr>
    <a:lvl9pPr indent="1828800" latinLnBrk="0">
      <a:defRPr sz="1200">
        <a:latin typeface="+mj-lt"/>
        <a:ea typeface="+mj-ea"/>
        <a:cs typeface="+mj-cs"/>
        <a:sym typeface="Calibri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83C52E-5D8A-884A-80D9-28688F90D250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49679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83C52E-5D8A-884A-80D9-28688F90D250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02385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Текст заголовка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23" name="Уровень текста 1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24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77122067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83A0100-BDDF-4CBB-896E-1E3F45BCE7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0AC0F287-45E8-4484-BCBD-70F5583602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F78565AD-19CC-4513-BBF5-CD6AD3AA9D8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FBDEF268-FEB6-4E7B-B860-E2670754EE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2442C-B125-4DA6-8811-DF53D5865E4F}" type="datetimeFigureOut">
              <a:rPr lang="ru-RU" smtClean="0"/>
              <a:t>24.03.2020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835FE973-2F1B-48A8-940E-C48DD58E52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44DD28DF-6CA6-472D-A035-F0272E99A1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E1A7C-73A2-4B66-A929-64012A2FB0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1605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F191AA2-FA77-4ECA-A36E-00D51DD0D3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985A4896-55A3-4DAB-A064-CE352FEFDDD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101610CA-0329-428A-AB10-3A950AFB6F2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ACF62BB1-F42F-4A0C-9621-68A75F70E4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2442C-B125-4DA6-8811-DF53D5865E4F}" type="datetimeFigureOut">
              <a:rPr lang="ru-RU" smtClean="0"/>
              <a:t>24.03.2020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9EC88B80-B1A2-4C43-AFEC-15704AE200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B3A975D0-24BC-4D47-9B95-C77A48C7EC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E1A7C-73A2-4B66-A929-64012A2FB0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36514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1104900" y="365125"/>
            <a:ext cx="8053614" cy="9175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>
            <a:normAutofit/>
          </a:bodyPr>
          <a:lstStyle/>
          <a:p>
            <a:r>
              <a:t>Текст заголовка</a:t>
            </a:r>
          </a:p>
        </p:txBody>
      </p:sp>
      <p:sp>
        <p:nvSpPr>
          <p:cNvPr id="3" name="Уровень текста 1…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normAutofit/>
          </a:bodyPr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4" name="Параллелограмм 6"/>
          <p:cNvSpPr/>
          <p:nvPr/>
        </p:nvSpPr>
        <p:spPr>
          <a:xfrm rot="18919285">
            <a:off x="-547866" y="792195"/>
            <a:ext cx="1846765" cy="76875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lnTo>
                  <a:pt x="9017" y="0"/>
                </a:lnTo>
                <a:lnTo>
                  <a:pt x="21600" y="0"/>
                </a:lnTo>
                <a:lnTo>
                  <a:pt x="12583" y="21600"/>
                </a:lnTo>
                <a:close/>
              </a:path>
            </a:pathLst>
          </a:custGeom>
          <a:solidFill>
            <a:srgbClr val="FF0000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5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11746497" y="6362700"/>
            <a:ext cx="343904" cy="358140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>
            <a:spAutoFit/>
          </a:bodyPr>
          <a:lstStyle>
            <a:lvl1pPr algn="r">
              <a:defRPr>
                <a:solidFill>
                  <a:srgbClr val="FF0000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pic>
        <p:nvPicPr>
          <p:cNvPr id="6" name="Рисунок 9" descr="Рисунок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90605" y="258761"/>
            <a:ext cx="1675731" cy="626610"/>
          </a:xfrm>
          <a:prstGeom prst="rect">
            <a:avLst/>
          </a:prstGeom>
          <a:ln w="12700">
            <a:miter lim="400000"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</p:sldLayoutIdLst>
  <p:transition spd="med"/>
  <p:txStyles>
    <p:titleStyle>
      <a:lvl1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1pPr>
      <a:lvl2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2pPr>
      <a:lvl3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3pPr>
      <a:lvl4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4pPr>
      <a:lvl5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5pPr>
      <a:lvl6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6pPr>
      <a:lvl7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7pPr>
      <a:lvl8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8pPr>
      <a:lvl9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9pPr>
    </p:titleStyle>
    <p:bodyStyle>
      <a:lvl1pPr marL="2286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1800" b="0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1pPr>
      <a:lvl2pPr marL="714375" marR="0" indent="-257175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1800" b="0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2pPr>
      <a:lvl3pPr marL="1208314" marR="0" indent="-293914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1800" b="0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3pPr>
      <a:lvl4pPr marL="1714500" marR="0" indent="-3429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1800" b="0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4pPr>
      <a:lvl5pPr marL="2171700" marR="0" indent="-3429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1800" b="0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5pPr>
      <a:lvl6pPr marL="25146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1800" b="0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6pPr>
      <a:lvl7pPr marL="29718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1800" b="0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7pPr>
      <a:lvl8pPr marL="34290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1800" b="0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8pPr>
      <a:lvl9pPr marL="38862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1800" b="0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4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4.emf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mailto:Support@elducation.ru" TargetMode="Externa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TextBox 7"/>
          <p:cNvSpPr txBox="1">
            <a:spLocks noGrp="1"/>
          </p:cNvSpPr>
          <p:nvPr>
            <p:ph type="sldNum" sz="quarter" idx="2"/>
          </p:nvPr>
        </p:nvSpPr>
        <p:spPr>
          <a:xfrm>
            <a:off x="11746497" y="6362700"/>
            <a:ext cx="343903" cy="358140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1</a:t>
            </a:fld>
            <a:endParaRPr/>
          </a:p>
        </p:txBody>
      </p:sp>
      <p:sp>
        <p:nvSpPr>
          <p:cNvPr id="155" name="Заголовок 1"/>
          <p:cNvSpPr txBox="1">
            <a:spLocks noGrp="1"/>
          </p:cNvSpPr>
          <p:nvPr>
            <p:ph type="title"/>
          </p:nvPr>
        </p:nvSpPr>
        <p:spPr>
          <a:xfrm>
            <a:off x="1104900" y="365125"/>
            <a:ext cx="8053614" cy="917575"/>
          </a:xfrm>
          <a:prstGeom prst="rect">
            <a:avLst/>
          </a:prstGeom>
        </p:spPr>
        <p:txBody>
          <a:bodyPr/>
          <a:lstStyle/>
          <a:p>
            <a:pPr>
              <a:defRPr sz="2800"/>
            </a:pPr>
            <a:r>
              <a:rPr dirty="0" err="1"/>
              <a:t>Образовательные</a:t>
            </a:r>
            <a:r>
              <a:rPr dirty="0"/>
              <a:t> </a:t>
            </a:r>
            <a:r>
              <a:rPr dirty="0" err="1"/>
              <a:t>сессии</a:t>
            </a:r>
            <a:r>
              <a:rPr dirty="0"/>
              <a:t> </a:t>
            </a:r>
            <a:br>
              <a:rPr dirty="0"/>
            </a:br>
            <a:r>
              <a:rPr dirty="0" err="1"/>
              <a:t>для</a:t>
            </a:r>
            <a:r>
              <a:rPr dirty="0"/>
              <a:t> </a:t>
            </a:r>
            <a:r>
              <a:rPr dirty="0" err="1"/>
              <a:t>педагогов</a:t>
            </a:r>
            <a:r>
              <a:rPr dirty="0"/>
              <a:t> </a:t>
            </a:r>
            <a:r>
              <a:rPr lang="ru-RU" dirty="0" smtClean="0"/>
              <a:t>ц</a:t>
            </a:r>
            <a:r>
              <a:rPr dirty="0" err="1" smtClean="0"/>
              <a:t>ентров</a:t>
            </a:r>
            <a:r>
              <a:rPr lang="ru-RU" dirty="0" smtClean="0"/>
              <a:t> «Точка роста»</a:t>
            </a:r>
            <a:endParaRPr dirty="0"/>
          </a:p>
        </p:txBody>
      </p:sp>
      <p:sp>
        <p:nvSpPr>
          <p:cNvPr id="156" name="Объект 2"/>
          <p:cNvSpPr txBox="1">
            <a:spLocks noGrp="1"/>
          </p:cNvSpPr>
          <p:nvPr>
            <p:ph type="body" sz="quarter" idx="1"/>
          </p:nvPr>
        </p:nvSpPr>
        <p:spPr>
          <a:xfrm>
            <a:off x="8359373" y="6374855"/>
            <a:ext cx="3322430" cy="333829"/>
          </a:xfrm>
          <a:prstGeom prst="rect">
            <a:avLst/>
          </a:prstGeom>
        </p:spPr>
        <p:txBody>
          <a:bodyPr/>
          <a:lstStyle>
            <a:lvl1pPr marL="0" indent="0" algn="just">
              <a:lnSpc>
                <a:spcPct val="100000"/>
              </a:lnSpc>
              <a:buSzTx/>
              <a:buNone/>
              <a:defRPr sz="1400"/>
            </a:lvl1pPr>
          </a:lstStyle>
          <a:p>
            <a:r>
              <a:t>*Дата указана ориентировочно</a:t>
            </a:r>
          </a:p>
        </p:txBody>
      </p:sp>
      <p:sp>
        <p:nvSpPr>
          <p:cNvPr id="157" name="Прямоугольник 4"/>
          <p:cNvSpPr txBox="1"/>
          <p:nvPr/>
        </p:nvSpPr>
        <p:spPr>
          <a:xfrm>
            <a:off x="3069770" y="1700320"/>
            <a:ext cx="1332097" cy="3752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2000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Soft Skills</a:t>
            </a:r>
          </a:p>
        </p:txBody>
      </p:sp>
      <p:sp>
        <p:nvSpPr>
          <p:cNvPr id="158" name="Прямоугольник 6"/>
          <p:cNvSpPr txBox="1"/>
          <p:nvPr/>
        </p:nvSpPr>
        <p:spPr>
          <a:xfrm>
            <a:off x="7354159" y="1700320"/>
            <a:ext cx="1417053" cy="3752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2000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Hard Skills</a:t>
            </a:r>
          </a:p>
        </p:txBody>
      </p:sp>
      <p:sp>
        <p:nvSpPr>
          <p:cNvPr id="159" name="Прямоугольник 3"/>
          <p:cNvSpPr txBox="1"/>
          <p:nvPr/>
        </p:nvSpPr>
        <p:spPr>
          <a:xfrm>
            <a:off x="162055" y="2143988"/>
            <a:ext cx="1753529" cy="3752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2000" b="1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Содержание:</a:t>
            </a:r>
          </a:p>
        </p:txBody>
      </p:sp>
      <p:sp>
        <p:nvSpPr>
          <p:cNvPr id="160" name="Прямоугольник 3"/>
          <p:cNvSpPr txBox="1"/>
          <p:nvPr/>
        </p:nvSpPr>
        <p:spPr>
          <a:xfrm>
            <a:off x="175387" y="4773975"/>
            <a:ext cx="1726864" cy="3752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2000" b="1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Дата начала:</a:t>
            </a:r>
          </a:p>
        </p:txBody>
      </p:sp>
      <p:sp>
        <p:nvSpPr>
          <p:cNvPr id="161" name="Прямоугольник 3"/>
          <p:cNvSpPr txBox="1"/>
          <p:nvPr/>
        </p:nvSpPr>
        <p:spPr>
          <a:xfrm>
            <a:off x="692735" y="5417953"/>
            <a:ext cx="1162681" cy="3752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2000" b="1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Формат:</a:t>
            </a:r>
          </a:p>
        </p:txBody>
      </p:sp>
      <p:sp>
        <p:nvSpPr>
          <p:cNvPr id="162" name="Прямоугольник 3"/>
          <p:cNvSpPr txBox="1"/>
          <p:nvPr/>
        </p:nvSpPr>
        <p:spPr>
          <a:xfrm>
            <a:off x="1990606" y="2275696"/>
            <a:ext cx="4228415" cy="21195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lnSpc>
                <a:spcPct val="120000"/>
              </a:lnSpc>
              <a:defRPr sz="2000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ТРИЗ</a:t>
            </a:r>
          </a:p>
          <a:p>
            <a:pPr>
              <a:lnSpc>
                <a:spcPct val="120000"/>
              </a:lnSpc>
              <a:defRPr sz="2000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Навыки презентации проекта</a:t>
            </a:r>
          </a:p>
          <a:p>
            <a:pPr>
              <a:lnSpc>
                <a:spcPct val="120000"/>
              </a:lnSpc>
              <a:defRPr sz="2000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Обучение гибким компетенциям:</a:t>
            </a:r>
          </a:p>
          <a:p>
            <a:pPr marL="200526" indent="-200526">
              <a:lnSpc>
                <a:spcPct val="120000"/>
              </a:lnSpc>
              <a:buSzPct val="100000"/>
              <a:buChar char="-"/>
              <a:defRPr sz="2000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Командная работа</a:t>
            </a:r>
          </a:p>
          <a:p>
            <a:pPr marL="200526" indent="-200526">
              <a:lnSpc>
                <a:spcPct val="120000"/>
              </a:lnSpc>
              <a:buSzPct val="100000"/>
              <a:buChar char="-"/>
              <a:defRPr sz="2000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Креативное и критическое мышление</a:t>
            </a:r>
          </a:p>
        </p:txBody>
      </p:sp>
      <p:sp>
        <p:nvSpPr>
          <p:cNvPr id="163" name="Прямоугольник 3"/>
          <p:cNvSpPr txBox="1"/>
          <p:nvPr/>
        </p:nvSpPr>
        <p:spPr>
          <a:xfrm>
            <a:off x="2088355" y="5388214"/>
            <a:ext cx="2487217" cy="79707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>
              <a:lnSpc>
                <a:spcPct val="120000"/>
              </a:lnSpc>
              <a:defRPr sz="2000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 err="1"/>
              <a:t>Онлайн</a:t>
            </a:r>
            <a:r>
              <a:rPr dirty="0"/>
              <a:t> </a:t>
            </a:r>
            <a:r>
              <a:rPr dirty="0" err="1"/>
              <a:t>видеокурсы</a:t>
            </a:r>
            <a:endParaRPr dirty="0"/>
          </a:p>
          <a:p>
            <a:pPr>
              <a:lnSpc>
                <a:spcPct val="120000"/>
              </a:lnSpc>
              <a:defRPr sz="2000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 err="1"/>
              <a:t>Домашнее</a:t>
            </a:r>
            <a:r>
              <a:rPr dirty="0"/>
              <a:t> </a:t>
            </a:r>
            <a:r>
              <a:rPr dirty="0" err="1"/>
              <a:t>задание</a:t>
            </a:r>
            <a:endParaRPr dirty="0"/>
          </a:p>
        </p:txBody>
      </p:sp>
      <p:sp>
        <p:nvSpPr>
          <p:cNvPr id="164" name="Прямоугольник 3"/>
          <p:cNvSpPr txBox="1"/>
          <p:nvPr/>
        </p:nvSpPr>
        <p:spPr>
          <a:xfrm>
            <a:off x="6246925" y="5378958"/>
            <a:ext cx="4337083" cy="83099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>
              <a:lnSpc>
                <a:spcPct val="120000"/>
              </a:lnSpc>
              <a:defRPr sz="2000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 err="1"/>
              <a:t>Онлайн</a:t>
            </a:r>
            <a:r>
              <a:rPr dirty="0"/>
              <a:t> </a:t>
            </a:r>
            <a:r>
              <a:rPr dirty="0" err="1"/>
              <a:t>видеокурсы</a:t>
            </a:r>
            <a:endParaRPr dirty="0"/>
          </a:p>
          <a:p>
            <a:pPr>
              <a:lnSpc>
                <a:spcPct val="120000"/>
              </a:lnSpc>
              <a:defRPr sz="2000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 err="1"/>
              <a:t>Обучение</a:t>
            </a:r>
            <a:r>
              <a:rPr dirty="0"/>
              <a:t> </a:t>
            </a:r>
            <a:r>
              <a:rPr lang="ru-RU" dirty="0" smtClean="0"/>
              <a:t>(очное) </a:t>
            </a:r>
            <a:r>
              <a:rPr dirty="0" err="1" smtClean="0"/>
              <a:t>на</a:t>
            </a:r>
            <a:r>
              <a:rPr dirty="0" smtClean="0"/>
              <a:t> </a:t>
            </a:r>
            <a:r>
              <a:rPr dirty="0" err="1"/>
              <a:t>оборудовании</a:t>
            </a:r>
            <a:endParaRPr dirty="0"/>
          </a:p>
        </p:txBody>
      </p:sp>
      <p:sp>
        <p:nvSpPr>
          <p:cNvPr id="165" name="Прямоугольник 3"/>
          <p:cNvSpPr txBox="1"/>
          <p:nvPr/>
        </p:nvSpPr>
        <p:spPr>
          <a:xfrm>
            <a:off x="2020714" y="4773975"/>
            <a:ext cx="1374733" cy="4001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2000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ru-RU" dirty="0"/>
              <a:t>06</a:t>
            </a:r>
            <a:r>
              <a:rPr dirty="0"/>
              <a:t>.04.20</a:t>
            </a:r>
            <a:r>
              <a:rPr lang="ru-RU" dirty="0"/>
              <a:t>20</a:t>
            </a:r>
            <a:endParaRPr dirty="0"/>
          </a:p>
        </p:txBody>
      </p:sp>
      <p:sp>
        <p:nvSpPr>
          <p:cNvPr id="166" name="Прямоугольник 3"/>
          <p:cNvSpPr txBox="1"/>
          <p:nvPr/>
        </p:nvSpPr>
        <p:spPr>
          <a:xfrm>
            <a:off x="6259387" y="4773975"/>
            <a:ext cx="1474119" cy="4001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2000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ru-RU"/>
              <a:t>07</a:t>
            </a:r>
            <a:r>
              <a:t>.06.20</a:t>
            </a:r>
            <a:r>
              <a:rPr lang="ru-RU" dirty="0"/>
              <a:t>20</a:t>
            </a:r>
            <a:r>
              <a:rPr dirty="0"/>
              <a:t>*</a:t>
            </a:r>
          </a:p>
        </p:txBody>
      </p:sp>
      <p:sp>
        <p:nvSpPr>
          <p:cNvPr id="167" name="Прямоугольник 3"/>
          <p:cNvSpPr txBox="1"/>
          <p:nvPr/>
        </p:nvSpPr>
        <p:spPr>
          <a:xfrm>
            <a:off x="6294044" y="2275696"/>
            <a:ext cx="5679111" cy="21195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lnSpc>
                <a:spcPct val="120000"/>
              </a:lnSpc>
              <a:defRPr sz="2000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Типовые планы и техники проведения занятий</a:t>
            </a:r>
          </a:p>
          <a:p>
            <a:pPr>
              <a:lnSpc>
                <a:spcPct val="120000"/>
              </a:lnSpc>
              <a:defRPr sz="2000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Обучение предметным навыкам:</a:t>
            </a:r>
          </a:p>
          <a:p>
            <a:pPr marL="200526" indent="-200526">
              <a:lnSpc>
                <a:spcPct val="120000"/>
              </a:lnSpc>
              <a:buSzPct val="100000"/>
              <a:buChar char="-"/>
              <a:defRPr sz="2000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Программирование </a:t>
            </a:r>
          </a:p>
          <a:p>
            <a:pPr marL="200526" indent="-200526">
              <a:lnSpc>
                <a:spcPct val="120000"/>
              </a:lnSpc>
              <a:buSzPct val="100000"/>
              <a:buChar char="-"/>
              <a:defRPr sz="2000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3D-моделирование и 3D-печать</a:t>
            </a:r>
          </a:p>
          <a:p>
            <a:pPr marL="200526" indent="-200526">
              <a:lnSpc>
                <a:spcPct val="120000"/>
              </a:lnSpc>
              <a:buSzPct val="100000"/>
              <a:buChar char="-"/>
              <a:defRPr sz="2000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Разработка виртуальной реальности</a:t>
            </a:r>
          </a:p>
          <a:p>
            <a:pPr marL="200526" indent="-200526">
              <a:lnSpc>
                <a:spcPct val="120000"/>
              </a:lnSpc>
              <a:buSzPct val="100000"/>
              <a:buChar char="-"/>
              <a:defRPr sz="2000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Управления коптером</a:t>
            </a:r>
          </a:p>
        </p:txBody>
      </p:sp>
    </p:spTree>
    <p:extLst>
      <p:ext uri="{BB962C8B-B14F-4D97-AF65-F5344CB8AC3E}">
        <p14:creationId xmlns:p14="http://schemas.microsoft.com/office/powerpoint/2010/main" val="2005845150"/>
      </p:ext>
    </p:extLst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52753DD2-5A99-E546-9E37-85D9F3656D1D}"/>
              </a:ext>
            </a:extLst>
          </p:cNvPr>
          <p:cNvSpPr/>
          <p:nvPr/>
        </p:nvSpPr>
        <p:spPr>
          <a:xfrm>
            <a:off x="6454346" y="0"/>
            <a:ext cx="5737654" cy="685800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4132399F-DA13-4F87-8276-83FFD66F06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447262" y="1631091"/>
            <a:ext cx="3932237" cy="1507525"/>
          </a:xfrm>
        </p:spPr>
        <p:txBody>
          <a:bodyPr>
            <a:normAutofit/>
          </a:bodyPr>
          <a:lstStyle/>
          <a:p>
            <a:pPr>
              <a:lnSpc>
                <a:spcPts val="2020"/>
              </a:lnSpc>
            </a:pPr>
            <a:r>
              <a:rPr lang="ru-RU" dirty="0">
                <a:solidFill>
                  <a:schemeClr val="bg1"/>
                </a:solidFill>
                <a:latin typeface="Montserrat" pitchFamily="2" charset="0"/>
              </a:rPr>
              <a:t>После регистрации перейдите </a:t>
            </a:r>
            <a:br>
              <a:rPr lang="ru-RU" dirty="0">
                <a:solidFill>
                  <a:schemeClr val="bg1"/>
                </a:solidFill>
                <a:latin typeface="Montserrat" pitchFamily="2" charset="0"/>
              </a:rPr>
            </a:br>
            <a:r>
              <a:rPr lang="ru-RU" dirty="0">
                <a:solidFill>
                  <a:schemeClr val="bg1"/>
                </a:solidFill>
                <a:latin typeface="Montserrat" pitchFamily="2" charset="0"/>
              </a:rPr>
              <a:t>в каталог для поиска материалов. Иконка раздела находится </a:t>
            </a:r>
            <a:br>
              <a:rPr lang="ru-RU" dirty="0">
                <a:solidFill>
                  <a:schemeClr val="bg1"/>
                </a:solidFill>
                <a:latin typeface="Montserrat" pitchFamily="2" charset="0"/>
              </a:rPr>
            </a:br>
            <a:r>
              <a:rPr lang="ru-RU" dirty="0">
                <a:solidFill>
                  <a:schemeClr val="bg1"/>
                </a:solidFill>
                <a:latin typeface="Montserrat" pitchFamily="2" charset="0"/>
              </a:rPr>
              <a:t>на верхней панели.</a:t>
            </a:r>
          </a:p>
          <a:p>
            <a:pPr>
              <a:lnSpc>
                <a:spcPts val="2120"/>
              </a:lnSpc>
            </a:pPr>
            <a:endParaRPr lang="ru-RU" dirty="0">
              <a:solidFill>
                <a:schemeClr val="bg1"/>
              </a:solidFill>
              <a:latin typeface="Montserrat" pitchFamily="2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1C96C5AF-DB21-0044-B70B-81423490A5A0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14509" y="5605692"/>
            <a:ext cx="1927876" cy="544647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59BDA16B-1221-FD49-AE9A-B49B516FE2E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9979308">
            <a:off x="1839508" y="3300077"/>
            <a:ext cx="216186" cy="103589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2B0FC5A2-6BA2-874F-9F93-5F7F4138676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-1" r="28914" b="2"/>
          <a:stretch/>
        </p:blipFill>
        <p:spPr>
          <a:xfrm>
            <a:off x="554619" y="1585333"/>
            <a:ext cx="5647435" cy="2999024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1487535A-A1FA-1C44-BF7E-1C0A93F8478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1700000">
            <a:off x="2409509" y="2038627"/>
            <a:ext cx="216186" cy="1035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74009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52753DD2-5A99-E546-9E37-85D9F3656D1D}"/>
              </a:ext>
            </a:extLst>
          </p:cNvPr>
          <p:cNvSpPr/>
          <p:nvPr/>
        </p:nvSpPr>
        <p:spPr>
          <a:xfrm>
            <a:off x="6454346" y="0"/>
            <a:ext cx="5737654" cy="685800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4132399F-DA13-4F87-8276-83FFD66F06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447262" y="1631091"/>
            <a:ext cx="3932237" cy="1507525"/>
          </a:xfrm>
        </p:spPr>
        <p:txBody>
          <a:bodyPr>
            <a:normAutofit/>
          </a:bodyPr>
          <a:lstStyle/>
          <a:p>
            <a:pPr>
              <a:lnSpc>
                <a:spcPts val="2020"/>
              </a:lnSpc>
            </a:pPr>
            <a:r>
              <a:rPr lang="ru-RU" dirty="0">
                <a:solidFill>
                  <a:schemeClr val="bg1"/>
                </a:solidFill>
                <a:latin typeface="Montserrat" pitchFamily="2" charset="0"/>
              </a:rPr>
              <a:t>В поле поиска в правой части экрана введите «Гибкие компетенции».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1C96C5AF-DB21-0044-B70B-81423490A5A0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14509" y="5605692"/>
            <a:ext cx="1927876" cy="544647"/>
          </a:xfrm>
          <a:prstGeom prst="rect">
            <a:avLst/>
          </a:prstGeom>
        </p:spPr>
      </p:pic>
      <p:pic>
        <p:nvPicPr>
          <p:cNvPr id="10" name="Рисунок 9" descr="Изображение выглядит как снимок экрана&#10;&#10;Автоматически созданное описание">
            <a:extLst>
              <a:ext uri="{FF2B5EF4-FFF2-40B4-BE49-F238E27FC236}">
                <a16:creationId xmlns:a16="http://schemas.microsoft.com/office/drawing/2014/main" xmlns="" id="{3D9E0EC1-1CA9-AC4F-B9BB-BF02F1C8165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301" t="-4174" r="-633" b="12886"/>
          <a:stretch/>
        </p:blipFill>
        <p:spPr>
          <a:xfrm>
            <a:off x="1600327" y="1557790"/>
            <a:ext cx="3318242" cy="3239988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1487535A-A1FA-1C44-BF7E-1C0A93F84789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8873614">
            <a:off x="4595922" y="2748403"/>
            <a:ext cx="216186" cy="1035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39481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52753DD2-5A99-E546-9E37-85D9F3656D1D}"/>
              </a:ext>
            </a:extLst>
          </p:cNvPr>
          <p:cNvSpPr/>
          <p:nvPr/>
        </p:nvSpPr>
        <p:spPr>
          <a:xfrm>
            <a:off x="6454346" y="0"/>
            <a:ext cx="5737654" cy="685800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4132399F-DA13-4F87-8276-83FFD66F06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447262" y="1631091"/>
            <a:ext cx="3932237" cy="1507525"/>
          </a:xfrm>
        </p:spPr>
        <p:txBody>
          <a:bodyPr>
            <a:normAutofit/>
          </a:bodyPr>
          <a:lstStyle/>
          <a:p>
            <a:pPr>
              <a:lnSpc>
                <a:spcPts val="2020"/>
              </a:lnSpc>
            </a:pPr>
            <a:r>
              <a:rPr lang="ru-RU" dirty="0">
                <a:solidFill>
                  <a:schemeClr val="bg1"/>
                </a:solidFill>
                <a:latin typeface="Montserrat" pitchFamily="2" charset="0"/>
              </a:rPr>
              <a:t>Для работы с материалом необходимо добавить его </a:t>
            </a:r>
            <a:br>
              <a:rPr lang="ru-RU" dirty="0">
                <a:solidFill>
                  <a:schemeClr val="bg1"/>
                </a:solidFill>
                <a:latin typeface="Montserrat" pitchFamily="2" charset="0"/>
              </a:rPr>
            </a:br>
            <a:r>
              <a:rPr lang="ru-RU" dirty="0">
                <a:solidFill>
                  <a:schemeClr val="bg1"/>
                </a:solidFill>
                <a:latin typeface="Montserrat" pitchFamily="2" charset="0"/>
              </a:rPr>
              <a:t>в портфель.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1C96C5AF-DB21-0044-B70B-81423490A5A0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14509" y="5605692"/>
            <a:ext cx="1927876" cy="544647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1487535A-A1FA-1C44-BF7E-1C0A93F8478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8873614">
            <a:off x="4595922" y="2748403"/>
            <a:ext cx="216186" cy="1035890"/>
          </a:xfrm>
          <a:prstGeom prst="rect">
            <a:avLst/>
          </a:prstGeom>
        </p:spPr>
      </p:pic>
      <p:pic>
        <p:nvPicPr>
          <p:cNvPr id="8" name="Рисунок 7" descr="Изображение выглядит как снимок экрана&#10;&#10;Автоматически созданное описание">
            <a:extLst>
              <a:ext uri="{FF2B5EF4-FFF2-40B4-BE49-F238E27FC236}">
                <a16:creationId xmlns:a16="http://schemas.microsoft.com/office/drawing/2014/main" xmlns="" id="{4986F66F-908F-974E-A30A-EF6CED39989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480"/>
          <a:stretch/>
        </p:blipFill>
        <p:spPr>
          <a:xfrm>
            <a:off x="777523" y="1700213"/>
            <a:ext cx="5389916" cy="222832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E1FFA836-5080-5442-93FA-EA450D413615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1340498">
            <a:off x="5249676" y="3047559"/>
            <a:ext cx="216186" cy="1035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82927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52753DD2-5A99-E546-9E37-85D9F3656D1D}"/>
              </a:ext>
            </a:extLst>
          </p:cNvPr>
          <p:cNvSpPr/>
          <p:nvPr/>
        </p:nvSpPr>
        <p:spPr>
          <a:xfrm>
            <a:off x="6454346" y="0"/>
            <a:ext cx="5737654" cy="685800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4132399F-DA13-4F87-8276-83FFD66F06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447262" y="1631091"/>
            <a:ext cx="3932237" cy="1507525"/>
          </a:xfrm>
        </p:spPr>
        <p:txBody>
          <a:bodyPr>
            <a:normAutofit/>
          </a:bodyPr>
          <a:lstStyle/>
          <a:p>
            <a:pPr>
              <a:lnSpc>
                <a:spcPts val="2020"/>
              </a:lnSpc>
            </a:pPr>
            <a:r>
              <a:rPr lang="ru-RU" dirty="0">
                <a:solidFill>
                  <a:schemeClr val="bg1"/>
                </a:solidFill>
                <a:latin typeface="Montserrat" pitchFamily="2" charset="0"/>
              </a:rPr>
              <a:t>После успешного добавления материала в портфель появится возможность открыть курс.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1C96C5AF-DB21-0044-B70B-81423490A5A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14509" y="5605692"/>
            <a:ext cx="1927876" cy="544647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1487535A-A1FA-1C44-BF7E-1C0A93F84789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8873614">
            <a:off x="4595922" y="2748403"/>
            <a:ext cx="216186" cy="1035890"/>
          </a:xfrm>
          <a:prstGeom prst="rect">
            <a:avLst/>
          </a:prstGeom>
        </p:spPr>
      </p:pic>
      <p:pic>
        <p:nvPicPr>
          <p:cNvPr id="10" name="Рисунок 9" descr="Изображение выглядит как снимок экрана&#10;&#10;Автоматически созданное описание">
            <a:extLst>
              <a:ext uri="{FF2B5EF4-FFF2-40B4-BE49-F238E27FC236}">
                <a16:creationId xmlns:a16="http://schemas.microsoft.com/office/drawing/2014/main" xmlns="" id="{9177C7CB-3981-EE46-99B5-E02B96D170A0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" r="8272"/>
          <a:stretch/>
        </p:blipFill>
        <p:spPr>
          <a:xfrm>
            <a:off x="766763" y="1700214"/>
            <a:ext cx="5400675" cy="2223442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369D45B4-9418-844E-92D0-49EDF820D4FE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1340498">
            <a:off x="5249676" y="2822472"/>
            <a:ext cx="216186" cy="1035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9429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52753DD2-5A99-E546-9E37-85D9F3656D1D}"/>
              </a:ext>
            </a:extLst>
          </p:cNvPr>
          <p:cNvSpPr/>
          <p:nvPr/>
        </p:nvSpPr>
        <p:spPr>
          <a:xfrm>
            <a:off x="6454346" y="0"/>
            <a:ext cx="5737654" cy="685800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4132399F-DA13-4F87-8276-83FFD66F06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447262" y="1631091"/>
            <a:ext cx="3932237" cy="1507525"/>
          </a:xfrm>
        </p:spPr>
        <p:txBody>
          <a:bodyPr>
            <a:normAutofit/>
          </a:bodyPr>
          <a:lstStyle/>
          <a:p>
            <a:pPr>
              <a:lnSpc>
                <a:spcPts val="2020"/>
              </a:lnSpc>
            </a:pPr>
            <a:r>
              <a:rPr lang="ru-RU" dirty="0">
                <a:solidFill>
                  <a:schemeClr val="bg1"/>
                </a:solidFill>
                <a:latin typeface="Montserrat" pitchFamily="2" charset="0"/>
              </a:rPr>
              <a:t>В дальнейшем добавленные материалы будут находиться </a:t>
            </a:r>
            <a:br>
              <a:rPr lang="ru-RU" dirty="0">
                <a:solidFill>
                  <a:schemeClr val="bg1"/>
                </a:solidFill>
                <a:latin typeface="Montserrat" pitchFamily="2" charset="0"/>
              </a:rPr>
            </a:br>
            <a:r>
              <a:rPr lang="ru-RU" dirty="0">
                <a:solidFill>
                  <a:schemeClr val="bg1"/>
                </a:solidFill>
                <a:latin typeface="Montserrat" pitchFamily="2" charset="0"/>
              </a:rPr>
              <a:t>в портфеле учетной записи. 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1C96C5AF-DB21-0044-B70B-81423490A5A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14509" y="5605692"/>
            <a:ext cx="1927876" cy="544647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369D45B4-9418-844E-92D0-49EDF820D4FE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1340498">
            <a:off x="5249676" y="2822472"/>
            <a:ext cx="216186" cy="1035890"/>
          </a:xfrm>
          <a:prstGeom prst="rect">
            <a:avLst/>
          </a:prstGeom>
        </p:spPr>
      </p:pic>
      <p:pic>
        <p:nvPicPr>
          <p:cNvPr id="8" name="Рисунок 7" descr="Изображение выглядит как птица&#10;&#10;Автоматически созданное описание">
            <a:extLst>
              <a:ext uri="{FF2B5EF4-FFF2-40B4-BE49-F238E27FC236}">
                <a16:creationId xmlns:a16="http://schemas.microsoft.com/office/drawing/2014/main" xmlns="" id="{2D2E6A98-B889-E84C-ADC4-C808AD75755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5" t="614" r="27861" b="9213"/>
          <a:stretch/>
        </p:blipFill>
        <p:spPr>
          <a:xfrm>
            <a:off x="615734" y="1681871"/>
            <a:ext cx="5631670" cy="2702239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5E3C3545-57C5-274C-B509-701AF8DC5BB7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2404753">
            <a:off x="3232360" y="2078022"/>
            <a:ext cx="216186" cy="1035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36464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8E0B14F1-DD51-7D4E-BED5-49F3BC8CCF2B}"/>
              </a:ext>
            </a:extLst>
          </p:cNvPr>
          <p:cNvSpPr txBox="1"/>
          <p:nvPr/>
        </p:nvSpPr>
        <p:spPr>
          <a:xfrm>
            <a:off x="-1320801" y="2890982"/>
            <a:ext cx="10505307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3200" dirty="0">
                <a:solidFill>
                  <a:schemeClr val="bg1">
                    <a:lumMod val="65000"/>
                  </a:schemeClr>
                </a:solidFill>
                <a:latin typeface="Montserrat" pitchFamily="2" charset="0"/>
              </a:rPr>
              <a:t>Если возникнут вопросы, </a:t>
            </a:r>
            <a:endParaRPr lang="ru-RU" sz="3200" dirty="0" smtClean="0">
              <a:solidFill>
                <a:schemeClr val="bg1">
                  <a:lumMod val="65000"/>
                </a:schemeClr>
              </a:solidFill>
              <a:latin typeface="Montserrat" pitchFamily="2" charset="0"/>
            </a:endParaRPr>
          </a:p>
          <a:p>
            <a:pPr algn="r"/>
            <a:r>
              <a:rPr lang="ru-RU" sz="3200" dirty="0" smtClean="0">
                <a:solidFill>
                  <a:schemeClr val="bg1">
                    <a:lumMod val="65000"/>
                  </a:schemeClr>
                </a:solidFill>
                <a:latin typeface="Montserrat" pitchFamily="2" charset="0"/>
              </a:rPr>
              <a:t>то </a:t>
            </a:r>
            <a:r>
              <a:rPr lang="ru-RU" sz="3200" dirty="0">
                <a:solidFill>
                  <a:schemeClr val="bg1">
                    <a:lumMod val="65000"/>
                  </a:schemeClr>
                </a:solidFill>
                <a:latin typeface="Montserrat" pitchFamily="2" charset="0"/>
              </a:rPr>
              <a:t>вы можете обратиться </a:t>
            </a:r>
            <a:r>
              <a:rPr lang="en-US" sz="3200" dirty="0">
                <a:solidFill>
                  <a:schemeClr val="bg1">
                    <a:lumMod val="65000"/>
                  </a:schemeClr>
                </a:solidFill>
                <a:latin typeface="Montserrat" pitchFamily="2" charset="0"/>
              </a:rPr>
              <a:t/>
            </a:r>
            <a:br>
              <a:rPr lang="en-US" sz="3200" dirty="0">
                <a:solidFill>
                  <a:schemeClr val="bg1">
                    <a:lumMod val="65000"/>
                  </a:schemeClr>
                </a:solidFill>
                <a:latin typeface="Montserrat" pitchFamily="2" charset="0"/>
              </a:rPr>
            </a:br>
            <a:r>
              <a:rPr lang="ru-RU" sz="3200" dirty="0">
                <a:solidFill>
                  <a:schemeClr val="bg1">
                    <a:lumMod val="65000"/>
                  </a:schemeClr>
                </a:solidFill>
                <a:latin typeface="Montserrat" pitchFamily="2" charset="0"/>
              </a:rPr>
              <a:t> в техподдержку по </a:t>
            </a:r>
            <a:r>
              <a:rPr lang="ru-RU" sz="3200" dirty="0" smtClean="0">
                <a:solidFill>
                  <a:schemeClr val="bg1">
                    <a:lumMod val="65000"/>
                  </a:schemeClr>
                </a:solidFill>
                <a:latin typeface="Montserrat" pitchFamily="2" charset="0"/>
              </a:rPr>
              <a:t>почте</a:t>
            </a:r>
          </a:p>
          <a:p>
            <a:pPr algn="r"/>
            <a:r>
              <a:rPr lang="en-US" sz="3200" dirty="0" smtClean="0">
                <a:solidFill>
                  <a:schemeClr val="bg1">
                    <a:lumMod val="65000"/>
                  </a:schemeClr>
                </a:solidFill>
                <a:latin typeface="Montserrat" pitchFamily="2" charset="0"/>
              </a:rPr>
              <a:t> </a:t>
            </a:r>
            <a:r>
              <a:rPr lang="en" sz="3200" dirty="0">
                <a:solidFill>
                  <a:schemeClr val="bg1">
                    <a:lumMod val="65000"/>
                  </a:schemeClr>
                </a:solidFill>
                <a:latin typeface="Montserrat" pitchFamily="2" charset="0"/>
                <a:hlinkClick r:id="rId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Support@elducation.ru</a:t>
            </a:r>
            <a:endParaRPr lang="en" sz="3200" dirty="0">
              <a:solidFill>
                <a:schemeClr val="bg1">
                  <a:lumMod val="65000"/>
                </a:schemeClr>
              </a:solidFill>
              <a:latin typeface="Montserrat" pitchFamily="2" charset="0"/>
            </a:endParaRPr>
          </a:p>
          <a:p>
            <a:pPr algn="r"/>
            <a:endParaRPr lang="ru-RU" sz="3200" u="sng" dirty="0">
              <a:solidFill>
                <a:schemeClr val="bg1">
                  <a:lumMod val="65000"/>
                </a:schemeClr>
              </a:solidFill>
              <a:latin typeface="Montserra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88016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02326" y="895926"/>
            <a:ext cx="7856187" cy="386773"/>
          </a:xfrm>
        </p:spPr>
        <p:txBody>
          <a:bodyPr>
            <a:normAutofit fontScale="90000"/>
          </a:bodyPr>
          <a:lstStyle/>
          <a:p>
            <a:r>
              <a:rPr lang="ru-RU" sz="4400" dirty="0" smtClean="0"/>
              <a:t>портал </a:t>
            </a:r>
            <a:r>
              <a:rPr lang="en-US" sz="4400" dirty="0" err="1" smtClean="0">
                <a:solidFill>
                  <a:schemeClr val="tx1"/>
                </a:solidFill>
                <a:latin typeface="Montserrat" pitchFamily="2" charset="0"/>
              </a:rPr>
              <a:t>Elducation.Ru</a:t>
            </a:r>
            <a:r>
              <a:rPr lang="ru-RU" sz="4400" dirty="0" smtClean="0">
                <a:solidFill>
                  <a:schemeClr val="tx1"/>
                </a:solidFill>
                <a:latin typeface="Montserrat" pitchFamily="2" charset="0"/>
              </a:rPr>
              <a:t> </a:t>
            </a:r>
            <a:r>
              <a:rPr lang="ru-RU" sz="2200" dirty="0" smtClean="0">
                <a:solidFill>
                  <a:schemeClr val="tx1"/>
                </a:solidFill>
                <a:latin typeface="Montserrat" pitchFamily="2" charset="0"/>
              </a:rPr>
              <a:t>(онлайн-обучение)</a:t>
            </a:r>
            <a:r>
              <a:rPr lang="ru-RU" sz="5400" dirty="0"/>
              <a:t/>
            </a:r>
            <a:br>
              <a:rPr lang="ru-RU" sz="5400" dirty="0"/>
            </a:br>
            <a:endParaRPr lang="ru-RU" sz="5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98503" y="1701337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400" dirty="0"/>
              <a:t>дистанционный курс</a:t>
            </a:r>
            <a:r>
              <a:rPr lang="ru-RU" sz="6600" dirty="0"/>
              <a:t/>
            </a:r>
            <a:br>
              <a:rPr lang="ru-RU" sz="6600" dirty="0"/>
            </a:br>
            <a:r>
              <a:rPr lang="ru-RU" sz="6600" u="sng" dirty="0"/>
              <a:t>«Гибкие компетенции </a:t>
            </a:r>
            <a:r>
              <a:rPr lang="ru-RU" sz="6600" u="sng" smtClean="0"/>
              <a:t>проектной деятельности 2.0»</a:t>
            </a:r>
            <a:endParaRPr lang="ru-RU" sz="6600" u="sng" dirty="0" smtClean="0"/>
          </a:p>
          <a:p>
            <a:pPr marL="0" indent="0" algn="ctr">
              <a:buNone/>
            </a:pPr>
            <a:r>
              <a:rPr lang="ru-RU" sz="4400" dirty="0" smtClean="0"/>
              <a:t>6 </a:t>
            </a:r>
            <a:r>
              <a:rPr lang="ru-RU" sz="4400" dirty="0"/>
              <a:t>апреля -</a:t>
            </a:r>
            <a:r>
              <a:rPr lang="ru-RU" sz="4400" dirty="0" smtClean="0"/>
              <a:t> </a:t>
            </a:r>
            <a:r>
              <a:rPr lang="ru-RU" sz="4400" dirty="0"/>
              <a:t>7 июня 2020 </a:t>
            </a:r>
            <a:r>
              <a:rPr lang="ru-RU" sz="4400" dirty="0" smtClean="0"/>
              <a:t>года</a:t>
            </a:r>
          </a:p>
          <a:p>
            <a:pPr marL="0" indent="0" algn="ctr">
              <a:buNone/>
            </a:pP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1544725029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8961" y="0"/>
            <a:ext cx="8124458" cy="1600200"/>
          </a:xfrm>
        </p:spPr>
        <p:txBody>
          <a:bodyPr/>
          <a:lstStyle/>
          <a:p>
            <a:r>
              <a:rPr lang="ru-RU" dirty="0" smtClean="0"/>
              <a:t>РЕГИСТРАЦИЯ НА портале </a:t>
            </a:r>
            <a:r>
              <a:rPr lang="en-US" dirty="0" err="1"/>
              <a:t>Elducation.Ru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10937997" cy="3811588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sz="2200" b="1" dirty="0"/>
              <a:t>Регистрация будет доступна с 10:00 по московскому времени </a:t>
            </a:r>
            <a:r>
              <a:rPr lang="ru-RU" sz="2200" b="1" dirty="0" smtClean="0"/>
              <a:t>2 </a:t>
            </a:r>
            <a:r>
              <a:rPr lang="ru-RU" sz="2200" b="1" dirty="0"/>
              <a:t>апреля </a:t>
            </a:r>
            <a:r>
              <a:rPr lang="ru-RU" sz="2200" b="1" dirty="0" smtClean="0"/>
              <a:t>                      2020 </a:t>
            </a:r>
            <a:r>
              <a:rPr lang="ru-RU" sz="2200" b="1" dirty="0"/>
              <a:t>года. </a:t>
            </a:r>
            <a:endParaRPr lang="ru-RU" sz="2200" b="1" dirty="0" smtClean="0"/>
          </a:p>
          <a:p>
            <a:pPr algn="just"/>
            <a:endParaRPr lang="ru-RU" sz="2200" b="1" dirty="0"/>
          </a:p>
          <a:p>
            <a:pPr algn="just"/>
            <a:r>
              <a:rPr lang="ru-RU" sz="2200" dirty="0" smtClean="0"/>
              <a:t>Доступ </a:t>
            </a:r>
            <a:r>
              <a:rPr lang="ru-RU" sz="2200" dirty="0"/>
              <a:t>к первому образовательному модулю будет открыт 6 апреля </a:t>
            </a:r>
            <a:r>
              <a:rPr lang="ru-RU" sz="2200" dirty="0" smtClean="0"/>
              <a:t>                    2020 </a:t>
            </a:r>
            <a:r>
              <a:rPr lang="ru-RU" sz="2200" dirty="0"/>
              <a:t>года</a:t>
            </a:r>
            <a:r>
              <a:rPr lang="ru-RU" sz="2200" dirty="0" smtClean="0"/>
              <a:t>.</a:t>
            </a:r>
          </a:p>
          <a:p>
            <a:pPr algn="just"/>
            <a:endParaRPr lang="ru-RU" sz="2200" dirty="0"/>
          </a:p>
          <a:p>
            <a:pPr algn="just"/>
            <a:r>
              <a:rPr lang="ru-RU" sz="2200" dirty="0"/>
              <a:t>Доступ участников к </a:t>
            </a:r>
            <a:r>
              <a:rPr lang="ru-RU" sz="2200" dirty="0" smtClean="0"/>
              <a:t>порталу </a:t>
            </a:r>
            <a:r>
              <a:rPr lang="ru-RU" sz="2200" dirty="0"/>
              <a:t>будет осуществляться при помощи Единой системы идентификации и аутентификации Портала государственных услуг Российской Федерации (ЕСИА). </a:t>
            </a:r>
            <a:r>
              <a:rPr lang="ru-RU" sz="2200" u="sng" dirty="0" smtClean="0"/>
              <a:t>!!!!</a:t>
            </a:r>
            <a:r>
              <a:rPr lang="ru-RU" sz="2200" b="1" u="sng" dirty="0" smtClean="0"/>
              <a:t>Всем </a:t>
            </a:r>
            <a:r>
              <a:rPr lang="ru-RU" sz="2200" b="1" u="sng" dirty="0"/>
              <a:t>участникам необходимо зарегистрироваться на сайте https://www.gosuslugi.ru. </a:t>
            </a:r>
            <a:endParaRPr lang="ru-RU" sz="2200" b="1" u="sng" dirty="0" smtClean="0"/>
          </a:p>
          <a:p>
            <a:pPr algn="just"/>
            <a:r>
              <a:rPr lang="ru-RU" sz="2200" dirty="0" smtClean="0"/>
              <a:t>Подробная </a:t>
            </a:r>
            <a:r>
              <a:rPr lang="ru-RU" sz="2200" dirty="0"/>
              <a:t>инструкция по регистрации: https://www.gosuslugi.ru/help/faq/c-1/1.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683401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TextBox 7"/>
          <p:cNvSpPr txBox="1">
            <a:spLocks noGrp="1"/>
          </p:cNvSpPr>
          <p:nvPr>
            <p:ph type="sldNum" sz="quarter" idx="2"/>
          </p:nvPr>
        </p:nvSpPr>
        <p:spPr>
          <a:xfrm>
            <a:off x="11746497" y="6362699"/>
            <a:ext cx="343903" cy="358141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4</a:t>
            </a:fld>
            <a:endParaRPr/>
          </a:p>
        </p:txBody>
      </p:sp>
      <p:sp>
        <p:nvSpPr>
          <p:cNvPr id="200" name="Заголовок 1"/>
          <p:cNvSpPr txBox="1">
            <a:spLocks noGrp="1"/>
          </p:cNvSpPr>
          <p:nvPr>
            <p:ph type="title"/>
          </p:nvPr>
        </p:nvSpPr>
        <p:spPr>
          <a:xfrm>
            <a:off x="1104899" y="365125"/>
            <a:ext cx="7356931" cy="917575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</a:lstStyle>
          <a:p>
            <a:r>
              <a:t>Кого обучаем?</a:t>
            </a:r>
          </a:p>
        </p:txBody>
      </p:sp>
      <p:sp>
        <p:nvSpPr>
          <p:cNvPr id="201" name="Прямоугольник 5"/>
          <p:cNvSpPr txBox="1"/>
          <p:nvPr/>
        </p:nvSpPr>
        <p:spPr>
          <a:xfrm>
            <a:off x="914401" y="1422401"/>
            <a:ext cx="9332686" cy="49059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/>
          <a:p>
            <a:pPr algn="just">
              <a:lnSpc>
                <a:spcPct val="115000"/>
              </a:lnSpc>
              <a:defRPr sz="2000">
                <a:solidFill>
                  <a:srgbClr val="333E48"/>
                </a:solidFill>
                <a:uFill>
                  <a:solidFill>
                    <a:srgbClr val="000000"/>
                  </a:solidFill>
                </a:uFill>
                <a:latin typeface="Arial"/>
                <a:ea typeface="Arial"/>
                <a:cs typeface="Arial"/>
                <a:sym typeface="Arial"/>
              </a:defRPr>
            </a:pPr>
            <a:r>
              <a:rPr dirty="0" err="1"/>
              <a:t>Педагогических</a:t>
            </a:r>
            <a:r>
              <a:rPr dirty="0"/>
              <a:t> </a:t>
            </a:r>
            <a:r>
              <a:rPr dirty="0" err="1"/>
              <a:t>работников</a:t>
            </a:r>
            <a:r>
              <a:rPr dirty="0"/>
              <a:t> </a:t>
            </a:r>
            <a:r>
              <a:rPr dirty="0" err="1"/>
              <a:t>от</a:t>
            </a:r>
            <a:r>
              <a:rPr dirty="0"/>
              <a:t> </a:t>
            </a:r>
            <a:r>
              <a:rPr dirty="0" err="1"/>
              <a:t>каждой</a:t>
            </a:r>
            <a:r>
              <a:rPr dirty="0"/>
              <a:t> </a:t>
            </a:r>
            <a:r>
              <a:rPr lang="ru-RU" dirty="0" smtClean="0"/>
              <a:t>обще</a:t>
            </a:r>
            <a:r>
              <a:rPr dirty="0" err="1" smtClean="0"/>
              <a:t>образовательной</a:t>
            </a:r>
            <a:r>
              <a:rPr dirty="0" smtClean="0"/>
              <a:t> </a:t>
            </a:r>
            <a:r>
              <a:rPr dirty="0"/>
              <a:t>организации, </a:t>
            </a:r>
            <a:r>
              <a:rPr dirty="0" err="1"/>
              <a:t>на</a:t>
            </a:r>
            <a:r>
              <a:rPr dirty="0"/>
              <a:t> </a:t>
            </a:r>
            <a:r>
              <a:rPr dirty="0" err="1"/>
              <a:t>базе</a:t>
            </a:r>
            <a:r>
              <a:rPr dirty="0"/>
              <a:t> </a:t>
            </a:r>
            <a:r>
              <a:rPr dirty="0" err="1"/>
              <a:t>которой</a:t>
            </a:r>
            <a:r>
              <a:rPr dirty="0"/>
              <a:t> </a:t>
            </a:r>
            <a:r>
              <a:rPr dirty="0" err="1"/>
              <a:t>будет</a:t>
            </a:r>
            <a:r>
              <a:rPr dirty="0"/>
              <a:t> </a:t>
            </a:r>
            <a:r>
              <a:rPr dirty="0" err="1"/>
              <a:t>создан</a:t>
            </a:r>
            <a:r>
              <a:rPr dirty="0"/>
              <a:t> </a:t>
            </a:r>
            <a:r>
              <a:rPr lang="ru-RU" dirty="0" smtClean="0"/>
              <a:t>ц</a:t>
            </a:r>
            <a:r>
              <a:rPr dirty="0" err="1" smtClean="0"/>
              <a:t>ентр</a:t>
            </a:r>
            <a:r>
              <a:rPr lang="ru-RU" dirty="0" smtClean="0"/>
              <a:t> «Точка роста» в 2020 году</a:t>
            </a:r>
            <a:r>
              <a:rPr dirty="0" smtClean="0"/>
              <a:t> </a:t>
            </a:r>
            <a:r>
              <a:rPr dirty="0"/>
              <a:t>– </a:t>
            </a:r>
            <a:r>
              <a:rPr dirty="0" err="1"/>
              <a:t>кандидатов</a:t>
            </a:r>
            <a:r>
              <a:rPr dirty="0"/>
              <a:t> </a:t>
            </a:r>
            <a:r>
              <a:rPr dirty="0" err="1"/>
              <a:t>на</a:t>
            </a:r>
            <a:r>
              <a:rPr dirty="0"/>
              <a:t> </a:t>
            </a:r>
            <a:r>
              <a:rPr dirty="0" err="1"/>
              <a:t>позиции</a:t>
            </a:r>
            <a:r>
              <a:rPr dirty="0"/>
              <a:t>:</a:t>
            </a:r>
          </a:p>
          <a:p>
            <a:pPr algn="just">
              <a:lnSpc>
                <a:spcPct val="115000"/>
              </a:lnSpc>
              <a:defRPr sz="2000">
                <a:solidFill>
                  <a:srgbClr val="333E48"/>
                </a:solidFill>
                <a:uFill>
                  <a:solidFill>
                    <a:srgbClr val="000000"/>
                  </a:solidFill>
                </a:uFill>
                <a:latin typeface="Arial"/>
                <a:ea typeface="Arial"/>
                <a:cs typeface="Arial"/>
                <a:sym typeface="Arial"/>
              </a:defRPr>
            </a:pPr>
            <a:endParaRPr dirty="0"/>
          </a:p>
          <a:p>
            <a:pPr algn="just">
              <a:lnSpc>
                <a:spcPct val="115000"/>
              </a:lnSpc>
              <a:defRPr sz="2000">
                <a:solidFill>
                  <a:srgbClr val="333E48"/>
                </a:solidFill>
                <a:uFill>
                  <a:solidFill>
                    <a:srgbClr val="000000"/>
                  </a:solidFill>
                </a:uFill>
                <a:latin typeface="Arial"/>
                <a:ea typeface="Arial"/>
                <a:cs typeface="Arial"/>
                <a:sym typeface="Arial"/>
              </a:defRPr>
            </a:pPr>
            <a:r>
              <a:rPr sz="3200" dirty="0" err="1"/>
              <a:t>Руководитель</a:t>
            </a:r>
            <a:r>
              <a:rPr sz="3200" dirty="0"/>
              <a:t> </a:t>
            </a:r>
          </a:p>
          <a:p>
            <a:pPr algn="just">
              <a:lnSpc>
                <a:spcPct val="115000"/>
              </a:lnSpc>
              <a:defRPr sz="2000">
                <a:solidFill>
                  <a:srgbClr val="333E48"/>
                </a:solidFill>
                <a:uFill>
                  <a:solidFill>
                    <a:srgbClr val="000000"/>
                  </a:solidFill>
                </a:uFill>
                <a:latin typeface="Arial"/>
                <a:ea typeface="Arial"/>
                <a:cs typeface="Arial"/>
                <a:sym typeface="Arial"/>
              </a:defRPr>
            </a:pPr>
            <a:r>
              <a:rPr lang="ru-RU" sz="3200" dirty="0" smtClean="0"/>
              <a:t>Учителя </a:t>
            </a:r>
            <a:r>
              <a:rPr sz="3200" dirty="0" err="1" smtClean="0"/>
              <a:t>предметов</a:t>
            </a:r>
            <a:r>
              <a:rPr sz="3200" dirty="0" smtClean="0"/>
              <a:t> </a:t>
            </a:r>
            <a:r>
              <a:rPr sz="3200" dirty="0"/>
              <a:t>«</a:t>
            </a:r>
            <a:r>
              <a:rPr sz="3200" dirty="0" err="1"/>
              <a:t>Технология</a:t>
            </a:r>
            <a:r>
              <a:rPr sz="3200" dirty="0"/>
              <a:t>», «ОБЖ», «</a:t>
            </a:r>
            <a:r>
              <a:rPr sz="3200" dirty="0" err="1"/>
              <a:t>Информатика</a:t>
            </a:r>
            <a:r>
              <a:rPr sz="3200" dirty="0"/>
              <a:t>»</a:t>
            </a:r>
          </a:p>
          <a:p>
            <a:pPr algn="just">
              <a:lnSpc>
                <a:spcPct val="115000"/>
              </a:lnSpc>
              <a:defRPr sz="2000">
                <a:solidFill>
                  <a:srgbClr val="333E48"/>
                </a:solidFill>
                <a:uFill>
                  <a:solidFill>
                    <a:srgbClr val="000000"/>
                  </a:solidFill>
                </a:uFill>
                <a:latin typeface="Arial"/>
                <a:ea typeface="Arial"/>
                <a:cs typeface="Arial"/>
                <a:sym typeface="Arial"/>
              </a:defRPr>
            </a:pPr>
            <a:r>
              <a:rPr sz="3200" dirty="0" err="1"/>
              <a:t>Педагог-организатор</a:t>
            </a:r>
            <a:endParaRPr sz="3200" dirty="0"/>
          </a:p>
          <a:p>
            <a:pPr algn="just">
              <a:lnSpc>
                <a:spcPct val="115000"/>
              </a:lnSpc>
              <a:defRPr sz="2000">
                <a:solidFill>
                  <a:srgbClr val="333E48"/>
                </a:solidFill>
                <a:uFill>
                  <a:solidFill>
                    <a:srgbClr val="000000"/>
                  </a:solidFill>
                </a:uFill>
                <a:latin typeface="Arial"/>
                <a:ea typeface="Arial"/>
                <a:cs typeface="Arial"/>
                <a:sym typeface="Arial"/>
              </a:defRPr>
            </a:pPr>
            <a:r>
              <a:rPr sz="3200" dirty="0" err="1" smtClean="0"/>
              <a:t>Педагог</a:t>
            </a:r>
            <a:r>
              <a:rPr lang="ru-RU" sz="3200" dirty="0" smtClean="0"/>
              <a:t>и</a:t>
            </a:r>
            <a:r>
              <a:rPr sz="3200" dirty="0" smtClean="0"/>
              <a:t> </a:t>
            </a:r>
            <a:r>
              <a:rPr sz="3200" dirty="0" err="1"/>
              <a:t>дополнительного</a:t>
            </a:r>
            <a:r>
              <a:rPr sz="3200" dirty="0"/>
              <a:t> </a:t>
            </a:r>
            <a:r>
              <a:rPr sz="3200" dirty="0" err="1"/>
              <a:t>образования</a:t>
            </a:r>
            <a:r>
              <a:rPr sz="3200" dirty="0"/>
              <a:t> </a:t>
            </a:r>
            <a:r>
              <a:rPr sz="3200" dirty="0" err="1" smtClean="0"/>
              <a:t>детей</a:t>
            </a:r>
            <a:r>
              <a:rPr lang="ru-RU" sz="3200" dirty="0" smtClean="0"/>
              <a:t> (включая педагога по шахматам)</a:t>
            </a:r>
            <a:endParaRPr sz="3200" dirty="0"/>
          </a:p>
        </p:txBody>
      </p:sp>
    </p:spTree>
    <p:extLst>
      <p:ext uri="{BB962C8B-B14F-4D97-AF65-F5344CB8AC3E}">
        <p14:creationId xmlns:p14="http://schemas.microsoft.com/office/powerpoint/2010/main" val="3410496315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TextBox 7"/>
          <p:cNvSpPr txBox="1">
            <a:spLocks noGrp="1"/>
          </p:cNvSpPr>
          <p:nvPr>
            <p:ph type="sldNum" sz="quarter" idx="2"/>
          </p:nvPr>
        </p:nvSpPr>
        <p:spPr>
          <a:xfrm>
            <a:off x="11746497" y="6362699"/>
            <a:ext cx="343903" cy="358141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5</a:t>
            </a:fld>
            <a:endParaRPr/>
          </a:p>
        </p:txBody>
      </p:sp>
      <p:sp>
        <p:nvSpPr>
          <p:cNvPr id="170" name="Заголовок 1"/>
          <p:cNvSpPr txBox="1">
            <a:spLocks noGrp="1"/>
          </p:cNvSpPr>
          <p:nvPr>
            <p:ph type="title"/>
          </p:nvPr>
        </p:nvSpPr>
        <p:spPr>
          <a:xfrm>
            <a:off x="1104900" y="365125"/>
            <a:ext cx="8053614" cy="917575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</a:lstStyle>
          <a:p>
            <a:r>
              <a:rPr dirty="0" err="1" smtClean="0"/>
              <a:t>Онлайн</a:t>
            </a:r>
            <a:r>
              <a:rPr lang="ru-RU" dirty="0"/>
              <a:t>-</a:t>
            </a:r>
            <a:r>
              <a:rPr dirty="0" err="1" smtClean="0"/>
              <a:t>обучение</a:t>
            </a:r>
            <a:r>
              <a:rPr dirty="0" smtClean="0"/>
              <a:t> </a:t>
            </a:r>
            <a:r>
              <a:rPr dirty="0"/>
              <a:t>(Soft skills)</a:t>
            </a:r>
          </a:p>
        </p:txBody>
      </p:sp>
      <p:sp>
        <p:nvSpPr>
          <p:cNvPr id="171" name="Объект 2"/>
          <p:cNvSpPr txBox="1">
            <a:spLocks noGrp="1"/>
          </p:cNvSpPr>
          <p:nvPr>
            <p:ph type="body" sz="quarter" idx="1"/>
          </p:nvPr>
        </p:nvSpPr>
        <p:spPr>
          <a:xfrm>
            <a:off x="4891313" y="6400801"/>
            <a:ext cx="6342744" cy="333829"/>
          </a:xfrm>
          <a:prstGeom prst="rect">
            <a:avLst/>
          </a:prstGeom>
        </p:spPr>
        <p:txBody>
          <a:bodyPr>
            <a:normAutofit fontScale="92500"/>
          </a:bodyPr>
          <a:lstStyle>
            <a:lvl1pPr marL="0" indent="0" algn="just" defTabSz="896111">
              <a:lnSpc>
                <a:spcPct val="100000"/>
              </a:lnSpc>
              <a:spcBef>
                <a:spcPts val="900"/>
              </a:spcBef>
              <a:buSzTx/>
              <a:buNone/>
              <a:defRPr sz="1372"/>
            </a:lvl1pPr>
          </a:lstStyle>
          <a:p>
            <a:r>
              <a:t>* Обязательно наличие Подтвержденной учетной записи на портале Госулуг</a:t>
            </a:r>
          </a:p>
        </p:txBody>
      </p:sp>
      <p:sp>
        <p:nvSpPr>
          <p:cNvPr id="172" name="Прямоугольник 3"/>
          <p:cNvSpPr txBox="1"/>
          <p:nvPr/>
        </p:nvSpPr>
        <p:spPr>
          <a:xfrm>
            <a:off x="1131825" y="1293771"/>
            <a:ext cx="4463720" cy="7078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sz="2000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ru-RU" dirty="0"/>
              <a:t>Регистрация: </a:t>
            </a:r>
            <a:r>
              <a:rPr lang="ru-RU" dirty="0" smtClean="0"/>
              <a:t>со 2 апреля 2020 года </a:t>
            </a:r>
            <a:endParaRPr lang="ru-RU" dirty="0"/>
          </a:p>
          <a:p>
            <a:pPr>
              <a:defRPr sz="2000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 err="1" smtClean="0"/>
              <a:t>Доступно</a:t>
            </a:r>
            <a:r>
              <a:rPr lang="ru-RU" dirty="0" smtClean="0"/>
              <a:t>: </a:t>
            </a:r>
            <a:r>
              <a:rPr dirty="0" smtClean="0"/>
              <a:t>с </a:t>
            </a:r>
            <a:r>
              <a:rPr lang="ru-RU" dirty="0" smtClean="0"/>
              <a:t>6</a:t>
            </a:r>
            <a:r>
              <a:rPr lang="ru-RU" dirty="0"/>
              <a:t> </a:t>
            </a:r>
            <a:r>
              <a:rPr lang="ru-RU" dirty="0" smtClean="0"/>
              <a:t>апреля </a:t>
            </a:r>
            <a:r>
              <a:rPr dirty="0" smtClean="0"/>
              <a:t>20</a:t>
            </a:r>
            <a:r>
              <a:rPr lang="ru-RU" dirty="0" smtClean="0"/>
              <a:t>20 года</a:t>
            </a:r>
            <a:endParaRPr dirty="0"/>
          </a:p>
        </p:txBody>
      </p:sp>
      <p:sp>
        <p:nvSpPr>
          <p:cNvPr id="173" name="Прямоугольник 4"/>
          <p:cNvSpPr txBox="1"/>
          <p:nvPr/>
        </p:nvSpPr>
        <p:spPr>
          <a:xfrm>
            <a:off x="1522714" y="2375230"/>
            <a:ext cx="818268" cy="3752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2000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Шаг 1</a:t>
            </a:r>
          </a:p>
        </p:txBody>
      </p:sp>
      <p:sp>
        <p:nvSpPr>
          <p:cNvPr id="174" name="Прямоугольник 5"/>
          <p:cNvSpPr txBox="1"/>
          <p:nvPr/>
        </p:nvSpPr>
        <p:spPr>
          <a:xfrm>
            <a:off x="217867" y="2812842"/>
            <a:ext cx="3540020" cy="83099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ctr">
              <a:defRPr sz="2000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 err="1"/>
              <a:t>регистрация</a:t>
            </a:r>
            <a:r>
              <a:rPr dirty="0"/>
              <a:t>* </a:t>
            </a:r>
            <a:r>
              <a:rPr dirty="0" err="1"/>
              <a:t>на</a:t>
            </a:r>
            <a:r>
              <a:rPr dirty="0"/>
              <a:t> </a:t>
            </a:r>
            <a:r>
              <a:rPr dirty="0" err="1"/>
              <a:t>портале</a:t>
            </a:r>
            <a:r>
              <a:rPr dirty="0"/>
              <a:t> </a:t>
            </a:r>
            <a:r>
              <a:rPr lang="en-US" sz="2800" b="1" dirty="0">
                <a:solidFill>
                  <a:schemeClr val="tx1"/>
                </a:solidFill>
                <a:latin typeface="Montserrat" pitchFamily="2" charset="0"/>
              </a:rPr>
              <a:t>Elducation.Ru</a:t>
            </a:r>
            <a:endParaRPr lang="en-US" sz="2800" b="1" dirty="0">
              <a:solidFill>
                <a:schemeClr val="tx1"/>
              </a:solidFill>
            </a:endParaRPr>
          </a:p>
        </p:txBody>
      </p:sp>
      <p:sp>
        <p:nvSpPr>
          <p:cNvPr id="175" name="Прямоугольник 6"/>
          <p:cNvSpPr txBox="1"/>
          <p:nvPr/>
        </p:nvSpPr>
        <p:spPr>
          <a:xfrm>
            <a:off x="5458146" y="2424956"/>
            <a:ext cx="818268" cy="3752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2000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Шаг 2</a:t>
            </a:r>
          </a:p>
        </p:txBody>
      </p:sp>
      <p:sp>
        <p:nvSpPr>
          <p:cNvPr id="176" name="Прямоугольник 7"/>
          <p:cNvSpPr txBox="1"/>
          <p:nvPr/>
        </p:nvSpPr>
        <p:spPr>
          <a:xfrm>
            <a:off x="4640183" y="2812841"/>
            <a:ext cx="2454195" cy="6673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sz="2000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входное тестирование </a:t>
            </a:r>
          </a:p>
        </p:txBody>
      </p:sp>
      <p:sp>
        <p:nvSpPr>
          <p:cNvPr id="177" name="Прямоугольник 8"/>
          <p:cNvSpPr txBox="1"/>
          <p:nvPr/>
        </p:nvSpPr>
        <p:spPr>
          <a:xfrm>
            <a:off x="9620578" y="2375230"/>
            <a:ext cx="818268" cy="3752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2000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Шаг 3</a:t>
            </a:r>
          </a:p>
        </p:txBody>
      </p:sp>
      <p:sp>
        <p:nvSpPr>
          <p:cNvPr id="178" name="Прямоугольник 9"/>
          <p:cNvSpPr txBox="1"/>
          <p:nvPr/>
        </p:nvSpPr>
        <p:spPr>
          <a:xfrm>
            <a:off x="8329346" y="2812842"/>
            <a:ext cx="3400732" cy="9594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sz="2000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пройти 6 образовательных модулей в формате видеолекций </a:t>
            </a:r>
          </a:p>
        </p:txBody>
      </p:sp>
      <p:sp>
        <p:nvSpPr>
          <p:cNvPr id="179" name="Прямоугольник 10"/>
          <p:cNvSpPr txBox="1"/>
          <p:nvPr/>
        </p:nvSpPr>
        <p:spPr>
          <a:xfrm>
            <a:off x="1522714" y="4752871"/>
            <a:ext cx="818268" cy="3752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2000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Шаг 6</a:t>
            </a:r>
          </a:p>
        </p:txBody>
      </p:sp>
      <p:sp>
        <p:nvSpPr>
          <p:cNvPr id="180" name="Прямоугольник 11"/>
          <p:cNvSpPr txBox="1"/>
          <p:nvPr/>
        </p:nvSpPr>
        <p:spPr>
          <a:xfrm>
            <a:off x="570540" y="5145933"/>
            <a:ext cx="2834675" cy="12515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ctr">
              <a:defRPr sz="2000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 err="1"/>
              <a:t>получить</a:t>
            </a:r>
            <a:r>
              <a:rPr dirty="0"/>
              <a:t> </a:t>
            </a:r>
            <a:r>
              <a:rPr dirty="0" err="1"/>
              <a:t>удостоверение</a:t>
            </a:r>
            <a:r>
              <a:rPr dirty="0"/>
              <a:t> </a:t>
            </a:r>
            <a:br>
              <a:rPr dirty="0"/>
            </a:br>
            <a:r>
              <a:rPr dirty="0"/>
              <a:t>о </a:t>
            </a:r>
            <a:r>
              <a:rPr dirty="0" err="1"/>
              <a:t>повышении</a:t>
            </a:r>
            <a:r>
              <a:rPr dirty="0"/>
              <a:t> </a:t>
            </a:r>
            <a:r>
              <a:rPr dirty="0" err="1"/>
              <a:t>квалификации</a:t>
            </a:r>
            <a:endParaRPr dirty="0"/>
          </a:p>
        </p:txBody>
      </p:sp>
      <p:sp>
        <p:nvSpPr>
          <p:cNvPr id="181" name="Прямоугольник 12"/>
          <p:cNvSpPr txBox="1"/>
          <p:nvPr/>
        </p:nvSpPr>
        <p:spPr>
          <a:xfrm>
            <a:off x="5458146" y="4752871"/>
            <a:ext cx="818268" cy="3752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2000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Шаг 5</a:t>
            </a:r>
          </a:p>
        </p:txBody>
      </p:sp>
      <p:sp>
        <p:nvSpPr>
          <p:cNvPr id="182" name="Прямоугольник 13"/>
          <p:cNvSpPr txBox="1"/>
          <p:nvPr/>
        </p:nvSpPr>
        <p:spPr>
          <a:xfrm>
            <a:off x="4573315" y="5145933"/>
            <a:ext cx="2587931" cy="6673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sz="2000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dirty="0" err="1"/>
              <a:t>пройти</a:t>
            </a:r>
            <a:r>
              <a:rPr dirty="0"/>
              <a:t> </a:t>
            </a:r>
            <a:r>
              <a:rPr dirty="0" err="1"/>
              <a:t>итоговое</a:t>
            </a:r>
            <a:r>
              <a:rPr dirty="0"/>
              <a:t> </a:t>
            </a:r>
            <a:r>
              <a:rPr dirty="0" err="1"/>
              <a:t>тестирование</a:t>
            </a:r>
            <a:r>
              <a:rPr dirty="0"/>
              <a:t> </a:t>
            </a:r>
          </a:p>
        </p:txBody>
      </p:sp>
      <p:sp>
        <p:nvSpPr>
          <p:cNvPr id="183" name="Прямоугольник 14"/>
          <p:cNvSpPr txBox="1"/>
          <p:nvPr/>
        </p:nvSpPr>
        <p:spPr>
          <a:xfrm>
            <a:off x="9620578" y="4684936"/>
            <a:ext cx="818268" cy="3752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2000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dirty="0" err="1"/>
              <a:t>Шаг</a:t>
            </a:r>
            <a:r>
              <a:rPr dirty="0"/>
              <a:t> 4</a:t>
            </a:r>
          </a:p>
        </p:txBody>
      </p:sp>
      <p:sp>
        <p:nvSpPr>
          <p:cNvPr id="184" name="Прямоугольник 15"/>
          <p:cNvSpPr txBox="1"/>
          <p:nvPr/>
        </p:nvSpPr>
        <p:spPr>
          <a:xfrm>
            <a:off x="8329346" y="5145933"/>
            <a:ext cx="3400732" cy="6673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sz="2000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выполнить домашнее задание </a:t>
            </a:r>
          </a:p>
        </p:txBody>
      </p:sp>
      <p:sp>
        <p:nvSpPr>
          <p:cNvPr id="185" name="Прямая со стрелкой 19"/>
          <p:cNvSpPr/>
          <p:nvPr/>
        </p:nvSpPr>
        <p:spPr>
          <a:xfrm>
            <a:off x="2876307" y="2562846"/>
            <a:ext cx="2046515" cy="1"/>
          </a:xfrm>
          <a:prstGeom prst="line">
            <a:avLst/>
          </a:prstGeom>
          <a:ln w="38100">
            <a:solidFill>
              <a:srgbClr val="FF0000"/>
            </a:solidFill>
            <a:miter/>
            <a:tailEnd type="triangle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86" name="Прямая со стрелкой 21"/>
          <p:cNvSpPr/>
          <p:nvPr/>
        </p:nvSpPr>
        <p:spPr>
          <a:xfrm>
            <a:off x="6784042" y="2562846"/>
            <a:ext cx="2046515" cy="1"/>
          </a:xfrm>
          <a:prstGeom prst="line">
            <a:avLst/>
          </a:prstGeom>
          <a:ln w="38100">
            <a:solidFill>
              <a:srgbClr val="FF0000"/>
            </a:solidFill>
            <a:miter/>
            <a:tailEnd type="triangle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87" name="Прямая со стрелкой 22"/>
          <p:cNvSpPr/>
          <p:nvPr/>
        </p:nvSpPr>
        <p:spPr>
          <a:xfrm flipH="1">
            <a:off x="6747757" y="4872551"/>
            <a:ext cx="2119086" cy="1"/>
          </a:xfrm>
          <a:prstGeom prst="line">
            <a:avLst/>
          </a:prstGeom>
          <a:ln w="38100">
            <a:solidFill>
              <a:srgbClr val="FF0000"/>
            </a:solidFill>
            <a:miter/>
            <a:tailEnd type="triangle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88" name="Прямая со стрелкой 24"/>
          <p:cNvSpPr/>
          <p:nvPr/>
        </p:nvSpPr>
        <p:spPr>
          <a:xfrm flipH="1">
            <a:off x="2840021" y="4940487"/>
            <a:ext cx="2119086" cy="1"/>
          </a:xfrm>
          <a:prstGeom prst="line">
            <a:avLst/>
          </a:prstGeom>
          <a:ln w="38100">
            <a:solidFill>
              <a:srgbClr val="FF0000"/>
            </a:solidFill>
            <a:miter/>
            <a:tailEnd type="triangle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89" name="Прямая со стрелкой 25"/>
          <p:cNvSpPr/>
          <p:nvPr/>
        </p:nvSpPr>
        <p:spPr>
          <a:xfrm>
            <a:off x="10029712" y="3905251"/>
            <a:ext cx="1" cy="653145"/>
          </a:xfrm>
          <a:prstGeom prst="line">
            <a:avLst/>
          </a:prstGeom>
          <a:ln w="38100">
            <a:solidFill>
              <a:srgbClr val="FF0000"/>
            </a:solidFill>
            <a:miter/>
            <a:tailEnd type="triangle"/>
          </a:ln>
        </p:spPr>
        <p:txBody>
          <a:bodyPr lIns="45719" rIns="45719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73694977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TextBox 7"/>
          <p:cNvSpPr txBox="1">
            <a:spLocks noGrp="1"/>
          </p:cNvSpPr>
          <p:nvPr>
            <p:ph type="sldNum" sz="quarter" idx="2"/>
          </p:nvPr>
        </p:nvSpPr>
        <p:spPr>
          <a:xfrm>
            <a:off x="11746497" y="6362699"/>
            <a:ext cx="343903" cy="358141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6</a:t>
            </a:fld>
            <a:endParaRPr/>
          </a:p>
        </p:txBody>
      </p:sp>
      <p:sp>
        <p:nvSpPr>
          <p:cNvPr id="192" name="Заголовок 1"/>
          <p:cNvSpPr txBox="1">
            <a:spLocks noGrp="1"/>
          </p:cNvSpPr>
          <p:nvPr>
            <p:ph type="title"/>
          </p:nvPr>
        </p:nvSpPr>
        <p:spPr>
          <a:xfrm>
            <a:off x="1104900" y="365125"/>
            <a:ext cx="7773377" cy="917575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</a:lstStyle>
          <a:p>
            <a:r>
              <a:rPr dirty="0" err="1"/>
              <a:t>Расписание</a:t>
            </a:r>
            <a:r>
              <a:rPr dirty="0"/>
              <a:t> </a:t>
            </a:r>
            <a:r>
              <a:rPr dirty="0" err="1"/>
              <a:t>модулей</a:t>
            </a:r>
            <a:r>
              <a:rPr dirty="0"/>
              <a:t> </a:t>
            </a:r>
            <a:r>
              <a:rPr lang="ru-RU" dirty="0" smtClean="0"/>
              <a:t>онлайн-</a:t>
            </a:r>
            <a:r>
              <a:rPr dirty="0" err="1" smtClean="0"/>
              <a:t>обучения</a:t>
            </a:r>
            <a:endParaRPr dirty="0"/>
          </a:p>
        </p:txBody>
      </p:sp>
      <p:graphicFrame>
        <p:nvGraphicFramePr>
          <p:cNvPr id="193" name="Таблица"/>
          <p:cNvGraphicFramePr/>
          <p:nvPr>
            <p:extLst>
              <p:ext uri="{D42A27DB-BD31-4B8C-83A1-F6EECF244321}">
                <p14:modId xmlns:p14="http://schemas.microsoft.com/office/powerpoint/2010/main" val="3168368015"/>
              </p:ext>
            </p:extLst>
          </p:nvPr>
        </p:nvGraphicFramePr>
        <p:xfrm>
          <a:off x="2774733" y="1654512"/>
          <a:ext cx="6642532" cy="3939040"/>
        </p:xfrm>
        <a:graphic>
          <a:graphicData uri="http://schemas.openxmlformats.org/drawingml/2006/table">
            <a:tbl>
              <a:tblPr bandRow="1">
                <a:tableStyleId>{33BA23B1-9221-436E-865A-0063620EA4FD}</a:tableStyleId>
              </a:tblPr>
              <a:tblGrid>
                <a:gridCol w="354686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09566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56272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sz="2200" dirty="0">
                          <a:solidFill>
                            <a:srgbClr val="333E48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I </a:t>
                      </a:r>
                      <a:r>
                        <a:rPr sz="2200" dirty="0" err="1">
                          <a:solidFill>
                            <a:srgbClr val="333E48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модуль</a:t>
                      </a:r>
                      <a:endParaRPr sz="2200" dirty="0">
                        <a:solidFill>
                          <a:srgbClr val="333E48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ru-RU" sz="2200" dirty="0">
                          <a:solidFill>
                            <a:srgbClr val="333E48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6</a:t>
                      </a:r>
                      <a:r>
                        <a:rPr sz="2200" dirty="0">
                          <a:solidFill>
                            <a:srgbClr val="333E48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- </a:t>
                      </a:r>
                      <a:r>
                        <a:rPr lang="ru-RU" sz="2200" dirty="0">
                          <a:solidFill>
                            <a:srgbClr val="333E48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19</a:t>
                      </a:r>
                      <a:r>
                        <a:rPr sz="2200" dirty="0">
                          <a:solidFill>
                            <a:srgbClr val="333E48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</a:t>
                      </a:r>
                      <a:r>
                        <a:rPr sz="2200" dirty="0" err="1">
                          <a:solidFill>
                            <a:srgbClr val="333E48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апр</a:t>
                      </a:r>
                      <a:r>
                        <a:rPr lang="ru-RU" sz="2200" dirty="0" err="1">
                          <a:solidFill>
                            <a:srgbClr val="333E48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еля</a:t>
                      </a:r>
                      <a:endParaRPr sz="2200" dirty="0">
                        <a:solidFill>
                          <a:srgbClr val="333E48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 anchor="ctr" horzOverflow="overflow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6272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sz="2200">
                          <a:solidFill>
                            <a:srgbClr val="333E48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II модуль</a:t>
                      </a:r>
                    </a:p>
                  </a:txBody>
                  <a:tcPr marL="0" marR="0" marT="0" marB="0" anchor="ctr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ru-RU" sz="2200" dirty="0">
                          <a:solidFill>
                            <a:srgbClr val="333E48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20</a:t>
                      </a:r>
                      <a:r>
                        <a:rPr sz="2200" dirty="0">
                          <a:solidFill>
                            <a:srgbClr val="333E48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</a:t>
                      </a:r>
                      <a:r>
                        <a:rPr lang="ru-RU" sz="2200" dirty="0">
                          <a:solidFill>
                            <a:srgbClr val="333E48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–</a:t>
                      </a:r>
                      <a:r>
                        <a:rPr sz="2200" dirty="0">
                          <a:solidFill>
                            <a:srgbClr val="333E48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</a:t>
                      </a:r>
                      <a:r>
                        <a:rPr lang="ru-RU" sz="2200" dirty="0">
                          <a:solidFill>
                            <a:srgbClr val="333E48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27 апреля</a:t>
                      </a:r>
                      <a:endParaRPr sz="2200" dirty="0">
                        <a:solidFill>
                          <a:srgbClr val="333E48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 anchor="ctr" horzOverflow="overflow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6272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sz="2200">
                          <a:solidFill>
                            <a:srgbClr val="333E48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III модуль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ru-RU" sz="2200" dirty="0">
                          <a:solidFill>
                            <a:srgbClr val="333E48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28 апреля</a:t>
                      </a:r>
                      <a:r>
                        <a:rPr sz="2200" dirty="0">
                          <a:solidFill>
                            <a:srgbClr val="333E48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- </a:t>
                      </a:r>
                      <a:r>
                        <a:rPr lang="ru-RU" sz="2200" dirty="0">
                          <a:solidFill>
                            <a:srgbClr val="333E48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r>
                        <a:rPr sz="2200" dirty="0">
                          <a:solidFill>
                            <a:srgbClr val="333E48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</a:t>
                      </a:r>
                      <a:r>
                        <a:rPr sz="2200" dirty="0" err="1">
                          <a:solidFill>
                            <a:srgbClr val="333E48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мая</a:t>
                      </a:r>
                      <a:endParaRPr sz="2200" dirty="0">
                        <a:solidFill>
                          <a:srgbClr val="333E48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 anchor="ctr" horzOverflow="overflow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6272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sz="2200">
                          <a:solidFill>
                            <a:srgbClr val="333E48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IV модуль</a:t>
                      </a:r>
                    </a:p>
                  </a:txBody>
                  <a:tcPr marL="0" marR="0" marT="0" marB="0" anchor="ctr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ru-RU" sz="2200" dirty="0">
                          <a:solidFill>
                            <a:srgbClr val="333E48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</a:t>
                      </a:r>
                      <a:r>
                        <a:rPr sz="2200" dirty="0">
                          <a:solidFill>
                            <a:srgbClr val="333E48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- </a:t>
                      </a:r>
                      <a:r>
                        <a:rPr lang="ru-RU" sz="2200" dirty="0">
                          <a:solidFill>
                            <a:srgbClr val="333E48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11</a:t>
                      </a:r>
                      <a:r>
                        <a:rPr sz="2200" dirty="0">
                          <a:solidFill>
                            <a:srgbClr val="333E48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</a:t>
                      </a:r>
                      <a:r>
                        <a:rPr sz="2200" dirty="0" err="1">
                          <a:solidFill>
                            <a:srgbClr val="333E48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мая</a:t>
                      </a:r>
                      <a:endParaRPr sz="2200" dirty="0">
                        <a:solidFill>
                          <a:srgbClr val="333E48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 anchor="ctr" horzOverflow="overflow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6272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sz="2200">
                          <a:solidFill>
                            <a:srgbClr val="333E48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V модуль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ru-RU" sz="2200" dirty="0">
                          <a:solidFill>
                            <a:srgbClr val="333E48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12</a:t>
                      </a:r>
                      <a:r>
                        <a:rPr sz="2200" dirty="0">
                          <a:solidFill>
                            <a:srgbClr val="333E48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- </a:t>
                      </a:r>
                      <a:r>
                        <a:rPr lang="ru-RU" sz="2200" dirty="0">
                          <a:solidFill>
                            <a:srgbClr val="333E48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18</a:t>
                      </a:r>
                      <a:r>
                        <a:rPr sz="2200" dirty="0">
                          <a:solidFill>
                            <a:srgbClr val="333E48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</a:t>
                      </a:r>
                      <a:r>
                        <a:rPr sz="2200" dirty="0" err="1">
                          <a:solidFill>
                            <a:srgbClr val="333E48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мая</a:t>
                      </a:r>
                      <a:endParaRPr sz="2200" dirty="0">
                        <a:solidFill>
                          <a:srgbClr val="333E48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 anchor="ctr" horzOverflow="overflow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56272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sz="2200">
                          <a:solidFill>
                            <a:srgbClr val="333E48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VI модуль</a:t>
                      </a:r>
                    </a:p>
                  </a:txBody>
                  <a:tcPr marL="0" marR="0" marT="0" marB="0" anchor="ctr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ru-RU" sz="2200" dirty="0">
                          <a:solidFill>
                            <a:srgbClr val="333E48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19</a:t>
                      </a:r>
                      <a:r>
                        <a:rPr sz="2200" dirty="0">
                          <a:solidFill>
                            <a:srgbClr val="333E48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</a:t>
                      </a:r>
                      <a:r>
                        <a:rPr lang="ru-RU" sz="2200" dirty="0">
                          <a:solidFill>
                            <a:srgbClr val="333E48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мая</a:t>
                      </a:r>
                      <a:r>
                        <a:rPr sz="2200" dirty="0">
                          <a:solidFill>
                            <a:srgbClr val="333E48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- </a:t>
                      </a:r>
                      <a:r>
                        <a:rPr lang="ru-RU" sz="2200" dirty="0">
                          <a:solidFill>
                            <a:srgbClr val="333E48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25</a:t>
                      </a:r>
                      <a:r>
                        <a:rPr sz="2200" dirty="0">
                          <a:solidFill>
                            <a:srgbClr val="333E48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</a:t>
                      </a:r>
                      <a:r>
                        <a:rPr lang="ru-RU" sz="2200" dirty="0">
                          <a:solidFill>
                            <a:srgbClr val="333E48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мая</a:t>
                      </a:r>
                      <a:endParaRPr sz="2200" dirty="0">
                        <a:solidFill>
                          <a:srgbClr val="333E48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 anchor="ctr" horzOverflow="overflow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56272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sz="2200">
                          <a:solidFill>
                            <a:srgbClr val="333E48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итоговое тестирование + ДЗ 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sz="2200" dirty="0" err="1">
                          <a:solidFill>
                            <a:srgbClr val="333E48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до</a:t>
                      </a:r>
                      <a:r>
                        <a:rPr sz="2200" dirty="0">
                          <a:solidFill>
                            <a:srgbClr val="333E48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</a:t>
                      </a:r>
                      <a:r>
                        <a:rPr lang="ru-RU" sz="2200" dirty="0">
                          <a:solidFill>
                            <a:srgbClr val="333E48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7</a:t>
                      </a:r>
                      <a:r>
                        <a:rPr sz="2200" dirty="0">
                          <a:solidFill>
                            <a:srgbClr val="333E48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</a:t>
                      </a:r>
                      <a:r>
                        <a:rPr sz="2200" dirty="0" err="1">
                          <a:solidFill>
                            <a:srgbClr val="333E48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июня</a:t>
                      </a:r>
                      <a:endParaRPr sz="2200" dirty="0">
                        <a:solidFill>
                          <a:srgbClr val="333E48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 anchor="ctr" horzOverflow="overflow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  <p:sp>
        <p:nvSpPr>
          <p:cNvPr id="194" name="Прямоугольник 13"/>
          <p:cNvSpPr txBox="1"/>
          <p:nvPr/>
        </p:nvSpPr>
        <p:spPr>
          <a:xfrm>
            <a:off x="2199701" y="6091060"/>
            <a:ext cx="7792598" cy="4001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sz="2000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dirty="0" err="1"/>
              <a:t>Ориентировочная</a:t>
            </a:r>
            <a:r>
              <a:rPr dirty="0"/>
              <a:t> </a:t>
            </a:r>
            <a:r>
              <a:rPr dirty="0" err="1"/>
              <a:t>дата</a:t>
            </a:r>
            <a:r>
              <a:rPr dirty="0"/>
              <a:t> </a:t>
            </a:r>
            <a:r>
              <a:rPr dirty="0" err="1"/>
              <a:t>начала</a:t>
            </a:r>
            <a:r>
              <a:rPr dirty="0"/>
              <a:t> </a:t>
            </a:r>
            <a:r>
              <a:rPr dirty="0" err="1"/>
              <a:t>обучения</a:t>
            </a:r>
            <a:r>
              <a:rPr dirty="0"/>
              <a:t> Hard Skills - </a:t>
            </a:r>
            <a:r>
              <a:rPr lang="ru-RU" dirty="0"/>
              <a:t>7</a:t>
            </a:r>
            <a:r>
              <a:rPr dirty="0"/>
              <a:t>.06.2019</a:t>
            </a:r>
          </a:p>
        </p:txBody>
      </p:sp>
      <p:sp>
        <p:nvSpPr>
          <p:cNvPr id="195" name="Прямоугольник 13"/>
          <p:cNvSpPr txBox="1"/>
          <p:nvPr/>
        </p:nvSpPr>
        <p:spPr>
          <a:xfrm>
            <a:off x="2768383" y="1160547"/>
            <a:ext cx="6655234" cy="43088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sz="2200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dirty="0" err="1"/>
              <a:t>Расписание</a:t>
            </a:r>
            <a:r>
              <a:rPr dirty="0"/>
              <a:t> </a:t>
            </a:r>
            <a:r>
              <a:rPr dirty="0" err="1" smtClean="0"/>
              <a:t>онлайн</a:t>
            </a:r>
            <a:r>
              <a:rPr lang="ru-RU" dirty="0"/>
              <a:t>-</a:t>
            </a:r>
            <a:r>
              <a:rPr dirty="0" err="1" smtClean="0"/>
              <a:t>обучения</a:t>
            </a:r>
            <a:endParaRPr dirty="0"/>
          </a:p>
        </p:txBody>
      </p:sp>
      <p:sp>
        <p:nvSpPr>
          <p:cNvPr id="196" name="Закругленный прямоугольник"/>
          <p:cNvSpPr/>
          <p:nvPr/>
        </p:nvSpPr>
        <p:spPr>
          <a:xfrm>
            <a:off x="2174806" y="5971720"/>
            <a:ext cx="7842388" cy="613910"/>
          </a:xfrm>
          <a:prstGeom prst="roundRect">
            <a:avLst>
              <a:gd name="adj" fmla="val 38857"/>
            </a:avLst>
          </a:prstGeom>
          <a:ln w="12700">
            <a:solidFill>
              <a:schemeClr val="accent1"/>
            </a:solidFill>
            <a:miter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197" name="Закругленный прямоугольник"/>
          <p:cNvSpPr/>
          <p:nvPr/>
        </p:nvSpPr>
        <p:spPr>
          <a:xfrm>
            <a:off x="2423179" y="1108147"/>
            <a:ext cx="7345642" cy="4641706"/>
          </a:xfrm>
          <a:prstGeom prst="roundRect">
            <a:avLst>
              <a:gd name="adj" fmla="val 9096"/>
            </a:avLst>
          </a:prstGeom>
          <a:ln w="12700">
            <a:solidFill>
              <a:schemeClr val="accent1"/>
            </a:solidFill>
            <a:miter/>
          </a:ln>
        </p:spPr>
        <p:txBody>
          <a:bodyPr lIns="45719" rIns="45719" anchor="ctr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7024709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4132399F-DA13-4F87-8276-83FFD66F06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447262" y="1631091"/>
            <a:ext cx="3932237" cy="1507525"/>
          </a:xfrm>
        </p:spPr>
        <p:txBody>
          <a:bodyPr/>
          <a:lstStyle/>
          <a:p>
            <a:pPr>
              <a:lnSpc>
                <a:spcPts val="2120"/>
              </a:lnSpc>
            </a:pPr>
            <a:r>
              <a:rPr lang="ru-RU" dirty="0">
                <a:solidFill>
                  <a:schemeClr val="bg1"/>
                </a:solidFill>
                <a:latin typeface="Montserrat" pitchFamily="2" charset="0"/>
              </a:rPr>
              <a:t>Для входа в систему на сайте </a:t>
            </a:r>
            <a:r>
              <a:rPr lang="en-US" dirty="0">
                <a:solidFill>
                  <a:schemeClr val="bg1"/>
                </a:solidFill>
                <a:latin typeface="Montserrat" pitchFamily="2" charset="0"/>
              </a:rPr>
              <a:t>elducation.ru</a:t>
            </a:r>
            <a:r>
              <a:rPr lang="ru-RU" dirty="0">
                <a:solidFill>
                  <a:schemeClr val="bg1"/>
                </a:solidFill>
                <a:latin typeface="Montserrat" pitchFamily="2" charset="0"/>
              </a:rPr>
              <a:t> нажмите на кнопку «Войти» на стартовой странице </a:t>
            </a:r>
            <a:r>
              <a:rPr lang="en-US" dirty="0">
                <a:solidFill>
                  <a:schemeClr val="bg1"/>
                </a:solidFill>
                <a:latin typeface="Montserrat" pitchFamily="2" charset="0"/>
              </a:rPr>
              <a:t/>
            </a:r>
            <a:br>
              <a:rPr lang="en-US" dirty="0">
                <a:solidFill>
                  <a:schemeClr val="bg1"/>
                </a:solidFill>
                <a:latin typeface="Montserrat" pitchFamily="2" charset="0"/>
              </a:rPr>
            </a:br>
            <a:r>
              <a:rPr lang="ru-RU" dirty="0">
                <a:solidFill>
                  <a:schemeClr val="bg1"/>
                </a:solidFill>
                <a:latin typeface="Montserrat" pitchFamily="2" charset="0"/>
              </a:rPr>
              <a:t>в правом верхнем углу.</a:t>
            </a:r>
          </a:p>
          <a:p>
            <a:pPr>
              <a:lnSpc>
                <a:spcPts val="2120"/>
              </a:lnSpc>
            </a:pPr>
            <a:endParaRPr lang="ru-RU" dirty="0">
              <a:solidFill>
                <a:schemeClr val="bg1"/>
              </a:solidFill>
              <a:latin typeface="Montserrat" pitchFamily="2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1C96C5AF-DB21-0044-B70B-81423490A5A0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14509" y="5605692"/>
            <a:ext cx="1927876" cy="544647"/>
          </a:xfrm>
          <a:prstGeom prst="rect">
            <a:avLst/>
          </a:prstGeom>
        </p:spPr>
      </p:pic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924173" y="940533"/>
            <a:ext cx="8939212" cy="4873625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chemeClr val="bg1"/>
                </a:solidFill>
                <a:latin typeface="Montserrat" pitchFamily="2" charset="0"/>
              </a:rPr>
              <a:t>для подключения </a:t>
            </a:r>
            <a:br>
              <a:rPr lang="ru-RU" dirty="0">
                <a:solidFill>
                  <a:schemeClr val="bg1"/>
                </a:solidFill>
                <a:latin typeface="Montserrat" pitchFamily="2" charset="0"/>
              </a:rPr>
            </a:br>
            <a:r>
              <a:rPr lang="ru-RU" dirty="0">
                <a:solidFill>
                  <a:schemeClr val="bg1"/>
                </a:solidFill>
                <a:latin typeface="Montserrat" pitchFamily="2" charset="0"/>
              </a:rPr>
              <a:t>к </a:t>
            </a:r>
            <a:r>
              <a:rPr lang="ru-RU" dirty="0" err="1">
                <a:solidFill>
                  <a:schemeClr val="bg1"/>
                </a:solidFill>
                <a:latin typeface="Montserrat" pitchFamily="2" charset="0"/>
              </a:rPr>
              <a:t>Маркетплейсу</a:t>
            </a:r>
            <a:r>
              <a:rPr lang="ru-RU" dirty="0">
                <a:solidFill>
                  <a:schemeClr val="bg1"/>
                </a:solidFill>
                <a:latin typeface="Montserrat" pitchFamily="2" charset="0"/>
              </a:rPr>
              <a:t> «Элемент»</a:t>
            </a:r>
          </a:p>
          <a:p>
            <a:pPr marL="0" indent="0">
              <a:buNone/>
            </a:pPr>
            <a:r>
              <a:rPr lang="ru-RU" sz="10300" b="1" dirty="0" smtClean="0">
                <a:solidFill>
                  <a:srgbClr val="321EFF"/>
                </a:solidFill>
                <a:latin typeface="Montserrat" pitchFamily="2" charset="0"/>
              </a:rPr>
              <a:t>Инструкция</a:t>
            </a:r>
            <a:endParaRPr lang="ru-RU" sz="10300" dirty="0" smtClean="0"/>
          </a:p>
          <a:p>
            <a:pPr marL="0" indent="0">
              <a:buNone/>
            </a:pPr>
            <a:r>
              <a:rPr lang="ru-RU" dirty="0" smtClean="0"/>
              <a:t>для </a:t>
            </a:r>
            <a:r>
              <a:rPr lang="ru-RU" dirty="0"/>
              <a:t>подключения </a:t>
            </a:r>
            <a:br>
              <a:rPr lang="ru-RU" dirty="0"/>
            </a:br>
            <a:r>
              <a:rPr lang="ru-RU" dirty="0"/>
              <a:t>к </a:t>
            </a:r>
            <a:r>
              <a:rPr lang="ru-RU" dirty="0" err="1"/>
              <a:t>Маркетплейсу</a:t>
            </a:r>
            <a:r>
              <a:rPr lang="ru-RU" dirty="0"/>
              <a:t> «Элемент»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618236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52753DD2-5A99-E546-9E37-85D9F3656D1D}"/>
              </a:ext>
            </a:extLst>
          </p:cNvPr>
          <p:cNvSpPr/>
          <p:nvPr/>
        </p:nvSpPr>
        <p:spPr>
          <a:xfrm>
            <a:off x="6454346" y="0"/>
            <a:ext cx="5737654" cy="685800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4132399F-DA13-4F87-8276-83FFD66F06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447262" y="1631091"/>
            <a:ext cx="3932237" cy="1507525"/>
          </a:xfrm>
        </p:spPr>
        <p:txBody>
          <a:bodyPr/>
          <a:lstStyle/>
          <a:p>
            <a:pPr>
              <a:lnSpc>
                <a:spcPts val="2120"/>
              </a:lnSpc>
            </a:pPr>
            <a:r>
              <a:rPr lang="ru-RU" dirty="0">
                <a:solidFill>
                  <a:schemeClr val="bg1"/>
                </a:solidFill>
                <a:latin typeface="Montserrat" pitchFamily="2" charset="0"/>
              </a:rPr>
              <a:t>Для входа в систему на сайте </a:t>
            </a:r>
            <a:r>
              <a:rPr lang="en-US" dirty="0">
                <a:solidFill>
                  <a:schemeClr val="bg1"/>
                </a:solidFill>
                <a:latin typeface="Montserrat" pitchFamily="2" charset="0"/>
              </a:rPr>
              <a:t>elducation.ru</a:t>
            </a:r>
            <a:r>
              <a:rPr lang="ru-RU" dirty="0">
                <a:solidFill>
                  <a:schemeClr val="bg1"/>
                </a:solidFill>
                <a:latin typeface="Montserrat" pitchFamily="2" charset="0"/>
              </a:rPr>
              <a:t> нажмите на кнопку «Войти» на стартовой странице </a:t>
            </a:r>
            <a:r>
              <a:rPr lang="en-US" dirty="0">
                <a:solidFill>
                  <a:schemeClr val="bg1"/>
                </a:solidFill>
                <a:latin typeface="Montserrat" pitchFamily="2" charset="0"/>
              </a:rPr>
              <a:t/>
            </a:r>
            <a:br>
              <a:rPr lang="en-US" dirty="0">
                <a:solidFill>
                  <a:schemeClr val="bg1"/>
                </a:solidFill>
                <a:latin typeface="Montserrat" pitchFamily="2" charset="0"/>
              </a:rPr>
            </a:br>
            <a:r>
              <a:rPr lang="ru-RU" dirty="0">
                <a:solidFill>
                  <a:schemeClr val="bg1"/>
                </a:solidFill>
                <a:latin typeface="Montserrat" pitchFamily="2" charset="0"/>
              </a:rPr>
              <a:t>в правом верхнем углу.</a:t>
            </a:r>
          </a:p>
          <a:p>
            <a:pPr>
              <a:lnSpc>
                <a:spcPts val="2120"/>
              </a:lnSpc>
            </a:pPr>
            <a:endParaRPr lang="ru-RU" dirty="0">
              <a:solidFill>
                <a:schemeClr val="bg1"/>
              </a:solidFill>
              <a:latin typeface="Montserrat" pitchFamily="2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1C96C5AF-DB21-0044-B70B-81423490A5A0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14509" y="5605692"/>
            <a:ext cx="1927876" cy="544647"/>
          </a:xfrm>
          <a:prstGeom prst="rect">
            <a:avLst/>
          </a:prstGeom>
        </p:spPr>
      </p:pic>
      <p:pic>
        <p:nvPicPr>
          <p:cNvPr id="8" name="Объект 5" descr="Изображение выглядит как снимок экрана&#10;&#10;Автоматически созданное описание">
            <a:extLst>
              <a:ext uri="{FF2B5EF4-FFF2-40B4-BE49-F238E27FC236}">
                <a16:creationId xmlns:a16="http://schemas.microsoft.com/office/drawing/2014/main" xmlns="" id="{2F9F09E2-4091-7744-B05F-885EF06560A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384" y="1576645"/>
            <a:ext cx="5546054" cy="2389873"/>
          </a:xfr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59BDA16B-1221-FD49-AE9A-B49B516FE2E0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8453164">
            <a:off x="4859714" y="802757"/>
            <a:ext cx="216186" cy="1035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38623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52753DD2-5A99-E546-9E37-85D9F3656D1D}"/>
              </a:ext>
            </a:extLst>
          </p:cNvPr>
          <p:cNvSpPr/>
          <p:nvPr/>
        </p:nvSpPr>
        <p:spPr>
          <a:xfrm>
            <a:off x="6454346" y="0"/>
            <a:ext cx="5737654" cy="685800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4132399F-DA13-4F87-8276-83FFD66F06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447262" y="1631091"/>
            <a:ext cx="3932237" cy="1507525"/>
          </a:xfrm>
        </p:spPr>
        <p:txBody>
          <a:bodyPr/>
          <a:lstStyle/>
          <a:p>
            <a:pPr>
              <a:lnSpc>
                <a:spcPts val="2120"/>
              </a:lnSpc>
            </a:pPr>
            <a:r>
              <a:rPr lang="ru-RU" dirty="0">
                <a:solidFill>
                  <a:schemeClr val="bg1"/>
                </a:solidFill>
                <a:latin typeface="Montserrat" pitchFamily="2" charset="0"/>
              </a:rPr>
              <a:t>Во всплывающем окне выберете «Вход через </a:t>
            </a:r>
            <a:r>
              <a:rPr lang="ru-RU" dirty="0" err="1">
                <a:solidFill>
                  <a:schemeClr val="bg1"/>
                </a:solidFill>
                <a:latin typeface="Montserrat" pitchFamily="2" charset="0"/>
              </a:rPr>
              <a:t>ГосУслуги</a:t>
            </a:r>
            <a:r>
              <a:rPr lang="ru-RU" dirty="0">
                <a:solidFill>
                  <a:schemeClr val="bg1"/>
                </a:solidFill>
                <a:latin typeface="Montserrat" pitchFamily="2" charset="0"/>
              </a:rPr>
              <a:t>».</a:t>
            </a:r>
          </a:p>
          <a:p>
            <a:pPr>
              <a:lnSpc>
                <a:spcPts val="2120"/>
              </a:lnSpc>
            </a:pPr>
            <a:endParaRPr lang="ru-RU" dirty="0">
              <a:solidFill>
                <a:schemeClr val="bg1"/>
              </a:solidFill>
              <a:latin typeface="Montserrat" pitchFamily="2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1C96C5AF-DB21-0044-B70B-81423490A5A0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14509" y="5605692"/>
            <a:ext cx="1927876" cy="544647"/>
          </a:xfrm>
          <a:prstGeom prst="rect">
            <a:avLst/>
          </a:prstGeom>
        </p:spPr>
      </p:pic>
      <p:pic>
        <p:nvPicPr>
          <p:cNvPr id="10" name="Рисунок 9" descr="Изображение выглядит как снимок экрана&#10;&#10;Автоматически созданное описание">
            <a:extLst>
              <a:ext uri="{FF2B5EF4-FFF2-40B4-BE49-F238E27FC236}">
                <a16:creationId xmlns:a16="http://schemas.microsoft.com/office/drawing/2014/main" xmlns="" id="{45516424-CFD7-1C4D-BD3D-720CDBE2A96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68" t="12676" r="25609"/>
          <a:stretch/>
        </p:blipFill>
        <p:spPr>
          <a:xfrm>
            <a:off x="766762" y="1722081"/>
            <a:ext cx="5400675" cy="379446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59BDA16B-1221-FD49-AE9A-B49B516FE2E0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9979308">
            <a:off x="1839508" y="3300077"/>
            <a:ext cx="216186" cy="1035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934306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FF"/>
      </a:hlink>
      <a:folHlink>
        <a:srgbClr val="FF00FF"/>
      </a:folHlink>
    </a:clrScheme>
    <a:fontScheme name="Тема Offic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Тема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FF"/>
      </a:hlink>
      <a:folHlink>
        <a:srgbClr val="FF00FF"/>
      </a:folHlink>
    </a:clrScheme>
    <a:fontScheme name="Тема Offic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424</Words>
  <Application>Microsoft Office PowerPoint</Application>
  <PresentationFormat>Широкоэкранный</PresentationFormat>
  <Paragraphs>94</Paragraphs>
  <Slides>15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1" baseType="lpstr">
      <vt:lpstr>Arial</vt:lpstr>
      <vt:lpstr>Calibri</vt:lpstr>
      <vt:lpstr>Helvetica</vt:lpstr>
      <vt:lpstr>Montserrat</vt:lpstr>
      <vt:lpstr>Times New Roman</vt:lpstr>
      <vt:lpstr>Тема Office</vt:lpstr>
      <vt:lpstr>Образовательные сессии  для педагогов центров «Точка роста»</vt:lpstr>
      <vt:lpstr>портал Elducation.Ru (онлайн-обучение) </vt:lpstr>
      <vt:lpstr>РЕГИСТРАЦИЯ НА портале Elducation.Ru</vt:lpstr>
      <vt:lpstr>Кого обучаем?</vt:lpstr>
      <vt:lpstr>Онлайн-обучение (Soft skills)</vt:lpstr>
      <vt:lpstr>Расписание модулей онлайн-обучения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Повестка:</dc:title>
  <dc:creator>Котова Ирина Алексеевна</dc:creator>
  <cp:lastModifiedBy>Котова Ирина Алексеевна</cp:lastModifiedBy>
  <cp:revision>10</cp:revision>
  <dcterms:modified xsi:type="dcterms:W3CDTF">2020-03-24T03:47:07Z</dcterms:modified>
</cp:coreProperties>
</file>