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74" r:id="rId4"/>
    <p:sldId id="260" r:id="rId5"/>
    <p:sldId id="261" r:id="rId6"/>
    <p:sldId id="262" r:id="rId7"/>
    <p:sldId id="264" r:id="rId8"/>
    <p:sldId id="27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 marL="0" marR="0" lvl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</a:defRPr>
    </a:defPPr>
    <a:lvl1pPr marL="0" marR="0" lvl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1pPr>
    <a:lvl2pPr marL="0" marR="0" lvl="1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2pPr>
    <a:lvl3pPr marL="0" marR="0" lvl="2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3pPr>
    <a:lvl4pPr marL="0" marR="0" lvl="3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4pPr>
    <a:lvl5pPr marL="0" marR="0" lvl="4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5pPr>
    <a:lvl6pPr marL="0" marR="0" lvl="5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6pPr>
    <a:lvl7pPr marL="0" marR="0" lvl="6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7pPr>
    <a:lvl8pPr marL="0" marR="0" lvl="7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8pPr>
    <a:lvl9pPr marL="0" marR="0" lvl="8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929106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3C52E-5D8A-884A-80D9-28688F90D25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6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3C52E-5D8A-884A-80D9-28688F90D25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3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71220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3A0100-BDDF-4CBB-896E-1E3F45BC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C0F287-45E8-4484-BCBD-70F558360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8565AD-19CC-4513-BBF5-CD6AD3AA9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DEF268-FEB6-4E7B-B860-E2670754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442C-B125-4DA6-8811-DF53D5865E4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5FE973-2F1B-48A8-940E-C48DD58E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DD28DF-6CA6-472D-A035-F0272E99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1A7C-73A2-4B66-A929-64012A2FB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60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91AA2-FA77-4ECA-A36E-00D51DD0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85A4896-55A3-4DAB-A064-CE352FEFD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01610CA-0329-428A-AB10-3A950AFB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F62BB1-F42F-4A0C-9621-68A75F70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442C-B125-4DA6-8811-DF53D5865E4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C88B80-B1A2-4C43-AFEC-15704AE2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A975D0-24BC-4D47-9B95-C77A48C7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1A7C-73A2-4B66-A929-64012A2FB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4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0605" y="258761"/>
            <a:ext cx="1675731" cy="62661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elducation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3" cy="3581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5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rPr dirty="0" err="1"/>
              <a:t>Образовательные</a:t>
            </a:r>
            <a:r>
              <a:rPr dirty="0"/>
              <a:t> </a:t>
            </a:r>
            <a:r>
              <a:rPr dirty="0" err="1"/>
              <a:t>сессии</a:t>
            </a:r>
            <a:r>
              <a:rPr dirty="0"/>
              <a:t> </a:t>
            </a:r>
            <a:br>
              <a:rPr dirty="0"/>
            </a:b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педагогов</a:t>
            </a:r>
            <a:r>
              <a:rPr dirty="0"/>
              <a:t> </a:t>
            </a:r>
            <a:r>
              <a:rPr lang="ru-RU" dirty="0" smtClean="0"/>
              <a:t>ц</a:t>
            </a:r>
            <a:r>
              <a:rPr dirty="0" err="1" smtClean="0"/>
              <a:t>ентров</a:t>
            </a:r>
            <a:r>
              <a:rPr lang="ru-RU" dirty="0" smtClean="0"/>
              <a:t> «Точка роста»</a:t>
            </a:r>
            <a:endParaRPr dirty="0"/>
          </a:p>
        </p:txBody>
      </p:sp>
      <p:sp>
        <p:nvSpPr>
          <p:cNvPr id="156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8359373" y="6374855"/>
            <a:ext cx="3322430" cy="33382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buSzTx/>
              <a:buNone/>
              <a:defRPr sz="1400"/>
            </a:lvl1pPr>
          </a:lstStyle>
          <a:p>
            <a:r>
              <a:t>*Дата указана ориентировочно</a:t>
            </a:r>
          </a:p>
        </p:txBody>
      </p:sp>
      <p:sp>
        <p:nvSpPr>
          <p:cNvPr id="157" name="Прямоугольник 4"/>
          <p:cNvSpPr txBox="1"/>
          <p:nvPr/>
        </p:nvSpPr>
        <p:spPr>
          <a:xfrm>
            <a:off x="3069770" y="1700320"/>
            <a:ext cx="1332097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Soft Skills</a:t>
            </a:r>
          </a:p>
        </p:txBody>
      </p:sp>
      <p:sp>
        <p:nvSpPr>
          <p:cNvPr id="158" name="Прямоугольник 6"/>
          <p:cNvSpPr txBox="1"/>
          <p:nvPr/>
        </p:nvSpPr>
        <p:spPr>
          <a:xfrm>
            <a:off x="7354159" y="1700320"/>
            <a:ext cx="141705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Hard Skills</a:t>
            </a:r>
          </a:p>
        </p:txBody>
      </p:sp>
      <p:sp>
        <p:nvSpPr>
          <p:cNvPr id="159" name="Прямоугольник 3"/>
          <p:cNvSpPr txBox="1"/>
          <p:nvPr/>
        </p:nvSpPr>
        <p:spPr>
          <a:xfrm>
            <a:off x="162055" y="2143988"/>
            <a:ext cx="175352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Содержание:</a:t>
            </a:r>
          </a:p>
        </p:txBody>
      </p:sp>
      <p:sp>
        <p:nvSpPr>
          <p:cNvPr id="160" name="Прямоугольник 3"/>
          <p:cNvSpPr txBox="1"/>
          <p:nvPr/>
        </p:nvSpPr>
        <p:spPr>
          <a:xfrm>
            <a:off x="175387" y="4773975"/>
            <a:ext cx="172686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Дата начала:</a:t>
            </a:r>
          </a:p>
        </p:txBody>
      </p:sp>
      <p:sp>
        <p:nvSpPr>
          <p:cNvPr id="161" name="Прямоугольник 3"/>
          <p:cNvSpPr txBox="1"/>
          <p:nvPr/>
        </p:nvSpPr>
        <p:spPr>
          <a:xfrm>
            <a:off x="692735" y="5417953"/>
            <a:ext cx="116268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Формат:</a:t>
            </a:r>
          </a:p>
        </p:txBody>
      </p:sp>
      <p:sp>
        <p:nvSpPr>
          <p:cNvPr id="162" name="Прямоугольник 3"/>
          <p:cNvSpPr txBox="1"/>
          <p:nvPr/>
        </p:nvSpPr>
        <p:spPr>
          <a:xfrm>
            <a:off x="1990606" y="2275696"/>
            <a:ext cx="4228415" cy="211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ТРИЗ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Навыки презентации проекта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Обучение гибким компетенциям: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Командная работа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Креативное и критическое мышление</a:t>
            </a:r>
          </a:p>
        </p:txBody>
      </p:sp>
      <p:sp>
        <p:nvSpPr>
          <p:cNvPr id="163" name="Прямоугольник 3"/>
          <p:cNvSpPr txBox="1"/>
          <p:nvPr/>
        </p:nvSpPr>
        <p:spPr>
          <a:xfrm>
            <a:off x="2088355" y="5388214"/>
            <a:ext cx="2487217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Онлайн</a:t>
            </a:r>
            <a:r>
              <a:rPr dirty="0"/>
              <a:t> </a:t>
            </a:r>
            <a:r>
              <a:rPr dirty="0" err="1"/>
              <a:t>видеокурсы</a:t>
            </a:r>
            <a:endParaRPr dirty="0"/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Домашнее</a:t>
            </a:r>
            <a:r>
              <a:rPr dirty="0"/>
              <a:t> </a:t>
            </a:r>
            <a:r>
              <a:rPr dirty="0" err="1"/>
              <a:t>задание</a:t>
            </a:r>
            <a:endParaRPr dirty="0"/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6246925" y="5378958"/>
            <a:ext cx="433708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Онлайн</a:t>
            </a:r>
            <a:r>
              <a:rPr dirty="0"/>
              <a:t> </a:t>
            </a:r>
            <a:r>
              <a:rPr dirty="0" err="1"/>
              <a:t>видеокурсы</a:t>
            </a:r>
            <a:endParaRPr dirty="0"/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Обучение</a:t>
            </a:r>
            <a:r>
              <a:rPr dirty="0"/>
              <a:t> </a:t>
            </a:r>
            <a:r>
              <a:rPr lang="ru-RU" dirty="0" smtClean="0"/>
              <a:t>(очное) </a:t>
            </a:r>
            <a:r>
              <a:rPr dirty="0" err="1" smtClean="0"/>
              <a:t>на</a:t>
            </a:r>
            <a:r>
              <a:rPr dirty="0" smtClean="0"/>
              <a:t> </a:t>
            </a:r>
            <a:r>
              <a:rPr dirty="0" err="1"/>
              <a:t>оборудовании</a:t>
            </a:r>
            <a:endParaRPr dirty="0"/>
          </a:p>
        </p:txBody>
      </p:sp>
      <p:sp>
        <p:nvSpPr>
          <p:cNvPr id="165" name="Прямоугольник 3"/>
          <p:cNvSpPr txBox="1"/>
          <p:nvPr/>
        </p:nvSpPr>
        <p:spPr>
          <a:xfrm>
            <a:off x="2020714" y="4773975"/>
            <a:ext cx="137473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06</a:t>
            </a:r>
            <a:r>
              <a:rPr dirty="0"/>
              <a:t>.04.20</a:t>
            </a:r>
            <a:r>
              <a:rPr lang="ru-RU" dirty="0"/>
              <a:t>20</a:t>
            </a:r>
            <a:endParaRPr dirty="0"/>
          </a:p>
        </p:txBody>
      </p:sp>
      <p:sp>
        <p:nvSpPr>
          <p:cNvPr id="166" name="Прямоугольник 3"/>
          <p:cNvSpPr txBox="1"/>
          <p:nvPr/>
        </p:nvSpPr>
        <p:spPr>
          <a:xfrm>
            <a:off x="6259387" y="4773975"/>
            <a:ext cx="147411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/>
              <a:t>07</a:t>
            </a:r>
            <a:r>
              <a:t>.06.20</a:t>
            </a:r>
            <a:r>
              <a:rPr lang="ru-RU" dirty="0"/>
              <a:t>20</a:t>
            </a:r>
            <a:r>
              <a:rPr dirty="0"/>
              <a:t>*</a:t>
            </a:r>
          </a:p>
        </p:txBody>
      </p:sp>
      <p:sp>
        <p:nvSpPr>
          <p:cNvPr id="167" name="Прямоугольник 3"/>
          <p:cNvSpPr txBox="1"/>
          <p:nvPr/>
        </p:nvSpPr>
        <p:spPr>
          <a:xfrm>
            <a:off x="6294044" y="2275696"/>
            <a:ext cx="5679111" cy="211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Типовые планы и техники проведения занятий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Обучение предметным навыкам: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Программирование 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3D-моделирование и 3D-печать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Разработка виртуальной реальности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Управления коптером</a:t>
            </a:r>
          </a:p>
        </p:txBody>
      </p:sp>
    </p:spTree>
    <p:extLst>
      <p:ext uri="{BB962C8B-B14F-4D97-AF65-F5344CB8AC3E}">
        <p14:creationId xmlns:p14="http://schemas.microsoft.com/office/powerpoint/2010/main" val="200584515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2753DD2-5A99-E546-9E37-85D9F3656D1D}"/>
              </a:ext>
            </a:extLst>
          </p:cNvPr>
          <p:cNvSpPr/>
          <p:nvPr/>
        </p:nvSpPr>
        <p:spPr>
          <a:xfrm>
            <a:off x="6454346" y="0"/>
            <a:ext cx="5737654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32399F-DA13-4F87-8276-83FFD66F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7262" y="1631091"/>
            <a:ext cx="3932237" cy="1507525"/>
          </a:xfrm>
        </p:spPr>
        <p:txBody>
          <a:bodyPr>
            <a:normAutofit/>
          </a:bodyPr>
          <a:lstStyle/>
          <a:p>
            <a:pPr>
              <a:lnSpc>
                <a:spcPts val="2020"/>
              </a:lnSpc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После регистрации перейдите </a:t>
            </a:r>
            <a:br>
              <a:rPr lang="ru-RU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в каталог для поиска материалов. Иконка раздела находится </a:t>
            </a:r>
            <a:br>
              <a:rPr lang="ru-RU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на верхней панели.</a:t>
            </a:r>
          </a:p>
          <a:p>
            <a:pPr>
              <a:lnSpc>
                <a:spcPts val="2120"/>
              </a:lnSpc>
            </a:pPr>
            <a:endParaRPr lang="ru-RU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96C5AF-DB21-0044-B70B-81423490A5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509" y="5605692"/>
            <a:ext cx="1927876" cy="5446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BDA16B-1221-FD49-AE9A-B49B516FE2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79308">
            <a:off x="1839508" y="3300077"/>
            <a:ext cx="216186" cy="10358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B0FC5A2-6BA2-874F-9F93-5F7F413867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28914" b="2"/>
          <a:stretch/>
        </p:blipFill>
        <p:spPr>
          <a:xfrm>
            <a:off x="554619" y="1585333"/>
            <a:ext cx="5647435" cy="29990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487535A-A1FA-1C44-BF7E-1C0A93F847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00000">
            <a:off x="2409509" y="2038627"/>
            <a:ext cx="216186" cy="10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0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2753DD2-5A99-E546-9E37-85D9F3656D1D}"/>
              </a:ext>
            </a:extLst>
          </p:cNvPr>
          <p:cNvSpPr/>
          <p:nvPr/>
        </p:nvSpPr>
        <p:spPr>
          <a:xfrm>
            <a:off x="6454346" y="0"/>
            <a:ext cx="5737654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32399F-DA13-4F87-8276-83FFD66F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7262" y="1631091"/>
            <a:ext cx="3932237" cy="1507525"/>
          </a:xfrm>
        </p:spPr>
        <p:txBody>
          <a:bodyPr>
            <a:normAutofit/>
          </a:bodyPr>
          <a:lstStyle/>
          <a:p>
            <a:pPr>
              <a:lnSpc>
                <a:spcPts val="2020"/>
              </a:lnSpc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В поле поиска в правой части экрана введите «Гибкие компетенции».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96C5AF-DB21-0044-B70B-81423490A5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509" y="5605692"/>
            <a:ext cx="1927876" cy="54464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D9E0EC1-1CA9-AC4F-B9BB-BF02F1C81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1" t="-4174" r="-633" b="12886"/>
          <a:stretch/>
        </p:blipFill>
        <p:spPr>
          <a:xfrm>
            <a:off x="1600327" y="1557790"/>
            <a:ext cx="3318242" cy="32399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487535A-A1FA-1C44-BF7E-1C0A93F847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73614">
            <a:off x="4595922" y="2748403"/>
            <a:ext cx="216186" cy="10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4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2753DD2-5A99-E546-9E37-85D9F3656D1D}"/>
              </a:ext>
            </a:extLst>
          </p:cNvPr>
          <p:cNvSpPr/>
          <p:nvPr/>
        </p:nvSpPr>
        <p:spPr>
          <a:xfrm>
            <a:off x="6454346" y="0"/>
            <a:ext cx="5737654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32399F-DA13-4F87-8276-83FFD66F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7262" y="1631091"/>
            <a:ext cx="3932237" cy="1507525"/>
          </a:xfrm>
        </p:spPr>
        <p:txBody>
          <a:bodyPr>
            <a:normAutofit/>
          </a:bodyPr>
          <a:lstStyle/>
          <a:p>
            <a:pPr>
              <a:lnSpc>
                <a:spcPts val="2020"/>
              </a:lnSpc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Для работы с материалом необходимо добавить его </a:t>
            </a:r>
            <a:br>
              <a:rPr lang="ru-RU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в портфель.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96C5AF-DB21-0044-B70B-81423490A5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509" y="5605692"/>
            <a:ext cx="1927876" cy="5446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487535A-A1FA-1C44-BF7E-1C0A93F847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73614">
            <a:off x="4595922" y="2748403"/>
            <a:ext cx="216186" cy="1035890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986F66F-908F-974E-A30A-EF6CED3998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"/>
          <a:stretch/>
        </p:blipFill>
        <p:spPr>
          <a:xfrm>
            <a:off x="777523" y="1700213"/>
            <a:ext cx="5389916" cy="22283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1FFA836-5080-5442-93FA-EA450D4136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40498">
            <a:off x="5249676" y="3047559"/>
            <a:ext cx="216186" cy="10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9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2753DD2-5A99-E546-9E37-85D9F3656D1D}"/>
              </a:ext>
            </a:extLst>
          </p:cNvPr>
          <p:cNvSpPr/>
          <p:nvPr/>
        </p:nvSpPr>
        <p:spPr>
          <a:xfrm>
            <a:off x="6454346" y="0"/>
            <a:ext cx="5737654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32399F-DA13-4F87-8276-83FFD66F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7262" y="1631091"/>
            <a:ext cx="3932237" cy="1507525"/>
          </a:xfrm>
        </p:spPr>
        <p:txBody>
          <a:bodyPr>
            <a:normAutofit/>
          </a:bodyPr>
          <a:lstStyle/>
          <a:p>
            <a:pPr>
              <a:lnSpc>
                <a:spcPts val="2020"/>
              </a:lnSpc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После успешного добавления материала в портфель появится возможность открыть курс.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96C5AF-DB21-0044-B70B-81423490A5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509" y="5605692"/>
            <a:ext cx="1927876" cy="5446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487535A-A1FA-1C44-BF7E-1C0A93F847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73614">
            <a:off x="4595922" y="2748403"/>
            <a:ext cx="216186" cy="103589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177C7CB-3981-EE46-99B5-E02B96D170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8272"/>
          <a:stretch/>
        </p:blipFill>
        <p:spPr>
          <a:xfrm>
            <a:off x="766763" y="1700214"/>
            <a:ext cx="5400675" cy="22234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69D45B4-9418-844E-92D0-49EDF820D4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40498">
            <a:off x="5249676" y="2822472"/>
            <a:ext cx="216186" cy="10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2753DD2-5A99-E546-9E37-85D9F3656D1D}"/>
              </a:ext>
            </a:extLst>
          </p:cNvPr>
          <p:cNvSpPr/>
          <p:nvPr/>
        </p:nvSpPr>
        <p:spPr>
          <a:xfrm>
            <a:off x="6454346" y="0"/>
            <a:ext cx="5737654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32399F-DA13-4F87-8276-83FFD66F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7262" y="1631091"/>
            <a:ext cx="3932237" cy="1507525"/>
          </a:xfrm>
        </p:spPr>
        <p:txBody>
          <a:bodyPr>
            <a:normAutofit/>
          </a:bodyPr>
          <a:lstStyle/>
          <a:p>
            <a:pPr>
              <a:lnSpc>
                <a:spcPts val="2020"/>
              </a:lnSpc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В дальнейшем добавленные материалы будут находиться </a:t>
            </a:r>
            <a:br>
              <a:rPr lang="ru-RU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в портфеле учетной записи.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96C5AF-DB21-0044-B70B-81423490A5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509" y="5605692"/>
            <a:ext cx="1927876" cy="5446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69D45B4-9418-844E-92D0-49EDF820D4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40498">
            <a:off x="5249676" y="2822472"/>
            <a:ext cx="216186" cy="1035890"/>
          </a:xfrm>
          <a:prstGeom prst="rect">
            <a:avLst/>
          </a:prstGeom>
        </p:spPr>
      </p:pic>
      <p:pic>
        <p:nvPicPr>
          <p:cNvPr id="8" name="Рисунок 7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D2E6A98-B889-E84C-ADC4-C808AD7575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t="614" r="27861" b="9213"/>
          <a:stretch/>
        </p:blipFill>
        <p:spPr>
          <a:xfrm>
            <a:off x="615734" y="1681871"/>
            <a:ext cx="5631670" cy="27022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E3C3545-57C5-274C-B509-701AF8DC5B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04753">
            <a:off x="3232360" y="2078022"/>
            <a:ext cx="216186" cy="10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4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0B14F1-DD51-7D4E-BED5-49F3BC8CCF2B}"/>
              </a:ext>
            </a:extLst>
          </p:cNvPr>
          <p:cNvSpPr txBox="1"/>
          <p:nvPr/>
        </p:nvSpPr>
        <p:spPr>
          <a:xfrm>
            <a:off x="-1320801" y="2890982"/>
            <a:ext cx="105053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Если возникнут вопросы, </a:t>
            </a:r>
            <a:endParaRPr lang="ru-RU" sz="3200" dirty="0" smtClean="0">
              <a:solidFill>
                <a:schemeClr val="bg1">
                  <a:lumMod val="65000"/>
                </a:schemeClr>
              </a:solidFill>
              <a:latin typeface="Montserrat" pitchFamily="2" charset="0"/>
            </a:endParaRPr>
          </a:p>
          <a:p>
            <a:pPr algn="r"/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то </a:t>
            </a:r>
            <a:r>
              <a:rPr lang="ru-RU" sz="32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вы можете обратиться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/>
            </a:r>
            <a:br>
              <a:rPr lang="en-US" sz="32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</a:br>
            <a:r>
              <a:rPr lang="ru-RU" sz="32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 в техподдержку по </a:t>
            </a:r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почте</a:t>
            </a:r>
          </a:p>
          <a:p>
            <a:pPr algn="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 </a:t>
            </a:r>
            <a:r>
              <a:rPr lang="en" sz="32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Support@elducation.ru</a:t>
            </a:r>
            <a:endParaRPr lang="en" sz="3200" dirty="0">
              <a:solidFill>
                <a:schemeClr val="bg1">
                  <a:lumMod val="65000"/>
                </a:schemeClr>
              </a:solidFill>
              <a:latin typeface="Montserrat" pitchFamily="2" charset="0"/>
            </a:endParaRPr>
          </a:p>
          <a:p>
            <a:pPr algn="r"/>
            <a:endParaRPr lang="ru-RU" sz="3200" u="sng" dirty="0">
              <a:solidFill>
                <a:schemeClr val="bg1">
                  <a:lumMod val="65000"/>
                </a:schemeClr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0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326" y="895926"/>
            <a:ext cx="7856187" cy="386773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портал </a:t>
            </a:r>
            <a:r>
              <a:rPr lang="en-US" sz="4400" dirty="0" err="1" smtClean="0">
                <a:solidFill>
                  <a:schemeClr val="tx1"/>
                </a:solidFill>
                <a:latin typeface="Montserrat" pitchFamily="2" charset="0"/>
              </a:rPr>
              <a:t>Elducation.Ru</a:t>
            </a:r>
            <a:r>
              <a:rPr lang="ru-RU" sz="4400" dirty="0" smtClean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Montserrat" pitchFamily="2" charset="0"/>
              </a:rPr>
              <a:t>(онлайн-обучение)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8503" y="170133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дистанционный курс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6600" u="sng" dirty="0"/>
              <a:t>«Гибкие компетенции </a:t>
            </a:r>
            <a:r>
              <a:rPr lang="ru-RU" sz="6600" u="sng" smtClean="0"/>
              <a:t>проектной деятельности 2.0»</a:t>
            </a:r>
            <a:endParaRPr lang="ru-RU" sz="6600" u="sng" dirty="0" smtClean="0"/>
          </a:p>
          <a:p>
            <a:pPr marL="0" indent="0" algn="ctr">
              <a:buNone/>
            </a:pPr>
            <a:r>
              <a:rPr lang="ru-RU" sz="4400" dirty="0" smtClean="0"/>
              <a:t>6 </a:t>
            </a:r>
            <a:r>
              <a:rPr lang="ru-RU" sz="4400" dirty="0"/>
              <a:t>апреля -</a:t>
            </a:r>
            <a:r>
              <a:rPr lang="ru-RU" sz="4400" dirty="0" smtClean="0"/>
              <a:t> </a:t>
            </a:r>
            <a:r>
              <a:rPr lang="ru-RU" sz="4400" dirty="0"/>
              <a:t>7 июня 2020 </a:t>
            </a:r>
            <a:r>
              <a:rPr lang="ru-RU" sz="4400" dirty="0" smtClean="0"/>
              <a:t>года</a:t>
            </a:r>
          </a:p>
          <a:p>
            <a:pPr marL="0" indent="0" algn="ctr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447250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61" y="0"/>
            <a:ext cx="8124458" cy="1600200"/>
          </a:xfrm>
        </p:spPr>
        <p:txBody>
          <a:bodyPr/>
          <a:lstStyle/>
          <a:p>
            <a:r>
              <a:rPr lang="ru-RU" dirty="0" smtClean="0"/>
              <a:t>РЕГИСТРАЦИЯ НА портале </a:t>
            </a:r>
            <a:r>
              <a:rPr lang="en-US" dirty="0" err="1"/>
              <a:t>Elducation.Ru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937997" cy="38115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b="1" dirty="0"/>
              <a:t>Регистрация будет доступна с 10:00 по московскому времени </a:t>
            </a:r>
            <a:r>
              <a:rPr lang="ru-RU" sz="2200" b="1" dirty="0" smtClean="0"/>
              <a:t>2 </a:t>
            </a:r>
            <a:r>
              <a:rPr lang="ru-RU" sz="2200" b="1" dirty="0"/>
              <a:t>апреля </a:t>
            </a:r>
            <a:r>
              <a:rPr lang="ru-RU" sz="2200" b="1" dirty="0" smtClean="0"/>
              <a:t>                      2020 </a:t>
            </a:r>
            <a:r>
              <a:rPr lang="ru-RU" sz="2200" b="1" dirty="0"/>
              <a:t>года. </a:t>
            </a:r>
            <a:endParaRPr lang="ru-RU" sz="2200" b="1" dirty="0" smtClean="0"/>
          </a:p>
          <a:p>
            <a:pPr algn="just"/>
            <a:endParaRPr lang="ru-RU" sz="2200" b="1" dirty="0"/>
          </a:p>
          <a:p>
            <a:pPr algn="just"/>
            <a:r>
              <a:rPr lang="ru-RU" sz="2200" dirty="0" smtClean="0"/>
              <a:t>Доступ </a:t>
            </a:r>
            <a:r>
              <a:rPr lang="ru-RU" sz="2200" dirty="0"/>
              <a:t>к первому образовательному модулю будет открыт 6 апреля </a:t>
            </a:r>
            <a:r>
              <a:rPr lang="ru-RU" sz="2200" dirty="0" smtClean="0"/>
              <a:t>                    2020 </a:t>
            </a:r>
            <a:r>
              <a:rPr lang="ru-RU" sz="2200" dirty="0"/>
              <a:t>года</a:t>
            </a:r>
            <a:r>
              <a:rPr lang="ru-RU" sz="2200" dirty="0" smtClean="0"/>
              <a:t>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Доступ участников к </a:t>
            </a:r>
            <a:r>
              <a:rPr lang="ru-RU" sz="2200" dirty="0" smtClean="0"/>
              <a:t>порталу </a:t>
            </a:r>
            <a:r>
              <a:rPr lang="ru-RU" sz="2200" dirty="0"/>
              <a:t>будет осуществляться при помощи Единой системы идентификации и аутентификации Портала государственных услуг Российской Федерации (ЕСИА). </a:t>
            </a:r>
            <a:r>
              <a:rPr lang="ru-RU" sz="2200" u="sng" dirty="0" smtClean="0"/>
              <a:t>!!!!</a:t>
            </a:r>
            <a:r>
              <a:rPr lang="ru-RU" sz="2200" b="1" u="sng" dirty="0" smtClean="0"/>
              <a:t>Всем </a:t>
            </a:r>
            <a:r>
              <a:rPr lang="ru-RU" sz="2200" b="1" u="sng" dirty="0"/>
              <a:t>участникам необходимо зарегистрироваться на сайте https://www.gosuslugi.ru. </a:t>
            </a:r>
            <a:endParaRPr lang="ru-RU" sz="2200" b="1" u="sng" dirty="0" smtClean="0"/>
          </a:p>
          <a:p>
            <a:pPr algn="just"/>
            <a:r>
              <a:rPr lang="ru-RU" sz="2200" dirty="0" smtClean="0"/>
              <a:t>Подробная </a:t>
            </a:r>
            <a:r>
              <a:rPr lang="ru-RU" sz="2200" dirty="0"/>
              <a:t>инструкция по регистрации: https://www.gosuslugi.ru/help/faq/c-1/1.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34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00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7356931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Кого обучаем?</a:t>
            </a:r>
          </a:p>
        </p:txBody>
      </p:sp>
      <p:sp>
        <p:nvSpPr>
          <p:cNvPr id="201" name="Прямоугольник 5"/>
          <p:cNvSpPr txBox="1"/>
          <p:nvPr/>
        </p:nvSpPr>
        <p:spPr>
          <a:xfrm>
            <a:off x="914401" y="1422401"/>
            <a:ext cx="9332686" cy="4905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Педагогических</a:t>
            </a:r>
            <a:r>
              <a:rPr dirty="0"/>
              <a:t> </a:t>
            </a:r>
            <a:r>
              <a:rPr dirty="0" err="1"/>
              <a:t>работников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каждой</a:t>
            </a:r>
            <a:r>
              <a:rPr dirty="0"/>
              <a:t> </a:t>
            </a:r>
            <a:r>
              <a:rPr lang="ru-RU" dirty="0" smtClean="0"/>
              <a:t>обще</a:t>
            </a:r>
            <a:r>
              <a:rPr dirty="0" err="1" smtClean="0"/>
              <a:t>образовательной</a:t>
            </a:r>
            <a:r>
              <a:rPr dirty="0" smtClean="0"/>
              <a:t> </a:t>
            </a:r>
            <a:r>
              <a:rPr dirty="0"/>
              <a:t>организации,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базе</a:t>
            </a:r>
            <a:r>
              <a:rPr dirty="0"/>
              <a:t> </a:t>
            </a:r>
            <a:r>
              <a:rPr dirty="0" err="1"/>
              <a:t>которой</a:t>
            </a:r>
            <a:r>
              <a:rPr dirty="0"/>
              <a:t> </a:t>
            </a:r>
            <a:r>
              <a:rPr dirty="0" err="1"/>
              <a:t>будет</a:t>
            </a:r>
            <a:r>
              <a:rPr dirty="0"/>
              <a:t> </a:t>
            </a:r>
            <a:r>
              <a:rPr dirty="0" err="1"/>
              <a:t>создан</a:t>
            </a:r>
            <a:r>
              <a:rPr dirty="0"/>
              <a:t> </a:t>
            </a:r>
            <a:r>
              <a:rPr lang="ru-RU" dirty="0" smtClean="0"/>
              <a:t>ц</a:t>
            </a:r>
            <a:r>
              <a:rPr dirty="0" err="1" smtClean="0"/>
              <a:t>ентр</a:t>
            </a:r>
            <a:r>
              <a:rPr lang="ru-RU" dirty="0" smtClean="0"/>
              <a:t> «Точка роста» в 2020 году</a:t>
            </a:r>
            <a:r>
              <a:rPr dirty="0" smtClean="0"/>
              <a:t> </a:t>
            </a:r>
            <a:r>
              <a:rPr dirty="0"/>
              <a:t>– </a:t>
            </a:r>
            <a:r>
              <a:rPr dirty="0" err="1"/>
              <a:t>кандидатов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позиции</a:t>
            </a:r>
            <a:r>
              <a:rPr dirty="0"/>
              <a:t>:</a:t>
            </a:r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200" dirty="0" err="1"/>
              <a:t>Руководитель</a:t>
            </a:r>
            <a:r>
              <a:rPr sz="3200" dirty="0"/>
              <a:t> </a:t>
            </a:r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dirty="0" smtClean="0"/>
              <a:t>Учителя </a:t>
            </a:r>
            <a:r>
              <a:rPr sz="3200" dirty="0" err="1" smtClean="0"/>
              <a:t>предметов</a:t>
            </a:r>
            <a:r>
              <a:rPr sz="3200" dirty="0" smtClean="0"/>
              <a:t> </a:t>
            </a:r>
            <a:r>
              <a:rPr sz="3200" dirty="0"/>
              <a:t>«</a:t>
            </a:r>
            <a:r>
              <a:rPr sz="3200" dirty="0" err="1"/>
              <a:t>Технология</a:t>
            </a:r>
            <a:r>
              <a:rPr sz="3200" dirty="0"/>
              <a:t>», «ОБЖ», «</a:t>
            </a:r>
            <a:r>
              <a:rPr sz="3200" dirty="0" err="1"/>
              <a:t>Информатика</a:t>
            </a:r>
            <a:r>
              <a:rPr sz="3200" dirty="0"/>
              <a:t>»</a:t>
            </a:r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200" dirty="0" err="1"/>
              <a:t>Педагог-организатор</a:t>
            </a:r>
            <a:endParaRPr sz="3200" dirty="0"/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200" dirty="0" err="1" smtClean="0"/>
              <a:t>Педагог</a:t>
            </a:r>
            <a:r>
              <a:rPr lang="ru-RU" sz="3200" dirty="0" smtClean="0"/>
              <a:t>и</a:t>
            </a:r>
            <a:r>
              <a:rPr sz="3200" dirty="0" smtClean="0"/>
              <a:t> </a:t>
            </a:r>
            <a:r>
              <a:rPr sz="3200" dirty="0" err="1"/>
              <a:t>дополнительного</a:t>
            </a:r>
            <a:r>
              <a:rPr sz="3200" dirty="0"/>
              <a:t> </a:t>
            </a:r>
            <a:r>
              <a:rPr sz="3200" dirty="0" err="1"/>
              <a:t>образования</a:t>
            </a:r>
            <a:r>
              <a:rPr sz="3200" dirty="0"/>
              <a:t> </a:t>
            </a:r>
            <a:r>
              <a:rPr sz="3200" dirty="0" err="1" smtClean="0"/>
              <a:t>детей</a:t>
            </a:r>
            <a:r>
              <a:rPr lang="ru-RU" sz="3200" dirty="0" smtClean="0"/>
              <a:t> (включая педагога по шахматам)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4104963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70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dirty="0" err="1" smtClean="0"/>
              <a:t>Онлайн</a:t>
            </a:r>
            <a:r>
              <a:rPr lang="ru-RU" dirty="0"/>
              <a:t>-</a:t>
            </a:r>
            <a:r>
              <a:rPr dirty="0" err="1" smtClean="0"/>
              <a:t>обучение</a:t>
            </a:r>
            <a:r>
              <a:rPr dirty="0" smtClean="0"/>
              <a:t> </a:t>
            </a:r>
            <a:r>
              <a:rPr dirty="0"/>
              <a:t>(Soft skills)</a:t>
            </a:r>
          </a:p>
        </p:txBody>
      </p:sp>
      <p:sp>
        <p:nvSpPr>
          <p:cNvPr id="171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4891313" y="6400801"/>
            <a:ext cx="6342744" cy="33382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just" defTabSz="896111">
              <a:lnSpc>
                <a:spcPct val="100000"/>
              </a:lnSpc>
              <a:spcBef>
                <a:spcPts val="900"/>
              </a:spcBef>
              <a:buSzTx/>
              <a:buNone/>
              <a:defRPr sz="1372"/>
            </a:lvl1pPr>
          </a:lstStyle>
          <a:p>
            <a:r>
              <a:t>* Обязательно наличие Подтвержденной учетной записи на портале Госулуг</a:t>
            </a:r>
          </a:p>
        </p:txBody>
      </p:sp>
      <p:sp>
        <p:nvSpPr>
          <p:cNvPr id="172" name="Прямоугольник 3"/>
          <p:cNvSpPr txBox="1"/>
          <p:nvPr/>
        </p:nvSpPr>
        <p:spPr>
          <a:xfrm>
            <a:off x="1131825" y="1293771"/>
            <a:ext cx="446372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Регистрация: </a:t>
            </a:r>
            <a:r>
              <a:rPr lang="ru-RU" dirty="0" smtClean="0"/>
              <a:t>со 2 апреля 2020 года </a:t>
            </a:r>
            <a:endParaRPr lang="ru-RU" dirty="0"/>
          </a:p>
          <a:p>
            <a:pPr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 smtClean="0"/>
              <a:t>Доступно</a:t>
            </a:r>
            <a:r>
              <a:rPr lang="ru-RU" dirty="0" smtClean="0"/>
              <a:t>: </a:t>
            </a:r>
            <a:r>
              <a:rPr dirty="0" smtClean="0"/>
              <a:t>с </a:t>
            </a:r>
            <a:r>
              <a:rPr lang="ru-RU" dirty="0" smtClean="0"/>
              <a:t>6</a:t>
            </a:r>
            <a:r>
              <a:rPr lang="ru-RU" dirty="0"/>
              <a:t> </a:t>
            </a:r>
            <a:r>
              <a:rPr lang="ru-RU" dirty="0" smtClean="0"/>
              <a:t>апреля </a:t>
            </a:r>
            <a:r>
              <a:rPr dirty="0" smtClean="0"/>
              <a:t>20</a:t>
            </a:r>
            <a:r>
              <a:rPr lang="ru-RU" dirty="0" smtClean="0"/>
              <a:t>20 года</a:t>
            </a:r>
            <a:endParaRPr dirty="0"/>
          </a:p>
        </p:txBody>
      </p:sp>
      <p:sp>
        <p:nvSpPr>
          <p:cNvPr id="173" name="Прямоугольник 4"/>
          <p:cNvSpPr txBox="1"/>
          <p:nvPr/>
        </p:nvSpPr>
        <p:spPr>
          <a:xfrm>
            <a:off x="1522714" y="2375230"/>
            <a:ext cx="81826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Шаг 1</a:t>
            </a:r>
          </a:p>
        </p:txBody>
      </p:sp>
      <p:sp>
        <p:nvSpPr>
          <p:cNvPr id="174" name="Прямоугольник 5"/>
          <p:cNvSpPr txBox="1"/>
          <p:nvPr/>
        </p:nvSpPr>
        <p:spPr>
          <a:xfrm>
            <a:off x="217867" y="2812842"/>
            <a:ext cx="354002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регистрация</a:t>
            </a:r>
            <a:r>
              <a:rPr dirty="0"/>
              <a:t>*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портале</a:t>
            </a:r>
            <a:r>
              <a:rPr dirty="0"/>
              <a:t> </a:t>
            </a:r>
            <a:r>
              <a:rPr lang="en-US" sz="2800" b="1" dirty="0">
                <a:solidFill>
                  <a:schemeClr val="tx1"/>
                </a:solidFill>
                <a:latin typeface="Montserrat" pitchFamily="2" charset="0"/>
              </a:rPr>
              <a:t>Elducation.Ru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5" name="Прямоугольник 6"/>
          <p:cNvSpPr txBox="1"/>
          <p:nvPr/>
        </p:nvSpPr>
        <p:spPr>
          <a:xfrm>
            <a:off x="5458146" y="2424956"/>
            <a:ext cx="81826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Шаг 2</a:t>
            </a:r>
          </a:p>
        </p:txBody>
      </p:sp>
      <p:sp>
        <p:nvSpPr>
          <p:cNvPr id="176" name="Прямоугольник 7"/>
          <p:cNvSpPr txBox="1"/>
          <p:nvPr/>
        </p:nvSpPr>
        <p:spPr>
          <a:xfrm>
            <a:off x="4640183" y="2812841"/>
            <a:ext cx="245419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входное тестирование </a:t>
            </a:r>
          </a:p>
        </p:txBody>
      </p:sp>
      <p:sp>
        <p:nvSpPr>
          <p:cNvPr id="177" name="Прямоугольник 8"/>
          <p:cNvSpPr txBox="1"/>
          <p:nvPr/>
        </p:nvSpPr>
        <p:spPr>
          <a:xfrm>
            <a:off x="9620578" y="2375230"/>
            <a:ext cx="81826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Шаг 3</a:t>
            </a:r>
          </a:p>
        </p:txBody>
      </p:sp>
      <p:sp>
        <p:nvSpPr>
          <p:cNvPr id="178" name="Прямоугольник 9"/>
          <p:cNvSpPr txBox="1"/>
          <p:nvPr/>
        </p:nvSpPr>
        <p:spPr>
          <a:xfrm>
            <a:off x="8329346" y="2812842"/>
            <a:ext cx="3400732" cy="95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пройти 6 образовательных модулей в формате видеолекций </a:t>
            </a:r>
          </a:p>
        </p:txBody>
      </p:sp>
      <p:sp>
        <p:nvSpPr>
          <p:cNvPr id="179" name="Прямоугольник 10"/>
          <p:cNvSpPr txBox="1"/>
          <p:nvPr/>
        </p:nvSpPr>
        <p:spPr>
          <a:xfrm>
            <a:off x="1522714" y="4752871"/>
            <a:ext cx="81826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Шаг 6</a:t>
            </a:r>
          </a:p>
        </p:txBody>
      </p:sp>
      <p:sp>
        <p:nvSpPr>
          <p:cNvPr id="180" name="Прямоугольник 11"/>
          <p:cNvSpPr txBox="1"/>
          <p:nvPr/>
        </p:nvSpPr>
        <p:spPr>
          <a:xfrm>
            <a:off x="570540" y="5145933"/>
            <a:ext cx="2834675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получить</a:t>
            </a:r>
            <a:r>
              <a:rPr dirty="0"/>
              <a:t> </a:t>
            </a:r>
            <a:r>
              <a:rPr dirty="0" err="1"/>
              <a:t>удостоверение</a:t>
            </a:r>
            <a:r>
              <a:rPr dirty="0"/>
              <a:t> </a:t>
            </a:r>
            <a:br>
              <a:rPr dirty="0"/>
            </a:br>
            <a:r>
              <a:rPr dirty="0"/>
              <a:t>о </a:t>
            </a:r>
            <a:r>
              <a:rPr dirty="0" err="1"/>
              <a:t>повышении</a:t>
            </a:r>
            <a:r>
              <a:rPr dirty="0"/>
              <a:t> </a:t>
            </a:r>
            <a:r>
              <a:rPr dirty="0" err="1"/>
              <a:t>квалификации</a:t>
            </a:r>
            <a:endParaRPr dirty="0"/>
          </a:p>
        </p:txBody>
      </p:sp>
      <p:sp>
        <p:nvSpPr>
          <p:cNvPr id="181" name="Прямоугольник 12"/>
          <p:cNvSpPr txBox="1"/>
          <p:nvPr/>
        </p:nvSpPr>
        <p:spPr>
          <a:xfrm>
            <a:off x="5458146" y="4752871"/>
            <a:ext cx="81826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Шаг 5</a:t>
            </a:r>
          </a:p>
        </p:txBody>
      </p:sp>
      <p:sp>
        <p:nvSpPr>
          <p:cNvPr id="182" name="Прямоугольник 13"/>
          <p:cNvSpPr txBox="1"/>
          <p:nvPr/>
        </p:nvSpPr>
        <p:spPr>
          <a:xfrm>
            <a:off x="4573315" y="5145933"/>
            <a:ext cx="2587931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пройти</a:t>
            </a:r>
            <a:r>
              <a:rPr dirty="0"/>
              <a:t> </a:t>
            </a:r>
            <a:r>
              <a:rPr dirty="0" err="1"/>
              <a:t>итоговое</a:t>
            </a:r>
            <a:r>
              <a:rPr dirty="0"/>
              <a:t> </a:t>
            </a:r>
            <a:r>
              <a:rPr dirty="0" err="1"/>
              <a:t>тестирование</a:t>
            </a:r>
            <a:r>
              <a:rPr dirty="0"/>
              <a:t> </a:t>
            </a:r>
          </a:p>
        </p:txBody>
      </p:sp>
      <p:sp>
        <p:nvSpPr>
          <p:cNvPr id="183" name="Прямоугольник 14"/>
          <p:cNvSpPr txBox="1"/>
          <p:nvPr/>
        </p:nvSpPr>
        <p:spPr>
          <a:xfrm>
            <a:off x="9620578" y="4684936"/>
            <a:ext cx="81826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Шаг</a:t>
            </a:r>
            <a:r>
              <a:rPr dirty="0"/>
              <a:t> 4</a:t>
            </a:r>
          </a:p>
        </p:txBody>
      </p:sp>
      <p:sp>
        <p:nvSpPr>
          <p:cNvPr id="184" name="Прямоугольник 15"/>
          <p:cNvSpPr txBox="1"/>
          <p:nvPr/>
        </p:nvSpPr>
        <p:spPr>
          <a:xfrm>
            <a:off x="8329346" y="5145933"/>
            <a:ext cx="3400732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выполнить домашнее задание </a:t>
            </a:r>
          </a:p>
        </p:txBody>
      </p:sp>
      <p:sp>
        <p:nvSpPr>
          <p:cNvPr id="185" name="Прямая со стрелкой 19"/>
          <p:cNvSpPr/>
          <p:nvPr/>
        </p:nvSpPr>
        <p:spPr>
          <a:xfrm>
            <a:off x="2876307" y="2562846"/>
            <a:ext cx="2046515" cy="1"/>
          </a:xfrm>
          <a:prstGeom prst="line">
            <a:avLst/>
          </a:prstGeom>
          <a:ln w="381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" name="Прямая со стрелкой 21"/>
          <p:cNvSpPr/>
          <p:nvPr/>
        </p:nvSpPr>
        <p:spPr>
          <a:xfrm>
            <a:off x="6784042" y="2562846"/>
            <a:ext cx="2046515" cy="1"/>
          </a:xfrm>
          <a:prstGeom prst="line">
            <a:avLst/>
          </a:prstGeom>
          <a:ln w="381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" name="Прямая со стрелкой 22"/>
          <p:cNvSpPr/>
          <p:nvPr/>
        </p:nvSpPr>
        <p:spPr>
          <a:xfrm flipH="1">
            <a:off x="6747757" y="4872551"/>
            <a:ext cx="2119086" cy="1"/>
          </a:xfrm>
          <a:prstGeom prst="line">
            <a:avLst/>
          </a:prstGeom>
          <a:ln w="381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" name="Прямая со стрелкой 24"/>
          <p:cNvSpPr/>
          <p:nvPr/>
        </p:nvSpPr>
        <p:spPr>
          <a:xfrm flipH="1">
            <a:off x="2840021" y="4940487"/>
            <a:ext cx="2119086" cy="1"/>
          </a:xfrm>
          <a:prstGeom prst="line">
            <a:avLst/>
          </a:prstGeom>
          <a:ln w="381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" name="Прямая со стрелкой 25"/>
          <p:cNvSpPr/>
          <p:nvPr/>
        </p:nvSpPr>
        <p:spPr>
          <a:xfrm>
            <a:off x="10029712" y="3905251"/>
            <a:ext cx="1" cy="653145"/>
          </a:xfrm>
          <a:prstGeom prst="line">
            <a:avLst/>
          </a:prstGeom>
          <a:ln w="381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36949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92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773377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dirty="0" err="1"/>
              <a:t>Расписание</a:t>
            </a:r>
            <a:r>
              <a:rPr dirty="0"/>
              <a:t> </a:t>
            </a:r>
            <a:r>
              <a:rPr dirty="0" err="1"/>
              <a:t>модулей</a:t>
            </a:r>
            <a:r>
              <a:rPr dirty="0"/>
              <a:t> </a:t>
            </a:r>
            <a:r>
              <a:rPr lang="ru-RU" dirty="0" smtClean="0"/>
              <a:t>онлайн-</a:t>
            </a:r>
            <a:r>
              <a:rPr dirty="0" err="1" smtClean="0"/>
              <a:t>обучения</a:t>
            </a:r>
            <a:endParaRPr dirty="0"/>
          </a:p>
        </p:txBody>
      </p:sp>
      <p:graphicFrame>
        <p:nvGraphicFramePr>
          <p:cNvPr id="193" name="Таблица"/>
          <p:cNvGraphicFramePr/>
          <p:nvPr>
            <p:extLst>
              <p:ext uri="{D42A27DB-BD31-4B8C-83A1-F6EECF244321}">
                <p14:modId xmlns:p14="http://schemas.microsoft.com/office/powerpoint/2010/main" val="3168368015"/>
              </p:ext>
            </p:extLst>
          </p:nvPr>
        </p:nvGraphicFramePr>
        <p:xfrm>
          <a:off x="2774733" y="1654512"/>
          <a:ext cx="6642532" cy="3939040"/>
        </p:xfrm>
        <a:graphic>
          <a:graphicData uri="http://schemas.openxmlformats.org/drawingml/2006/table">
            <a:tbl>
              <a:tblPr bandRow="1">
                <a:tableStyleId>{33BA23B1-9221-436E-865A-0063620EA4FD}</a:tableStyleId>
              </a:tblPr>
              <a:tblGrid>
                <a:gridCol w="3546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5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 </a:t>
                      </a:r>
                      <a:r>
                        <a:rPr sz="2200" dirty="0" err="1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модуль</a:t>
                      </a:r>
                      <a:endParaRPr sz="2200" dirty="0">
                        <a:solidFill>
                          <a:srgbClr val="333E48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r>
                        <a:rPr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- </a:t>
                      </a:r>
                      <a:r>
                        <a:rPr lang="ru-RU"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r>
                        <a:rPr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200" dirty="0" err="1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апр</a:t>
                      </a:r>
                      <a:r>
                        <a:rPr lang="ru-RU" sz="2200" dirty="0" err="1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еля</a:t>
                      </a:r>
                      <a:endParaRPr sz="2200" dirty="0">
                        <a:solidFill>
                          <a:srgbClr val="333E48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 модуль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r>
                        <a:rPr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–</a:t>
                      </a:r>
                      <a:r>
                        <a:rPr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 апреля</a:t>
                      </a:r>
                      <a:endParaRPr sz="2200" dirty="0">
                        <a:solidFill>
                          <a:srgbClr val="333E48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III модуль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 апреля</a:t>
                      </a:r>
                      <a:r>
                        <a:rPr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- </a:t>
                      </a:r>
                      <a:r>
                        <a:rPr lang="ru-RU"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r>
                        <a:rPr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200" dirty="0" err="1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мая</a:t>
                      </a:r>
                      <a:endParaRPr sz="2200" dirty="0">
                        <a:solidFill>
                          <a:srgbClr val="333E48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IV модуль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r>
                        <a:rPr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- </a:t>
                      </a:r>
                      <a:r>
                        <a:rPr lang="ru-RU"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r>
                        <a:rPr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200" dirty="0" err="1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мая</a:t>
                      </a:r>
                      <a:endParaRPr sz="2200" dirty="0">
                        <a:solidFill>
                          <a:srgbClr val="333E48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 модуль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r>
                        <a:rPr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- </a:t>
                      </a:r>
                      <a:r>
                        <a:rPr lang="ru-RU"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r>
                        <a:rPr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200" dirty="0" err="1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мая</a:t>
                      </a:r>
                      <a:endParaRPr sz="2200" dirty="0">
                        <a:solidFill>
                          <a:srgbClr val="333E48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 модуль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r>
                        <a:rPr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мая</a:t>
                      </a:r>
                      <a:r>
                        <a:rPr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- </a:t>
                      </a:r>
                      <a:r>
                        <a:rPr lang="ru-RU"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r>
                        <a:rPr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мая</a:t>
                      </a:r>
                      <a:endParaRPr sz="2200" dirty="0">
                        <a:solidFill>
                          <a:srgbClr val="333E48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итоговое тестирование + ДЗ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 dirty="0" err="1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</a:t>
                      </a:r>
                      <a:r>
                        <a:rPr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r>
                        <a:rPr sz="2200" dirty="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200" dirty="0" err="1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июня</a:t>
                      </a:r>
                      <a:endParaRPr sz="2200" dirty="0">
                        <a:solidFill>
                          <a:srgbClr val="333E48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94" name="Прямоугольник 13"/>
          <p:cNvSpPr txBox="1"/>
          <p:nvPr/>
        </p:nvSpPr>
        <p:spPr>
          <a:xfrm>
            <a:off x="2199701" y="6091060"/>
            <a:ext cx="779259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Ориентировочная</a:t>
            </a:r>
            <a:r>
              <a:rPr dirty="0"/>
              <a:t> </a:t>
            </a:r>
            <a:r>
              <a:rPr dirty="0" err="1"/>
              <a:t>дата</a:t>
            </a:r>
            <a:r>
              <a:rPr dirty="0"/>
              <a:t> </a:t>
            </a:r>
            <a:r>
              <a:rPr dirty="0" err="1"/>
              <a:t>начала</a:t>
            </a:r>
            <a:r>
              <a:rPr dirty="0"/>
              <a:t> </a:t>
            </a:r>
            <a:r>
              <a:rPr dirty="0" err="1"/>
              <a:t>обучения</a:t>
            </a:r>
            <a:r>
              <a:rPr dirty="0"/>
              <a:t> Hard Skills - </a:t>
            </a:r>
            <a:r>
              <a:rPr lang="ru-RU" dirty="0"/>
              <a:t>7</a:t>
            </a:r>
            <a:r>
              <a:rPr dirty="0"/>
              <a:t>.06.2019</a:t>
            </a:r>
          </a:p>
        </p:txBody>
      </p:sp>
      <p:sp>
        <p:nvSpPr>
          <p:cNvPr id="195" name="Прямоугольник 13"/>
          <p:cNvSpPr txBox="1"/>
          <p:nvPr/>
        </p:nvSpPr>
        <p:spPr>
          <a:xfrm>
            <a:off x="2768383" y="1160547"/>
            <a:ext cx="6655234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Расписание</a:t>
            </a:r>
            <a:r>
              <a:rPr dirty="0"/>
              <a:t> </a:t>
            </a:r>
            <a:r>
              <a:rPr dirty="0" err="1" smtClean="0"/>
              <a:t>онлайн</a:t>
            </a:r>
            <a:r>
              <a:rPr lang="ru-RU" dirty="0"/>
              <a:t>-</a:t>
            </a:r>
            <a:r>
              <a:rPr dirty="0" err="1" smtClean="0"/>
              <a:t>обучения</a:t>
            </a:r>
            <a:endParaRPr dirty="0"/>
          </a:p>
        </p:txBody>
      </p:sp>
      <p:sp>
        <p:nvSpPr>
          <p:cNvPr id="196" name="Закругленный прямоугольник"/>
          <p:cNvSpPr/>
          <p:nvPr/>
        </p:nvSpPr>
        <p:spPr>
          <a:xfrm>
            <a:off x="2174806" y="5971720"/>
            <a:ext cx="7842388" cy="613910"/>
          </a:xfrm>
          <a:prstGeom prst="roundRect">
            <a:avLst>
              <a:gd name="adj" fmla="val 38857"/>
            </a:avLst>
          </a:prstGeom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7" name="Закругленный прямоугольник"/>
          <p:cNvSpPr/>
          <p:nvPr/>
        </p:nvSpPr>
        <p:spPr>
          <a:xfrm>
            <a:off x="2423179" y="1108147"/>
            <a:ext cx="7345642" cy="4641706"/>
          </a:xfrm>
          <a:prstGeom prst="roundRect">
            <a:avLst>
              <a:gd name="adj" fmla="val 9096"/>
            </a:avLst>
          </a:prstGeom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0247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32399F-DA13-4F87-8276-83FFD66F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7262" y="1631091"/>
            <a:ext cx="3932237" cy="1507525"/>
          </a:xfrm>
        </p:spPr>
        <p:txBody>
          <a:bodyPr/>
          <a:lstStyle/>
          <a:p>
            <a:pPr>
              <a:lnSpc>
                <a:spcPts val="2120"/>
              </a:lnSpc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Для входа в систему на сайте 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elducation.ru</a:t>
            </a: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 нажмите на кнопку «Войти» на стартовой странице 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в правом верхнем углу.</a:t>
            </a:r>
          </a:p>
          <a:p>
            <a:pPr>
              <a:lnSpc>
                <a:spcPts val="2120"/>
              </a:lnSpc>
            </a:pPr>
            <a:endParaRPr lang="ru-RU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96C5AF-DB21-0044-B70B-81423490A5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509" y="5605692"/>
            <a:ext cx="1927876" cy="544647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24173" y="940533"/>
            <a:ext cx="8939212" cy="48736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для подключения </a:t>
            </a:r>
            <a:br>
              <a:rPr lang="ru-RU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к </a:t>
            </a:r>
            <a:r>
              <a:rPr lang="ru-RU" dirty="0" err="1">
                <a:solidFill>
                  <a:schemeClr val="bg1"/>
                </a:solidFill>
                <a:latin typeface="Montserrat" pitchFamily="2" charset="0"/>
              </a:rPr>
              <a:t>Маркетплейсу</a:t>
            </a: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 «Элемент»</a:t>
            </a:r>
          </a:p>
          <a:p>
            <a:pPr marL="0" indent="0">
              <a:buNone/>
            </a:pPr>
            <a:r>
              <a:rPr lang="ru-RU" sz="10300" b="1" dirty="0" smtClean="0">
                <a:solidFill>
                  <a:srgbClr val="321EFF"/>
                </a:solidFill>
                <a:latin typeface="Montserrat" pitchFamily="2" charset="0"/>
              </a:rPr>
              <a:t>Инструкция</a:t>
            </a:r>
            <a:endParaRPr lang="ru-RU" sz="10300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подключения </a:t>
            </a:r>
            <a:br>
              <a:rPr lang="ru-RU" dirty="0"/>
            </a:br>
            <a:r>
              <a:rPr lang="ru-RU" dirty="0"/>
              <a:t>к </a:t>
            </a:r>
            <a:r>
              <a:rPr lang="ru-RU" dirty="0" err="1"/>
              <a:t>Маркетплейсу</a:t>
            </a:r>
            <a:r>
              <a:rPr lang="ru-RU" dirty="0"/>
              <a:t> «Элемент»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82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2753DD2-5A99-E546-9E37-85D9F3656D1D}"/>
              </a:ext>
            </a:extLst>
          </p:cNvPr>
          <p:cNvSpPr/>
          <p:nvPr/>
        </p:nvSpPr>
        <p:spPr>
          <a:xfrm>
            <a:off x="6454346" y="0"/>
            <a:ext cx="5737654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32399F-DA13-4F87-8276-83FFD66F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7262" y="1631091"/>
            <a:ext cx="3932237" cy="1507525"/>
          </a:xfrm>
        </p:spPr>
        <p:txBody>
          <a:bodyPr/>
          <a:lstStyle/>
          <a:p>
            <a:pPr>
              <a:lnSpc>
                <a:spcPts val="2120"/>
              </a:lnSpc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Для входа в систему на сайте 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elducation.ru</a:t>
            </a: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 нажмите на кнопку «Войти» на стартовой странице </a:t>
            </a:r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в правом верхнем углу.</a:t>
            </a:r>
          </a:p>
          <a:p>
            <a:pPr>
              <a:lnSpc>
                <a:spcPts val="2120"/>
              </a:lnSpc>
            </a:pPr>
            <a:endParaRPr lang="ru-RU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96C5AF-DB21-0044-B70B-81423490A5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509" y="5605692"/>
            <a:ext cx="1927876" cy="544647"/>
          </a:xfrm>
          <a:prstGeom prst="rect">
            <a:avLst/>
          </a:prstGeom>
        </p:spPr>
      </p:pic>
      <p:pic>
        <p:nvPicPr>
          <p:cNvPr id="8" name="Объект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F9F09E2-4091-7744-B05F-885EF0656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4" y="1576645"/>
            <a:ext cx="5546054" cy="238987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BDA16B-1221-FD49-AE9A-B49B516FE2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53164">
            <a:off x="4859714" y="802757"/>
            <a:ext cx="216186" cy="10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6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2753DD2-5A99-E546-9E37-85D9F3656D1D}"/>
              </a:ext>
            </a:extLst>
          </p:cNvPr>
          <p:cNvSpPr/>
          <p:nvPr/>
        </p:nvSpPr>
        <p:spPr>
          <a:xfrm>
            <a:off x="6454346" y="0"/>
            <a:ext cx="5737654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32399F-DA13-4F87-8276-83FFD66F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7262" y="1631091"/>
            <a:ext cx="3932237" cy="1507525"/>
          </a:xfrm>
        </p:spPr>
        <p:txBody>
          <a:bodyPr/>
          <a:lstStyle/>
          <a:p>
            <a:pPr>
              <a:lnSpc>
                <a:spcPts val="2120"/>
              </a:lnSpc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Во всплывающем окне выберете «Вход через </a:t>
            </a:r>
            <a:r>
              <a:rPr lang="ru-RU" dirty="0" err="1">
                <a:solidFill>
                  <a:schemeClr val="bg1"/>
                </a:solidFill>
                <a:latin typeface="Montserrat" pitchFamily="2" charset="0"/>
              </a:rPr>
              <a:t>ГосУслуги</a:t>
            </a: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».</a:t>
            </a:r>
          </a:p>
          <a:p>
            <a:pPr>
              <a:lnSpc>
                <a:spcPts val="2120"/>
              </a:lnSpc>
            </a:pPr>
            <a:endParaRPr lang="ru-RU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96C5AF-DB21-0044-B70B-81423490A5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509" y="5605692"/>
            <a:ext cx="1927876" cy="54464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5516424-CFD7-1C4D-BD3D-720CDBE2A9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8" t="12676" r="25609"/>
          <a:stretch/>
        </p:blipFill>
        <p:spPr>
          <a:xfrm>
            <a:off x="766762" y="1722081"/>
            <a:ext cx="5400675" cy="37944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BDA16B-1221-FD49-AE9A-B49B516FE2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79308">
            <a:off x="1839508" y="3300077"/>
            <a:ext cx="216186" cy="10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43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424</Words>
  <Application>Microsoft Office PowerPoint</Application>
  <PresentationFormat>Широкоэкранный</PresentationFormat>
  <Paragraphs>94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Montserrat</vt:lpstr>
      <vt:lpstr>Times New Roman</vt:lpstr>
      <vt:lpstr>Тема Office</vt:lpstr>
      <vt:lpstr>Образовательные сессии  для педагогов центров «Точка роста»</vt:lpstr>
      <vt:lpstr>портал Elducation.Ru (онлайн-обучение) </vt:lpstr>
      <vt:lpstr>РЕГИСТРАЦИЯ НА портале Elducation.Ru</vt:lpstr>
      <vt:lpstr>Кого обучаем?</vt:lpstr>
      <vt:lpstr>Онлайн-обучение (Soft skills)</vt:lpstr>
      <vt:lpstr>Расписание модулей онлайн-обучения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Повестка:</dc:title>
  <dc:creator>Котова Ирина Алексеевна</dc:creator>
  <cp:lastModifiedBy>Котова Ирина Алексеевна</cp:lastModifiedBy>
  <cp:revision>10</cp:revision>
  <dcterms:modified xsi:type="dcterms:W3CDTF">2020-03-24T03:47:07Z</dcterms:modified>
</cp:coreProperties>
</file>