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1081-BCD3-42D1-941E-980A44C31D21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CD61-E1B7-4A58-AF71-42AAC17E121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84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1081-BCD3-42D1-941E-980A44C31D21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CD61-E1B7-4A58-AF71-42AAC17E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1081-BCD3-42D1-941E-980A44C31D21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CD61-E1B7-4A58-AF71-42AAC17E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5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1081-BCD3-42D1-941E-980A44C31D21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CD61-E1B7-4A58-AF71-42AAC17E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0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1081-BCD3-42D1-941E-980A44C31D21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CD61-E1B7-4A58-AF71-42AAC17E121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24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1081-BCD3-42D1-941E-980A44C31D21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CD61-E1B7-4A58-AF71-42AAC17E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1081-BCD3-42D1-941E-980A44C31D21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CD61-E1B7-4A58-AF71-42AAC17E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1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1081-BCD3-42D1-941E-980A44C31D21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CD61-E1B7-4A58-AF71-42AAC17E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1081-BCD3-42D1-941E-980A44C31D21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CD61-E1B7-4A58-AF71-42AAC17E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3451081-BCD3-42D1-941E-980A44C31D21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1CD61-E1B7-4A58-AF71-42AAC17E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1081-BCD3-42D1-941E-980A44C31D21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CD61-E1B7-4A58-AF71-42AAC17E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1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451081-BCD3-42D1-941E-980A44C31D21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A1CD61-E1B7-4A58-AF71-42AAC17E121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5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region.ru/uncategorized/kratkaya-redaktsiya-konventsii-o-pravah-rebenka/" TargetMode="External"/><Relationship Id="rId2" Type="http://schemas.openxmlformats.org/officeDocument/2006/relationships/hyperlink" Target="https://ru.wikipedia.org/wiki/%D0%9A%D0%BE%D0%BD%D0%B2%D0%B5%D0%BD%D1%86%D0%B8%D1%8F_%D0%BE_%D0%BF%D1%80%D0%B0%D0%B2%D0%B0%D1%85_%D1%80%D0%B5%D0%B1%D1%91%D0%BD%D0%BA%D0%B0#%D0%9E%D1%81%D0%BD%D0%BE%D0%B2%D0%BD%D1%8B%D0%B5_%D0%BF%D0%BE%D0%BB%D0%BE%D0%B6%D0%B5%D0%BD%D0%B8%D1%8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Конвенция о правах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Бармина Ирина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73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Статья </a:t>
            </a:r>
            <a:r>
              <a:rPr lang="ru-RU" dirty="0" smtClean="0"/>
              <a:t>24.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Право ребенка на пользование наиболее совершенными услугами системы здравоохранения и средствами лечения болезней и восстановления здоровья. Все страны обязаны работать над понижением уровня детской смертности, бороться с болезнями и недоеданием, а также над ликвидацией традиционных и опасных для здоровья обычаев.</a:t>
            </a:r>
          </a:p>
        </p:txBody>
      </p:sp>
    </p:spTree>
    <p:extLst>
      <p:ext uri="{BB962C8B-B14F-4D97-AF65-F5344CB8AC3E}">
        <p14:creationId xmlns:p14="http://schemas.microsoft.com/office/powerpoint/2010/main" val="398317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28.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5843847" cy="40233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Каждый </a:t>
            </a:r>
            <a:r>
              <a:rPr lang="ru-RU" sz="2800" dirty="0"/>
              <a:t>ребенок имеет право на образование. Начальное образование должно быть обязательным и бесплатным, среднее и высшее - доступным для всех детей. В школах должны соблюдаться права ребенка и проявляться уважение к его человеческому </a:t>
            </a:r>
            <a:r>
              <a:rPr lang="ru-RU" sz="2800" dirty="0" smtClean="0"/>
              <a:t>достоинству.</a:t>
            </a:r>
            <a:endParaRPr lang="ru-RU" sz="2800" dirty="0"/>
          </a:p>
        </p:txBody>
      </p:sp>
      <p:pic>
        <p:nvPicPr>
          <p:cNvPr id="6146" name="Picture 2" descr="https://vitagramma.com/web/images/uploads/newsitem/pervoklassniki-2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20" y="1845734"/>
            <a:ext cx="4047260" cy="250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3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30.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5687" y="1873443"/>
            <a:ext cx="5829993" cy="4023360"/>
          </a:xfrm>
        </p:spPr>
        <p:txBody>
          <a:bodyPr>
            <a:normAutofit/>
          </a:bodyPr>
          <a:lstStyle/>
          <a:p>
            <a:r>
              <a:rPr lang="ru-RU" sz="2800" dirty="0"/>
              <a:t>Если ребенок принадлежит к этническому, религиозному или языковому меньшинству, он имеет право говорить на родном языке и соблюдать родные обычаи, исповедовать свою религию</a:t>
            </a:r>
          </a:p>
        </p:txBody>
      </p:sp>
      <p:pic>
        <p:nvPicPr>
          <p:cNvPr id="7170" name="Picture 2" descr="http://www.playcast.ru/uploads/2018/05/23/25282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73443"/>
            <a:ext cx="4117033" cy="32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9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31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8129847" cy="1296871"/>
          </a:xfrm>
        </p:spPr>
        <p:txBody>
          <a:bodyPr>
            <a:normAutofit/>
          </a:bodyPr>
          <a:lstStyle/>
          <a:p>
            <a:r>
              <a:rPr lang="ru-RU" sz="2800" dirty="0"/>
              <a:t>Право ребенка на отдых и досуг. Право ребенка на всестороннее участие в культурной и творческой жизни.</a:t>
            </a:r>
          </a:p>
        </p:txBody>
      </p:sp>
      <p:pic>
        <p:nvPicPr>
          <p:cNvPr id="8194" name="Picture 2" descr="https://sun9-43.userapi.com/c847221/v847221949/8339e/r4N3TohDG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79" y="3142605"/>
            <a:ext cx="3820101" cy="305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43.userapi.com/c849020/v849020992/d0d0c/utIZ-5TAXl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83" y="3140075"/>
            <a:ext cx="4167043" cy="30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9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32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6758247" cy="4023360"/>
          </a:xfrm>
        </p:spPr>
        <p:txBody>
          <a:bodyPr/>
          <a:lstStyle/>
          <a:p>
            <a:r>
              <a:rPr lang="ru-RU" sz="2800" dirty="0"/>
              <a:t>Право ребенка на защиту от экономической эксплуатации и от выполнения любой работы, которая может представлять опасность для его здоровья.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 descr="https://cdn.fishki.net/upload/post/201402/14/1244520/3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1845734"/>
            <a:ext cx="3017521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8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Статьи 46-54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Правила, касающиеся присоединения государств к Конвенции и сроков начала их действия. Оговорки, которые противоречат целям и задачам Конвенции, не могут быть допущены.</a:t>
            </a:r>
          </a:p>
        </p:txBody>
      </p:sp>
    </p:spTree>
    <p:extLst>
      <p:ext uri="{BB962C8B-B14F-4D97-AF65-F5344CB8AC3E}">
        <p14:creationId xmlns:p14="http://schemas.microsoft.com/office/powerpoint/2010/main" val="322162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воспитании </a:t>
            </a:r>
            <a:r>
              <a:rPr lang="ru-RU" dirty="0" smtClean="0"/>
              <a:t>детей.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Неотъемлемую часть образования составляет воспитание. С</a:t>
            </a:r>
            <a:r>
              <a:rPr lang="ru-RU" sz="2800" dirty="0" smtClean="0"/>
              <a:t>реди </a:t>
            </a:r>
            <a:r>
              <a:rPr lang="ru-RU" sz="2800" dirty="0"/>
              <a:t>задач семейного воспитания Конвенция </a:t>
            </a:r>
            <a:r>
              <a:rPr lang="ru-RU" sz="2800" dirty="0" smtClean="0"/>
              <a:t>требует</a:t>
            </a:r>
            <a:r>
              <a:rPr lang="ru-RU" sz="2800" dirty="0"/>
              <a:t>, чтобы «предпринимались все возможные усилия к тому, чтобы обеспечить признание принципа общей и одинаковой ответственности обоих родителей за воспитание и развитие ребёнка. Родители или в соответствующих случаях законные опекуны несут основную ответственность за воспитание и развитие ребёнка. Наилучшие интересы ребёнка являются предметом их основной заботы».</a:t>
            </a:r>
          </a:p>
        </p:txBody>
      </p:sp>
    </p:spTree>
    <p:extLst>
      <p:ext uri="{BB962C8B-B14F-4D97-AF65-F5344CB8AC3E}">
        <p14:creationId xmlns:p14="http://schemas.microsoft.com/office/powerpoint/2010/main" val="422288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https://ru.wikipedia.org/wiki/%D0%9A%D0%BE%D0%BD%D0%B2%D0%B5%D0%BD%D1%86%D0%B8%D1%8F_%D0%BE_%D0%BF%D1%80%D0%B0%D0%B2%D0%B0%D1%85_%D1%80%D0%B5%D0%B1%D1%91%D0%BD%D0%BA%D0%B0#%D0%9E%D1%81%D0%BD%D0%BE%D0%B2%D0%BD%D1%8B%D0%B5_%</a:t>
            </a:r>
            <a:r>
              <a:rPr lang="en-US" dirty="0" smtClean="0">
                <a:hlinkClick r:id="rId2"/>
              </a:rPr>
              <a:t>D0%BF%D0%BE%D0%BB%D0%BE%D0%B6%D0%B5%D0%BD%D0%B8%D1%8F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https://www.samregion.ru/uncategorized/kratkaya-redaktsiya-konventsii-o-pravah-rebenka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51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Конвенция о правах </a:t>
            </a:r>
            <a:r>
              <a:rPr lang="ru-RU" dirty="0" smtClean="0"/>
              <a:t>ребенка.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6869084" cy="40233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Конвенция </a:t>
            </a:r>
            <a:r>
              <a:rPr lang="ru-RU" sz="2800" dirty="0"/>
              <a:t>ООН о </a:t>
            </a:r>
            <a:r>
              <a:rPr lang="ru-RU" sz="2800" dirty="0" smtClean="0"/>
              <a:t>правах </a:t>
            </a:r>
            <a:r>
              <a:rPr lang="ru-RU" sz="2800" dirty="0"/>
              <a:t>ребёнка — международный правовой документ, определяющий права детей в государствах-участниках. Конвенция о правах ребёнка является первым и основным международно-правовым документом обязательного характера, посвящённым широкому спектру прав ребёнка. </a:t>
            </a:r>
          </a:p>
        </p:txBody>
      </p:sp>
      <p:pic>
        <p:nvPicPr>
          <p:cNvPr id="1026" name="Picture 2" descr="http://www.100book.ru/b97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528" y="1845734"/>
            <a:ext cx="2823152" cy="42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Конвенция о правах ребенка.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Конвенция </a:t>
            </a:r>
            <a:r>
              <a:rPr lang="ru-RU" sz="2800" dirty="0"/>
              <a:t>принята резолюцией 44/25 Генеральной Ассамблеи ООН от 20 ноября 1989 года, 26 января 1990 года началось подписание Конвенции. Конвенция вступила в силу 2 сентября 1990 года после ратификации её двадцатью государствами. </a:t>
            </a:r>
          </a:p>
        </p:txBody>
      </p:sp>
    </p:spTree>
    <p:extLst>
      <p:ext uri="{BB962C8B-B14F-4D97-AF65-F5344CB8AC3E}">
        <p14:creationId xmlns:p14="http://schemas.microsoft.com/office/powerpoint/2010/main" val="8761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нужна конвенция?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6746918" cy="402336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800" dirty="0"/>
              <a:t>Дети более уязвимы, чем взрослые, к условиям жизни. </a:t>
            </a:r>
            <a:endParaRPr lang="ru-RU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Дети </a:t>
            </a:r>
            <a:r>
              <a:rPr lang="ru-RU" sz="2800" dirty="0"/>
              <a:t>более подвержены влиянию действий или бездействия правительств. </a:t>
            </a:r>
            <a:endParaRPr lang="ru-RU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Дети </a:t>
            </a:r>
            <a:r>
              <a:rPr lang="ru-RU" sz="2800" dirty="0"/>
              <a:t>особенно уязвимы к эксплуатации и дурному обращению. </a:t>
            </a:r>
            <a:endParaRPr lang="ru-RU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/>
              <a:t>Дети </a:t>
            </a:r>
            <a:r>
              <a:rPr lang="ru-RU" sz="2800" dirty="0"/>
              <a:t>не голосуют, не имеют политического и экономического влияния. Слишком часто их голоса не слышны.</a:t>
            </a:r>
          </a:p>
        </p:txBody>
      </p:sp>
      <p:pic>
        <p:nvPicPr>
          <p:cNvPr id="3078" name="Picture 6" descr="https://sun9-12.userapi.com/c852228/v852228083/c1e70/jQ8DWIknmq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97" y="1845734"/>
            <a:ext cx="3311484" cy="370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2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Статьи 1-3.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46" y="1911926"/>
            <a:ext cx="6445134" cy="3957167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1.Ребёнком </a:t>
            </a:r>
            <a:r>
              <a:rPr lang="ru-RU" sz="3000" dirty="0"/>
              <a:t>является каждое человеческое существо до достижения 18-летнего </a:t>
            </a:r>
            <a:r>
              <a:rPr lang="ru-RU" sz="3000" dirty="0" smtClean="0"/>
              <a:t>возраста.</a:t>
            </a:r>
          </a:p>
          <a:p>
            <a:r>
              <a:rPr lang="ru-RU" sz="3000" dirty="0"/>
              <a:t>2. Все дети имеют одинаковые права и равную ценность. Принимаются все необходимые меры для обеспечения защиты ребенка от всех форм дискриминации или наказания</a:t>
            </a:r>
            <a:r>
              <a:rPr lang="ru-RU" sz="3000" dirty="0" smtClean="0"/>
              <a:t>.</a:t>
            </a:r>
          </a:p>
          <a:p>
            <a:r>
              <a:rPr lang="ru-RU" sz="3000" dirty="0" smtClean="0"/>
              <a:t>3. Первоочередное внимание уделяется наилучшему обеспечению интересов ребенка.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 descr="https://s1.1zoom.me/big3/96/406379-sep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11926"/>
            <a:ext cx="3516050" cy="24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92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Статьи 6-8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6. Каждый ребенок имеет неотъемлемое право на жизнь. В максимально возможной степени обеспечивается выживание и здоровое развитие ребенка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7. Ребенок с момента рождения имеет право на имя и на приобретение гражданства, право знать своих родителей и право на их заботу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8.Право ребенка на сохранение своей индивидуальности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72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Статьи 12-15.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5594465" cy="4023360"/>
          </a:xfrm>
        </p:spPr>
        <p:txBody>
          <a:bodyPr>
            <a:normAutofit/>
          </a:bodyPr>
          <a:lstStyle/>
          <a:p>
            <a:r>
              <a:rPr lang="ru-RU" sz="2800" dirty="0"/>
              <a:t>Право свободно выражать свои взгляды по всем вопросам. Ребенок имеет право на свободу мысли, совести, религии, и ассоциации, а также на свободу мирных собраний.</a:t>
            </a:r>
          </a:p>
        </p:txBody>
      </p:sp>
      <p:pic>
        <p:nvPicPr>
          <p:cNvPr id="4098" name="Picture 2" descr="https://www.winchestersun.com/wp-content/uploads/2017/11/apologeticsbooksfor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91" y="1845734"/>
            <a:ext cx="4096789" cy="264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8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Статьи 19, 22.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19.Право </a:t>
            </a:r>
            <a:r>
              <a:rPr lang="ru-RU" sz="2800" dirty="0"/>
              <a:t>на защиту от всех форм физического или психологического насилия, оскорбления или злоупотребления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22. </a:t>
            </a:r>
            <a:r>
              <a:rPr lang="ru-RU" sz="2800" dirty="0" smtClean="0"/>
              <a:t>Право </a:t>
            </a:r>
            <a:r>
              <a:rPr lang="ru-RU" sz="2800" dirty="0"/>
              <a:t>обеспечить ребенку, желающему получить статус беженца или считающемуся беженцем, надлежащую защиту и гуманитарную помощь в пользовании применимыми правилами.</a:t>
            </a:r>
          </a:p>
        </p:txBody>
      </p:sp>
    </p:spTree>
    <p:extLst>
      <p:ext uri="{BB962C8B-B14F-4D97-AF65-F5344CB8AC3E}">
        <p14:creationId xmlns:p14="http://schemas.microsoft.com/office/powerpoint/2010/main" val="131174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Статьи 20, 21.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18" y="1845734"/>
            <a:ext cx="5613862" cy="4023360"/>
          </a:xfrm>
        </p:spPr>
        <p:txBody>
          <a:bodyPr>
            <a:normAutofit/>
          </a:bodyPr>
          <a:lstStyle/>
          <a:p>
            <a:r>
              <a:rPr lang="ru-RU" sz="2800" dirty="0"/>
              <a:t>Ребенок, лишившийся семьи, имеет право на альтернативное попечение. При усыновлении государства обязаны позаботиться об интересах ребенка в соответствии с действующими законами.</a:t>
            </a:r>
          </a:p>
        </p:txBody>
      </p:sp>
      <p:pic>
        <p:nvPicPr>
          <p:cNvPr id="5124" name="Picture 4" descr="https://mtdata.ru/u17/photoC4AE/20805068578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4"/>
            <a:ext cx="3966258" cy="26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8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</TotalTime>
  <Words>628</Words>
  <Application>Microsoft Office PowerPoint</Application>
  <PresentationFormat>Широкоэкранный</PresentationFormat>
  <Paragraphs>43</Paragraphs>
  <Slides>17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Ретро</vt:lpstr>
      <vt:lpstr>Конвенция о правах ребенка</vt:lpstr>
      <vt:lpstr>Конвенция о правах ребенка.</vt:lpstr>
      <vt:lpstr>Конвенция о правах ребенка.</vt:lpstr>
      <vt:lpstr>Зачем нужна конвенция?</vt:lpstr>
      <vt:lpstr>Статьи 1-3.</vt:lpstr>
      <vt:lpstr>Статьи 6-8</vt:lpstr>
      <vt:lpstr>Статьи 12-15.</vt:lpstr>
      <vt:lpstr>Статьи 19, 22.</vt:lpstr>
      <vt:lpstr>Статьи 20, 21.</vt:lpstr>
      <vt:lpstr>Статья 24.</vt:lpstr>
      <vt:lpstr>Статья 28.</vt:lpstr>
      <vt:lpstr>Статья 30.</vt:lpstr>
      <vt:lpstr>Статья 31</vt:lpstr>
      <vt:lpstr>Статья 32</vt:lpstr>
      <vt:lpstr>Статьи 46-54</vt:lpstr>
      <vt:lpstr>О воспитании детей.</vt:lpstr>
      <vt:lpstr>Интернет ресурсы.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правах ребенка</dc:title>
  <dc:creator>user</dc:creator>
  <cp:lastModifiedBy>user</cp:lastModifiedBy>
  <cp:revision>10</cp:revision>
  <dcterms:created xsi:type="dcterms:W3CDTF">2019-12-22T14:43:50Z</dcterms:created>
  <dcterms:modified xsi:type="dcterms:W3CDTF">2019-12-22T17:28:04Z</dcterms:modified>
</cp:coreProperties>
</file>